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Strength of the link (r)</c:v>
                </c:pt>
              </c:strCache>
            </c:strRef>
          </c:tx>
          <c:spPr>
            <a:solidFill>
              <a:srgbClr val="183454"/>
            </a:solidFill>
            <a:effectLst/>
          </c:spPr>
          <c:invertIfNegative val="0"/>
          <c:dLbls>
            <c:numFmt formatCode="0.00" sourceLinked="0"/>
            <c:txPr>
              <a:bodyPr/>
              <a:lstStyle/>
              <a:p>
                <a:pPr>
                  <a:defRPr b="0" i="0" strike="noStrike" sz="1200" u="none">
                    <a:solidFill>
                      <a:srgbClr val="183454"/>
                    </a:solidFill>
                    <a:latin typeface="Montserrat"/>
                  </a:defRPr>
                </a:pPr>
              </a:p>
            </c:txPr>
            <c:showLegendKey val="0"/>
            <c:showVal val="1"/>
            <c:showCatName val="0"/>
            <c:showSerName val="0"/>
            <c:showPercent val="0"/>
            <c:showBubbleSize val="0"/>
            <c:showLeaderLines val="0"/>
          </c:dLbls>
          <c:dPt>
            <c:idx val="0"/>
            <c:invertIfNegative val="0"/>
            <c:bubble3D val="0"/>
            <c:spPr>
              <a:solidFill>
                <a:srgbClr val="183454"/>
              </a:solidFill>
              <a:effectLst/>
            </c:spPr>
          </c:dPt>
          <c:dPt>
            <c:idx val="1"/>
            <c:invertIfNegative val="0"/>
            <c:bubble3D val="0"/>
            <c:spPr>
              <a:solidFill>
                <a:srgbClr val="183454"/>
              </a:solidFill>
              <a:effectLst/>
            </c:spPr>
          </c:dPt>
          <c:dPt>
            <c:idx val="2"/>
            <c:invertIfNegative val="0"/>
            <c:bubble3D val="0"/>
            <c:spPr>
              <a:solidFill>
                <a:srgbClr val="D93042"/>
              </a:solidFill>
              <a:effectLst/>
            </c:spPr>
          </c:dPt>
          <c:dPt>
            <c:idx val="3"/>
            <c:invertIfNegative val="0"/>
            <c:bubble3D val="0"/>
            <c:spPr>
              <a:solidFill>
                <a:srgbClr val="D93042"/>
              </a:solidFill>
              <a:effectLst/>
            </c:spPr>
          </c:dPt>
          <c:cat>
            <c:multiLvlStrRef>
              <c:f>Sheet1!$A$2:$A$5</c:f>
              <c:multiLvlStrCache>
                <c:ptCount val="4"/>
                <c:lvl>
                  <c:pt idx="0">
                    <c:v>Academic achievement</c:v>
                  </c:pt>
                  <c:pt idx="1">
                    <c:v>Job performance</c:v>
                  </c:pt>
                  <c:pt idx="2">
                    <c:v>Overall well-being</c:v>
                  </c:pt>
                  <c:pt idx="3">
                    <c:v>Life satisfaction</c:v>
                  </c:pt>
                </c:lvl>
              </c:multiLvlStrCache>
            </c:multiLvlStrRef>
          </c:cat>
          <c:val>
            <c:numRef>
              <c:f>Sheet1!$B$2:$B$5</c:f>
              <c:numCache>
                <c:formatCode>General</c:formatCode>
                <c:ptCount val="4"/>
                <c:pt idx="0">
                  <c:v>0.26</c:v>
                </c:pt>
                <c:pt idx="1">
                  <c:v>0.26</c:v>
                </c:pt>
                <c:pt idx="2">
                  <c:v>0.31</c:v>
                </c:pt>
                <c:pt idx="3">
                  <c:v>0.43</c:v>
                </c:pt>
              </c:numCache>
            </c:numRef>
          </c:val>
        </c:ser>
        <c:dLbls>
          <c:numFmt formatCode="0.00" sourceLinked="0"/>
          <c:txPr>
            <a:bodyPr/>
            <a:lstStyle/>
            <a:p>
              <a:pPr>
                <a:defRPr b="0" i="0" strike="noStrike" sz="120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0.5"/>
          <c:min val="0"/>
        </c:scaling>
        <c:delete val="0"/>
        <c:axPos val="b"/>
        <c:majorGridlines>
          <c:spPr>
            <a:ln w="9525" cap="flat">
              <a:solidFill>
                <a:srgbClr val="E3E8EF"/>
              </a:solidFill>
              <a:prstDash val="solid"/>
              <a:round/>
            </a:ln>
          </c:spPr>
        </c:majorGridlines>
        <c:numFmt formatCode="0.0"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majorUnit val="0.1"/>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7 of the SMILE soft-skills curriculum. Duration in the curriculum: about 3 hours (1.5 h theoretical input and guided discussion, 1.5 h hands-on learning). It can run as one 3-hour session or as two shorter sessions.
Welcome participants, introduce yourself and the SMILE project in one sentence: an Erasmus+ project of seven partners in Türkiye, Greece, Italy, Germany and the Netherlands that helps young migrants enter the labour market.
Say the core message of the module from the start: "This is not about working harder or faster. It is about getting back some control of your time, and protecting your well-being." The curriculum is explicit that time management is not "productivity pressure" but a supportive competence linked to well-being, stress regulation, decision-making and sustainable integration.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For this module, add two rules: we never judge anyone's schedule, and we never ask what happens at appointments with authorities (court dates, asylum interviews, therapy). In the timeline activity, everyone may draw a persona's day instead of their own.
Watch your own language: avoid "lazy", "waste", "efficient", "maximise". Use "control", "energy", "protect", "small step" (research note, trauma-informed tips, based on SAMHSA principles as summarised by Fiolet et al., 2026).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fixes only the total (about 3 hours: 1.5 h input, 1.5 h practice) and gives no time per unit. The minutes on this slide are a suggestion from the SMILE research note: 10 min opening + Unit 1 (20 input + 30 practice) + Unit 2 (30 + 30) + Unit 3 (25 + 30) + 5 min closing = 180 min. Input and discussion then add up to about 1.5 h and practice to 1.5 h, as the curriculum requires.
Two-session option: Session A (≈ 2 h) = opening + Units 1 and 2; at the end, each participant picks one small strategy to try for 5-7 days. Session B (≈ 1 h) = Unit 3 + reflection on how the strategy worked. This fits the Unit 3 activity "try one small strategy and reflect on its effects" particularly well.
Add a 10-minute break in the single-session format. Rest is part of the plan in this module, so model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learning outcomes of the SMILE curriculum (English edition; only "their" was changed to "your" for participants).
Assessment is formative and reflective: no grades, no comparison between participants. The curriculum names observation of participation, reflection questions, the self-diagnosis questionnaire (end of this deck) and feedback during exercises.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key message of the module. The largest meta-analysis so far (158 studies, 490 effect sizes, 53,957 people) found that time management is linked more strongly to life satisfaction (r = .43) and overall well-being (r = .31) than to job performance (r = .26) or academic achievement (r = .26).
The authors write that this "challenges the common perception that time management first and foremost enhances work performance" (Aeon et al., 2021, abstract). They also report that the link with job performance has grown over the years: today's workplaces reward it more than in the 1990s.
How to explain r without statistics: "The longer the bar, the more two things go together. Look which bars are longest: life satisfaction and well-being." Ask: "Why could this be?" Collect 2-3 answers.
Honest caveat for curious participants: most studies are cross-sectional, so we see associations, not proof of cause and effect.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clearly: "If you have little control over your hours, that is not a personal failure." Even time-management research admits it: "Time management assumes that the workplace is suitable for planning one's workday and being able to say 'no' to more work, whereas in practice, this is often not the case" (Claessens, 2004, p. 26).
More context (Eurostat 2025, employees 15-29, EU-27): one in three works evenings (33.8%), one in four works Sundays (25.4%). Among low-educated young employees, 81.3% say the employer decides their working time (2019). Eurostat does not break these tables down by citizenship, so they describe all young employees.
The schedule of many participants is fragmented: language course, part-time or shift job, appointments with authorities, care duties and calls with family. Non-EU employees are also twice as likely to have a temporary contract (22.1% vs 10.7%, Eurostat lfsa_etpgan, 2025), so routines change with every new job.
Ask for a show of hands: "Who has a schedule that someone else decides: a rota, a course timetable, an appointment?" Most hands go up. That is the starting point of the module.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1 introduces the core concept in a non-judgemental and accessible way (curriculum wording). Suggested timing: 20 min input and discussion + 25-30 min time awareness activity. The times are a suggestion; the curriculum does not split the 3 hours by unit.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Research definition (Aeon &amp; Aguinis, 2017, p. 311): "A form of decision making used by individuals to structure, protect, and adapt their time to changing conditions." Control, not speed: you decide how to use the time you have, even when others decide part of your day. The key competence wording belongs to "learning to learn"; ESCO lists "manage time" plus "prioritise tasks" and "plan deadlines".
Start with a question before the slide: "What does time management mean to you? One word." Write the words on the flipchart. Typical answers: "discipline", "calendar", "stress". Keep them for the next slides.
The definition has three verbs: structure, protect, adapt. They are the backbone of this module (next slide).
Employability link: ESCO lists "manage time" as a transversal skill ("Plan the time sequence of events, programmes and activities, as well as the work of others"). Participants can use the exact ESCO wording in Europass CVs. Cedefop's second skills survey (2021, 46,213 employees aged 25-64) found that 75% are often or always able to plan their work activities, and for 63% reacting to situations that could not be anticipated is usual: work needs planning AND flexibility.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mechanism behind time management is the feeling of control. In Macan's (1994) model, planning gives "a sense of mastery over how one allocates one's time", and this perceived control of time lowers job tension and raises satisfaction. A review of 32 studies (Claessens et al., 2007) found that time-management behaviours relate positively to perceived control of time, job satisfaction and health, and negatively to stress; the link with performance "is not clear".
Example (constructed): Amira cannot choose her cleaning shifts. She can prepare her bag the night before (structure), use the 40-minute tram ride for vocabulary and protect one evening a week for calling her mother (protect), and move that call when the rota changes (adapt).
Ask: "Which verb is easiest for you? Which one is hardest?" Pairs, 2 minutes. No one has to share their answer with the group.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curriculum's central stance: time management is "a supportive competence linked to well-being, stress regulation, decision-making and sustainable integration", with flexibility and self-compassion.
Evidence: in a German randomised trial, time-management training increased perceived control of time and decreased perceived stress, but had no effect on performance indicators. Participants found the techniques useful, but "there were large differences concerning the actual use of the various techniques" (Häfner &amp; Stock, 2010). Lesson for this module: let people choose the tools that fit them.
Go back to the flipchart words from the definition slide. Ask: "Which of our words belong to the left side, which to the right?" Move "discipline" or "stress" to the left and invite new words for the right.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three skills the curriculum names for Unit 1. Keep this slide short (3 min): it is a map, and Unit 3 practises each skill with a tool.
Coming in Unit 3: urgent or important? A week in three layers. If-then plans. A 5-minute check of your phone notifications.
Evidence for "even when you do not answer": phone notifications alone "significantly disrupted performance on an attention-demanding task", without any interaction with the phone (Stothart et al., 2015).
Quick check: "Raise one finger if planning is easiest for you, two for prioritising, three for focusing." Notice the variety: people start from different places, and that is fine.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Balance does not mean equal parts. It means no part is always the one that gets cut. Ask: "In your week, which of the four is cut first when time is short?" Most people answer "rest" or "personal needs".
Evidence: short-term sleep loss hits simple attention hardest (lapses, g = -0.78; Lim &amp; Dinges, 2010). In Germany, completing BAMF language programmes is positively associated with refugees' employment (Brücker et al., 2024), so learning time is an investment, not a luxury.
Family across time zones: when it is 20:00 in Berlin in winter, it is 22:00 in Damascus, Mogadishu and Istanbul, 23:30 in Kabul and 00:00 in Karachi (one hour earlier in summer time). Calls home often fall late at night, close to an early shift. Treat family time as a protected block, not as "leisure that can be cut".
Commuting is time too: in 2019, young workers (15-34) in the EU spent on average 25 minutes on their commute, and about 8% needed 60 minutes or more (Eurostat lfso_19plwk28).</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Use it for the topic "balancing work, learning, rest and personal needs". Groups of 3, 6 minutes, then 3 minutes of plenary.
Good answers: an evening "launch routine" (bag, clothes and lunch ready; phone on Bedtime mode at 21:30) and an if-then plan for the bus ("If the 05:05 bus is late, then I text my team leader at once"). Unit 3 comes back to both.
Important: also name what is NOT his job. He can ask whether a later start or a different shift pattern is possible, or whether colleagues share rides. The point is not to blame him for a rota and a bus timetable he did not choose.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it as a quick vote: read each myth aloud; participants stand up (or raise a card) if they think it is true. Then reveal the fact. 8-10 minutes.
Background: procrastination is strongly predicted by task aversiveness, low self-efficacy and impulsiveness (Steel, 2007), and often serves short-term mood repair (Sirois &amp; Pychyl, 2013). Ego depletion: a preregistered replication in 23 labs found d = 0.04 (95% CI -0.07 to 0.15) (Hagger et al., 2016). The self-forgiveness study is Wohl et al. (2010); the sample size is reported differently in secondary sources, so we do not quote it.
One more myth for later: "A new habit takes 21 days." Keep it for Unit 3 (the real median was 66 days).
Facilitation tip: when someone believed a myth, say "Many people think so, the research surprised me too." No one should feel caught out.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persona (constructed): Nour, 21, lives in the Netherlands. She has a civic-integration course three mornings a week, a 20-hour delivery job with changing shifts, a monthly appointment with the municipality and care duties for her younger brother.
Use this slide to model the activity before participants draw their own chart. Point out the three markers: stress, calm and interruption. On the real worksheet they use colours (red = stress, green = calm, a lightning symbol = interruption).
Ask: "Where does Nour feel calm? What interrupts her? Which parts does she decide, and which parts do others decide?" This prepares the sorting step of the activity.
Why it matters: the first component of time management is time assessment, being aware of your own use of time (Claessens, 2004, p. 19). You cannot change what you cannot see. Observation, not judgement.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mini activity (Unit 1): a "time awareness" exercise that uses daily timelines to explore stress, calm moments and interruptions. Timing: 3 min set-up, 10 min drawing, 7 min pairs, 7 min plenary.
Trauma-informed: some days include court dates, therapy, irregular work or very painful moments. The persona option protects privacy; announce it clearly and without explanation needed. Never compare timelines between participants. Say: "A messy day is normal for people in transition."
Language: allow drawing instead of writing, and any language on the chart. Read the instructions aloud.
Keep the "others decide / I decide / mixed" flipchart visible: Unit 2 and the rights slide come back to it. Extra debrief question if time allows: "What is one calm moment you want to protect?"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 explores how migration-related factors shape the perception of time and daily routines (curriculum wording). Suggested timing: 30 min input and discussion + 30 min case study. Heavy themes (waiting, trauma) stay with invented characters and documented studies, never with participants' own stories.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Pending asylum applications in the EU-27 at the end of December 2025: 1,220,920 people, of whom 614,295 were aged 18-34 (DE 306,650; IT 234,165, low reliability; NL 63,295; EL 31,945; Eurostat).
Hainmueller et al. (2016): each additional year of waiting reduced refugees' later employment rate by 4-5 percentage points (a 16-23% drop; refugees who applied in Switzerland 1994-2004). The authors interpret this as "psychological discouragement, rather than a skill atrophy mechanism". Phillimore &amp; Cheung (2021): "longer asylum waiting time is associated with poor health", and the effect on emotional health "persists 21 months post settlement".
Teaching message: much "lost time" is structural, not personal (research note, documented cases). Do not ask who in the room is waiting. Speak about "many young people" and let participants decide whether to connect it to themselves.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trainers: time tools are not therapy. If someone is distressed: pause, ground (feet on the floor, slow breathing), offer a quiet talk and your local referral list.
Griffiths (2014) worked with refused asylum seekers and detainees in the UK and identified four experiences of time: "sticky, suspended, frenzied and ruptured". In trauma research, "temporal disintegration", where "the present moment becomes isolated from the continuity of past and future time", predicted later distress (Holman &amp; Silver, 1998). A "foreshortened future" was listed as a PTSD symptom in DSM-IV. Expect some participants to find long-term planning meaningless: a normal response to an abnormal situation, not a character flaw.
Scarcity, with care: Mani et al. (2013) found that "poverty-related concerns consume mental resources, leaving less for other tasks". But a US payday study found no difference (Carvalho et al., 2016), and replications of 20 scarcity studies showed "some strong successes and other undeniable failures" (O'Donnell et al., 2021). Teach it as an image ("worries take up space"), never as "poverty lowers IQ".
Practical tip from this slide: write tasks down so your head does not have to hold them, and do the hardest task when your mind is freshest.
Limits: time management "can do considerably less in the way of tackling neuroticism and dampening the emotional impact of tragic life events" (Aeon et al., 2021). Know your local referral options (e.g. PM+ or Self-Help Plus providers, psychosocial services).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Groups of 3, 6 minutes. Validate first: the waiting is not his fault, and his tiredness is understandable.
Anchors: three small fixed points a day, with free space around them, e.g. a morning walk, one hour of Greek, volunteering on Tuesdays. This is "behavioural activation", a part of the WHO Problem Management Plus programme (re-engaging with pleasant and task-oriented activities; de Graaff et al., 2023), and Rotter's "active waiting" in practice.
Make clear: a plan for THIS week still makes sense, even if the next year is unclear. Do not suggest "5-year goals" to people with an uncertain status.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Procrastination means "to voluntarily delay an intended course of action despite expecting to be worse off for the delay" (Steel, 2007). It is very common: an estimated 80-95% of college students procrastinate, and 15-20% of adults are chronic procrastinators (Steel, 2007, mostly North American studies).
Sirois &amp; Pychyl (2013) describe it as giving priority to short-term mood repair: we delay because the task makes us feel bad now, and "the consequences are typically borne by the future self". For young migrants, the heaviest tasks are often bureaucratic: forms in a second language, document deadlines, recognition applications.
The antidote is self-compassion: self-kindness, common humanity ("many people struggle with this") and mindfulness (Neff, 2003). Across four samples, self-compassion helped explain the link between procrastination and stress (Sirois, 2014). Students who forgave themselves for procrastinating procrastinated less before the next exam (Wohl et al., 2010).
Ask: "Where would YOU break the circle?" Let people point to a node. Most will choose "bad feeling" or "guilt": exactly where kindness and a tiny step help.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for "emotional barriers and procrastination". Pairs, 5 minutes. Unit 3 comes back to Rania with a micro-action.
A kind sentence: "This form is hard for many people. I can ask for help." A 10-minute first step: open the Anerkennung in Deutschland portal (government site with a Recognition Finder, document lists and pages in Arabic, Turkish, Ukrainian and other languages), type "nurse" and take a screenshot of the document list.
Context: across the EU, 3 in 4 people with a non-EU diploma never applied for recognition (75.1%, Eurostat 2021). Procrastination is not the only reason: cost, missing documents and unclear procedures matter too. Name these structural reasons as well.</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young migrants the phone is the lifeline to family, to authorities' messages and to shift changes. Teaching message: design your notifications. Do not teach "phones are bad".
More evidence: in a two-week experiment (N = 221), people reported more inattention and hyperactivity in the week with alerts on (Kushlev et al., 2016). A one-week "notifications off" trial (N = 205) did not reduce checking or screen time and raised fear of missing out (Dekker et al., 2025). Blocking mobile internet (calls and texts still allowed) for two weeks improved sustained attention and well-being in a randomised trial (Castelo et al., 2025).
Honest science: the "mere presence" idea (Ward et al., 2017) failed a preregistered direct replication (Ruiz Pardo &amp; Minda, 2022), and the meta-analysis found no significant effect on attention (Böttger et al., 2023).
Ask: "Which apps interrupt you most? Which messages can never wait?" Collect answers without judging. Unit 3 turns them into a 5-minute notification check.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Edward T. Hall distinguished monochronic time ("concentrating on only one thing at a time") from polychronic time ("being involved with many things at once"). These are generalisations from decades ago. Researchers today measure polychronicity as an individual preference that differs from person to person (Korabik et al., 2017). Never rank cultures and never say "people from country X are always late".
Pace of life differs between countries, but in Levine &amp; Norenzayan's 31-country study it was linked to economy, climate and individualism, not to "character". Germany's own integration-course curriculum teaches learners to ask trusted people whether a behaviour "e.g. regarding punctuality" is appropriate, and to question stereotypes about punctuality they have heard about the country (BAMF, 2016, levels A1-B1).
Example (constructed): Yaren, 20, from Türkiye, starts an apprenticeship in a car workshop in Germany. She arrives at 08:00 sharp; colleagues are already in work clothes at 07:55, and the supervisor frowns. Useful question: "What time should I be ready to start: dressed and at my station?"
Activity (3 min): participants place a sticky note for "my last workplace or school" on the line. Then invite them to name time skills they bring, such as managing many things at once or staying flexible under uncertainty.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Honest statement from the research note: there is no published, outcome-evaluated programme that teaches time management specifically to young migrants in Europe or Türkiye. These are the closest documented building blocks. Present them as such, not as proof that this module works.
PM+ (Netherlands, 2019-2021): five weekly 90-minute sessions with Arabic-speaking peer helpers; stress management, problem solving, behavioural activation (scheduling pleasant and task-oriented activities) and social support. Effects at 3 months: depression and anxiety d = 0.41, PTSD symptoms d = 0.39, self-identified problems d = 0.26; no significant effect on impairment. Time, problem solving and well-being are partners: see also Module 5.
Self-Help Plus in Western Europe (5 countries, n = 459) halved disorder frequency right after the course, but not at 6 months (Purgato et al., 2021). A self-guided app for Syrian refugees in Germany and Sweden had dropout of 86.3% and 82.1% (Burchert et al., 2026). Lesson: effects fade without follow-up, and apps alone rarely change routines. Plan a peer check-in after the module.
Know where PM+ or Self-Help Plus is offered locally, for referrals.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case study (Unit 2): real-life scenarios show how stress, cognitive load and digital habits affect time management, and how small changes can restore a sense of control. The curriculum says "real-life scenarios"; the research note found no documented time-management case of young migrants, so we use constructed scenarios grounded in facts plus one documented real study (Rotter, 2016). Say this openly to the group.
Case Mariam (constructed): Mariam, 24, Germany, B1 integration course Monday to Friday 08:30-12:45. Her new supermarket job puts her on early shifts two days a week. She is afraid to tell her manager and starts skipping class. Link: WOOP and if-then plans (Unit 3); right to reasonable advance information about working times (Directive 2019/1152).
Case Hamid (constructed): Hamid, 19, Italy, forklift licence theory exam at 09:00. At midnight he "just checks" social media and stops at 02:10. No shaming: ask what the scrolling gave him (calm? contact with home?). Link: sleep loss hits attention hardest (Lim &amp; Dinges, 2010); Bedtime mode.
Language support: cases in short B1 sentences with a glossary (shift, deadline, appointment, rota, overtime, notification). Trainer links: Mariam and Rania to the procrastination cycle, Hamid to the phone slide, active waiting to Samir.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 focuses on hands-on strategies that support sustainable time management habits (curriculum wording). Suggested timing: 25 min tools + 30 min "try one small strategy". Present the tools as a menu: nobody needs all of them. In the two-session format, this unit is Session B.</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Bring back the timelines from Unit 1 (or the persona). Each participant writes ONE pattern in the first column and ONE small change in the last. 5 minutes, individual.
The first example uses Farid (constructed): early shifts in Hamburg, mother in Kabul who can only call after her evening chores. When it is 20:00 in Berlin, it is 23:30 in Kabul in winter. Negotiating two protected call slots plus short voice messages on other days keeps the family time and protects sleep.
Another awareness tool, for working time, is the personal hours log at the end of this unit: it shows where work time goes and whether it is paid.
Facilitation tip: if someone says "I noticed I waste time", reframe: "You noticed where your energy goes. That is information, not a verdict."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Origin: Eisenhower quoted a former college president: "I have two kinds of problems, the urgent and the important. The urgent are not important, and the important are never urgent." The 2x2 grid was later popularised in self-help books. It is a heuristic, not a validated tool, and real urgency (a residence-permit deadline) can be truly important.
Why it helps: in a diary study, workers "tended to perform the highest priority tasks, but also the urgent, yet unimportant tasks" (Claessens, 2004, p. 165). Five experiments show a "mere urgency effect": people pick tasks with spurious urgency over tasks with better payoffs (Zhu et al., 2018).
Under load: first write everything down (a full head forgets), then sort. Activity (5 min): each participant writes this week's tasks on sticky notes and places them in the four boxes. Arrow to box 2: "Give this a time and a place."
Kofi is an illustrative scenario (constructed, Italy). Grounding: in the EU-27 at the end of 2025, about half of the 1.22 million people with a pending asylum application were aged 18-34 (Eurostat); uncertainty about status harms health (Phillimore &amp; Cheung, 2021).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"simple planning template" named in the curriculum materials. Fill in the first row first: fixed blocks decided by others. Then protect sleep, family and learning. Only then add flexible blocks, and keep grey buffer bands around appointments.
The planning fallacy: people underestimate how long their own tasks will take (Buehler et al., 1994). Plans with no space break at the first late bus, long queue at the office or phone call home. Buffer time is not laziness; it lets a plan survive real life.
Evidence that work needs flexibility too: for 63% of EU employees, reacting to situations that could not be anticipated is usual (Cedefop, 2022). Young workers often cannot choose the fixed row at all (69.6% say the employer mainly decides; Eurostat 2019).
Hand out a blank template. 7 minutes: participants fill in next week. Offer the persona option again.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goal ("I will study more") is not enough. An if-then plan (implementation intention) links a specific situation to a specific action. Across 94 independent tests, such plans had a medium-to-large effect on reaching goals (d = .65; Gollwitzer &amp; Sheeran, 2006).
WOOP (Wish, Outcome, Obstacle, Plan) adds an honest look at the inner obstacle first. In Oettingen et al. (2015) this improved self-reported time management in students and helped working mothers in a vocational business programme attend classes more regularly: the closest documented analogue to "language course plus job plus family".
Run it in pairs (6 min): each person writes one WOOP for a real wish. The obstacle must be inside the person ("I am tired", "I feel ashamed"), the plan must start with "If".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material named in the curriculum: digital well-being tools (focus modes, notification settings guides). Do a 5-minute notification check live: list the 5 apps that interrupt you most; for each choose keep / batch / off / VIP only. Android: Settings, Digital Wellbeing, Focus mode or Bedtime mode. iPhone: Focus, with allowed people and apps.
Evidence: batching notifications three times a day improved attention, mood and sense of control, while no notifications at all raised anxiety and fear of missing out (Fitz et al., 2019, n = 237). Pomodoro (created by Francesco Cirillo): in a one-day study with 87 Dutch university students, set breaks (24/6 or 12/3 minutes) gave less fatigue and similar task completion compared with self-chosen breaks (Biwer et al., 2023). Limited evidence: present it as "try it and see".
EU link: DigComp 2.2 (competence 4.3) includes "digital usage monitoring and limitation strategies (e.g. rules and agreements on screen-free times)". This is digital competence, not phone policing.
Example (constructed, Eleni, 18, Greece): six family and friends' groups send about 300 messages a day. She mutes them, checks at 13:00 and 19:00, and lets her parents through as VIP contacts.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Back to Rania: the first row is her micro-action. A micro-action is so small that the bad feeling of starting is tiny. Then an if-then plan for the next step.
Steel's temporal motivation theory gives four levers against delay: raise "I can do it" (a small first step), raise "it matters to me" (link the task to a personal goal), lower distraction (move the phone away) and shorten the wait for a reward (a coffee after sending the email, a friend as "body double").
The "two-minute rule" comes from popular books (David Allen; James Clear): a practical heuristic that has not been tested as such. The habit research supports the "same cue, small action, repeat" logic.
Pairs (5 min): each person writes one "big and heavy" task and turns it into a step of 10 minutes or less. Recognition offices for other countries: CIMEA (IT, free for protection holders), DOATAP (EL), IDW (NL), YÖK / MEB e-Denklik (TR).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Myth check: "A new habit takes 21 days." In the real-world study by Lally et al. (2010), the median time to reach 95% of maximum automaticity was 66 days, with a range of 18-254 days, and missing one day did not materially affect the process.
Habits form through repetition in the same situation. Link a new small action to something you already do every day (brushing teeth, sitting down on the bus, the end of a shift).
Example routine (constructed, Darius from Unit 1): an evening "launch routine": bag, clothes and lunch ready, phone on Bedtime mode at 21:30. If he misses a day: "No problem. One missed day does not break it."
Ask each participant to name one existing daily cue they could attach a new small action to. One sentence each, or pass.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ends Unit 3 with reflection and adaptation "over time". A tool that does not fit is not a failure: dropping it is a valid decision. Participants in the German training trial used the techniques very differently (Häfner &amp; Stock, 2010).
Why follow-up matters: Self-Help Plus halved the frequency of mental disorders right after the course in Western Europe, but the effect was gone at 6 months (Purgato et al., 2021). Plan a check-in: LMS forum, WhatsApp group or the second session.
Link to EU frameworks: EntreComp 3.2 "Planning and management" includes "Adapt to unforeseen changes"; LifeComp L3 covers "the planning, organising, monitoring and reviewing of one's own learning". The reflection can be used as Youthpass evidence (SMILE is an Erasmus+ Youth project).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hands-on activity (Unit 3): participants try out a small time management strategy and reflect on its effects. Timing: 5 min menu, 10 min choose and personalise, 10 min try, 5 min reflect.
Strategy menu from the research note: (a) urgent/important sort of today's list; (b) 3 "most important tasks" for tomorrow (popular source: Babauta, Zen Habits); (c) one if-then plan; (d) WOOP; (e) a 2-minute starter for a delayed task; (f) a focus block; (g) a notification redesign; (h) an evening "launch" routine; (i) a weekly plan with buffers; (j) a personal hours log.
Follow-up: in the two-session format, start Session B with "keep / change / drop?". Otherwise use the LMS forum or a WhatsApp check-in after 7 days. Normalise misses: one missed day does not break a habit (Lally et al., 2010).</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Key learning: some "time problems" are not personal planning problems but rights problems. Unpaid overtime is a real constraint, not a personal failure.
FRA (2019): one worker said, "I finished my work [after midnight] and then I started my work at 9.00 in the morning. I had time to sleep for five hours; of course I was feeling exhausted." FRA also reports that paying in cash is used by some employers "to avoid any evidence that could be used against them in court proceedings".
Germany: under § 17 MiLoG, employers in sectors listed in § 2a SchwarzArbG (construction, hospitality, passenger transport, logistics including platform delivery, building cleaning, meat industry, security) must record start, end and duration of daily working time within 7 days and keep the records for 2 years.
Answer to question 1: both. Ali can plan his sleep better, but the main problem is unpaid work. The next slides give him a tool (hours log) and his rights.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personal hours log is a time-management tool AND a rights tool: it shows where your time goes and whether it is paid. Columns: date, planned start and end, real start and end, breaks, place, supervisor, notes, plus photos of the rota and screenshots of messages.
The EU Court of Justice ruled that employers must have "a system enabling the duration of time worked each day by each worker to be measured"; without one it is "excessively difficult, if not impossible in practice, for workers to ensure that their rights are complied with" (C-55/18, 2019). A personal log is a backup, not a replacement.
Ask: "What do you notice in Ali's log?" (He worked about 7.5 hours each night, not 6; on Wednesday he had no break although the day was longer than 6 hours.)
Give out a blank log on the worksheet. Remind participants: keep it on their own phone or paper, not on a shared work device.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Rules are EU minimum standards; national law can give more. Rules for Türkiye differ: point Turkish participants to İŞKUR and the Ministry of Labour (ÇSGB) pages on the help points slide.
Keep the tone practical: the aim is confidence, not fear. Link to the activity on reading a contract or payslip if time allows.
Working time in detail (Directive 2003/88/EC): average maximum 48 hours a week including overtime (reference period up to 4 months); 11 consecutive hours of daily rest; a break if the working day is longer than 6 hours; 24 hours uninterrupted weekly rest plus the 11 hours; at least 4 weeks paid leave; night workers on average no more than 8 hours per 24 hours.
Predictable schedules (Directive 2019/1152): workers with unpredictable schedules have the right to be informed within a reasonable period in advance when work will have to be done. This supports Mariam asking for her shifts in advance. Late-night messages about tomorrow's rota eat into the 11 hours of daily rest.
Germany (ArbZG): 8 hours per working day, up to 10 if the average stays at 8; breaks of 30/45 minutes; 11 hours rest. Türkiye (Labour Law 4857): maximum 45 hours a week (Art. 63); overtime paid at +50%, only with the worker's consent, capped at 270 hours a year (Art. 41); night work maximum 7.5 hours (Art. 69).</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Practise in pairs: one says the phrase, the other answers as a manager (friendly, then busy). 8 minutes. Use the Mariam case for "shifts and clashes" and the Ali case for "hours and pay".
More phrases from the research note: "Is it possible to swap my shift with a colleague on Thursday?", "When will the rota be ready?", "I have an appointment at the immigration office on the 14th at 10:00. I can come in after 13:00.", "I'm sorry, my bus is delayed. I'll be there in about 15 minutes.", "What time should I be ready to start: dressed and at my station?", "How do people usually do this here?"
Example (constructed): Lena, 21, waitress in Athens, gets WhatsApp messages from her manager late at night about tomorrow's shifts and cannot sleep afterwards. Phrase: "Could you send the next day's rota by 20:00?" Discuss the difference between legal rights (11 hours daily rest) and workplace culture.
Trainers can translate the phrases and the time words into participants' strongest languages: Schicht, Termin, Frist / turno, scadenza / dienst, rooster / βάρδια, προθεσμία / vardiya, son tarih.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For this module the limit is especially important: much "lost time" is structural. Each extra year of asylum waiting lowered refugees' later employment by 4-5 points, interpreted as discouragement, not lost skills (Hainmueller et al., 2016). In Germany, faster asylum procedures, shorter employment bans and completed language courses went with higher refugee employment, and residence obligations hampered starting work (Brücker et al., 2024).
Close with the time-management researchers' own honesty: time management "assumes that the workplace is suitable for planning one's workday and being able to say 'no' to more work, whereas in practice, this is often not the case" (Claessens, 2004, p. 26).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For questions about working hours and pay: Labour Inspectorate (Greece, phone 1555), Ispettorato Nazionale del Lavoro (Italy), Faire Integration (Germany: free, anonymous, multilingual advice on labour and social law), Nederlandse Arbeidsinspectie and Juridisch Loket (Netherlands), Ministry of Labour (Türkiye).
For young people under 30 who are unemployed or have left education: the Reinforced Youth Guarantee aims at a good quality offer of a job, education, apprenticeship or traineeship within four months. Registering with the public employment service is a good micro-action (check national rules for non-EU citizens).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tool: time management self-diagnosis tool (named in the materials and in the assessment section; the curriculum does not place it in a unit, so we use it at the end). This version, "My time compass", was constructed for SMILE, based on the components time assessment, planning, monitoring and sense of control (Claessens, 2004; Burrus, 2019, via QIC-WD, 2021). It is NOT a validated scale.
Participants rate each statement from 1 ("not like me") to 4 ("very like me"). No scores are collected or compared. Four areas: awareness (items 1-2), planning (3-5), monitoring and adapting (6-7), control and feelings (8-12).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end, each participant circles ONE area to work on and links it to the strategy they chose in the activity. Optional: use the compass at the start and at the end of the module, or after two weeks, to notice change.
Collect only anonymous, optional feedback on which statements the group finds hardest. That is the formative information the curriculum asks for.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Closing round (5 min): each participant says only their strategy and their if-then sentence, or passes. Keep it short and positive.
More reflection questions from the research note for later sessions: "What does taking control of time mean for you now?", "Which factor affects your time most: stress, emotions, phone, other people's schedules?", "What will you change if it does not help?"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keep (timeline, urgent/important sort, three-layer week, WOOP, notification check, micro-action, hours log). Repeat the key evidence in one sentence: time management is linked more to well-being than to performance (Aeon et al., 2021).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(including Zhu et al., 2018; Eisenhower, 1954; BAMF, 2016; Levine &amp; Norenzayan, 1999; Korabik et al., 2017; Brücker et al., 2024; Purgato et al., 2021; Kushlev et al., 2016; Dekker et al., 2025; Lim &amp; Dinges, 2010; § 17 MiLoG): SMILE research note "Time Management" (arastirma/time-management-icerik.md) and the shared labour-market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Remind them of the 7-day check-in: keep, change or drop their strategy. Collect the anonymous feedback on the hardest self-diagnosis statements.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2.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1.png"/><Relationship Id="rId4" Type="http://schemas.openxmlformats.org/officeDocument/2006/relationships/image" Target="../media/image-14-2.png"/><Relationship Id="rId5" Type="http://schemas.openxmlformats.org/officeDocument/2006/relationships/image" Target="../media/image-14-1.png"/><Relationship Id="rId6" Type="http://schemas.openxmlformats.org/officeDocument/2006/relationships/image" Target="../media/image-14-2.png"/><Relationship Id="rId7" Type="http://schemas.openxmlformats.org/officeDocument/2006/relationships/image" Target="../media/image-14-1.png"/><Relationship Id="rId8" Type="http://schemas.openxmlformats.org/officeDocument/2006/relationships/image" Target="../media/image-14-2.png"/><Relationship Id="rId9" Type="http://schemas.openxmlformats.org/officeDocument/2006/relationships/image" Target="../media/image-14-1.png"/><Relationship Id="rId10" Type="http://schemas.openxmlformats.org/officeDocument/2006/relationships/image" Target="../media/image-14-2.png"/><Relationship Id="rId11" Type="http://schemas.openxmlformats.org/officeDocument/2006/relationships/slideLayout" Target="../slideLayouts/slideLayout2.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2.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2.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2.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2.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2.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slideLayout" Target="../slideLayouts/slideLayout2.xml"/><Relationship Id="rId6"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2.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slideLayout" Target="../slideLayouts/slideLayout2.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2.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image" Target="../media/image-39-5.png"/><Relationship Id="rId6" Type="http://schemas.openxmlformats.org/officeDocument/2006/relationships/image" Target="../media/image-39-6.png"/><Relationship Id="rId7" Type="http://schemas.openxmlformats.org/officeDocument/2006/relationships/slideLayout" Target="../slideLayouts/slideLayout2.xml"/><Relationship Id="rId8"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slideLayout" Target="../slideLayouts/slideLayout2.xml"/><Relationship Id="rId6"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2.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2.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image" Target="../media/image-46-4.png"/><Relationship Id="rId5" Type="http://schemas.openxmlformats.org/officeDocument/2006/relationships/slideLayout" Target="../slideLayouts/slideLayout2.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slideLayout" Target="../slideLayouts/slideLayout2.xml"/><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D93042-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7-hero--a70cad3ed6-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B32233"/>
                </a:solidFill>
                <a:latin typeface="Montserrat" pitchFamily="34" charset="0"/>
                <a:ea typeface="Montserrat" pitchFamily="34" charset="-122"/>
                <a:cs typeface="Montserrat" pitchFamily="34" charset="-120"/>
              </a:rPr>
              <a:t>MODULE 7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Time Management</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800" dirty="0">
                <a:solidFill>
                  <a:srgbClr val="4A5B70"/>
                </a:solidFill>
                <a:latin typeface="Montserrat" pitchFamily="34" charset="0"/>
                <a:ea typeface="Montserrat" pitchFamily="34" charset="-122"/>
                <a:cs typeface="Montserrat" pitchFamily="34" charset="-120"/>
              </a:rPr>
              <a:t>Notice where your time goes, protect rest, family and learning, and plan your week in small, flexible steps.</a:t>
            </a:r>
            <a:endParaRPr lang="en-GB" sz="1800" dirty="0"/>
          </a:p>
        </p:txBody>
      </p:sp>
      <p:sp>
        <p:nvSpPr>
          <p:cNvPr id="9" name="Shape 3"/>
          <p:cNvSpPr/>
          <p:nvPr/>
        </p:nvSpPr>
        <p:spPr>
          <a:xfrm>
            <a:off x="548640" y="3655800"/>
            <a:ext cx="1764563" cy="329184"/>
          </a:xfrm>
          <a:prstGeom prst="roundRect">
            <a:avLst>
              <a:gd name="adj" fmla="val 50000"/>
            </a:avLst>
          </a:prstGeom>
          <a:solidFill>
            <a:srgbClr val="FAE2E5"/>
          </a:solidFill>
          <a:ln w="9525">
            <a:solidFill>
              <a:srgbClr val="FAE2E5"/>
            </a:solidFill>
            <a:prstDash val="solid"/>
          </a:ln>
        </p:spPr>
      </p:sp>
      <p:sp>
        <p:nvSpPr>
          <p:cNvPr id="10" name="Text 4"/>
          <p:cNvSpPr txBox="1"/>
          <p:nvPr/>
        </p:nvSpPr>
        <p:spPr>
          <a:xfrm>
            <a:off x="548640"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B32233"/>
                </a:solidFill>
                <a:latin typeface="Montserrat" pitchFamily="34" charset="0"/>
                <a:ea typeface="Montserrat" pitchFamily="34" charset="-122"/>
                <a:cs typeface="Montserrat" pitchFamily="34" charset="-120"/>
              </a:rPr>
              <a:t>About 3 hours</a:t>
            </a:r>
            <a:endParaRPr lang="en-GB" sz="1150" dirty="0"/>
          </a:p>
        </p:txBody>
      </p:sp>
      <p:sp>
        <p:nvSpPr>
          <p:cNvPr id="11" name="Shape 5"/>
          <p:cNvSpPr/>
          <p:nvPr/>
        </p:nvSpPr>
        <p:spPr>
          <a:xfrm>
            <a:off x="2441219" y="3655800"/>
            <a:ext cx="1102081" cy="329184"/>
          </a:xfrm>
          <a:prstGeom prst="roundRect">
            <a:avLst>
              <a:gd name="adj" fmla="val 50000"/>
            </a:avLst>
          </a:prstGeom>
          <a:solidFill>
            <a:srgbClr val="FAE2E5"/>
          </a:solidFill>
          <a:ln w="9525">
            <a:solidFill>
              <a:srgbClr val="FAE2E5"/>
            </a:solidFill>
            <a:prstDash val="solid"/>
          </a:ln>
        </p:spPr>
      </p:sp>
      <p:sp>
        <p:nvSpPr>
          <p:cNvPr id="12" name="Text 6"/>
          <p:cNvSpPr txBox="1"/>
          <p:nvPr/>
        </p:nvSpPr>
        <p:spPr>
          <a:xfrm>
            <a:off x="2441219"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B32233"/>
                </a:solidFill>
                <a:latin typeface="Montserrat" pitchFamily="34" charset="0"/>
                <a:ea typeface="Montserrat" pitchFamily="34" charset="-122"/>
                <a:cs typeface="Montserrat" pitchFamily="34" charset="-120"/>
              </a:rPr>
              <a:t>3 units</a:t>
            </a:r>
            <a:endParaRPr lang="en-GB" sz="1150" dirty="0"/>
          </a:p>
        </p:txBody>
      </p:sp>
      <p:sp>
        <p:nvSpPr>
          <p:cNvPr id="13" name="Shape 7"/>
          <p:cNvSpPr/>
          <p:nvPr/>
        </p:nvSpPr>
        <p:spPr>
          <a:xfrm>
            <a:off x="3671316" y="3655800"/>
            <a:ext cx="1433322" cy="329184"/>
          </a:xfrm>
          <a:prstGeom prst="roundRect">
            <a:avLst>
              <a:gd name="adj" fmla="val 50000"/>
            </a:avLst>
          </a:prstGeom>
          <a:solidFill>
            <a:srgbClr val="FAE2E5"/>
          </a:solidFill>
          <a:ln w="9525">
            <a:solidFill>
              <a:srgbClr val="FAE2E5"/>
            </a:solidFill>
            <a:prstDash val="solid"/>
          </a:ln>
        </p:spPr>
      </p:sp>
      <p:sp>
        <p:nvSpPr>
          <p:cNvPr id="14" name="Text 8"/>
          <p:cNvSpPr txBox="1"/>
          <p:nvPr/>
        </p:nvSpPr>
        <p:spPr>
          <a:xfrm>
            <a:off x="3671316"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B32233"/>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5232654" y="3655800"/>
            <a:ext cx="1764563" cy="329184"/>
          </a:xfrm>
          <a:prstGeom prst="roundRect">
            <a:avLst>
              <a:gd name="adj" fmla="val 50000"/>
            </a:avLst>
          </a:prstGeom>
          <a:solidFill>
            <a:srgbClr val="FAE2E5"/>
          </a:solidFill>
          <a:ln w="9525">
            <a:solidFill>
              <a:srgbClr val="FAE2E5"/>
            </a:solidFill>
            <a:prstDash val="solid"/>
          </a:ln>
        </p:spPr>
      </p:sp>
      <p:sp>
        <p:nvSpPr>
          <p:cNvPr id="16" name="Text 10"/>
          <p:cNvSpPr txBox="1"/>
          <p:nvPr/>
        </p:nvSpPr>
        <p:spPr>
          <a:xfrm>
            <a:off x="5232654"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B32233"/>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D93042"/>
          </a:solidFill>
          <a:ln w="12700">
            <a:solidFill>
              <a:srgbClr val="D93042"/>
            </a:solidFill>
            <a:prstDash val="solid"/>
          </a:ln>
        </p:spPr>
      </p:sp>
      <p:sp>
        <p:nvSpPr>
          <p:cNvPr id="7" name="Shape 5"/>
          <p:cNvSpPr/>
          <p:nvPr/>
        </p:nvSpPr>
        <p:spPr>
          <a:xfrm>
            <a:off x="777240" y="2201904"/>
            <a:ext cx="566928" cy="566928"/>
          </a:xfrm>
          <a:prstGeom prst="ellipse">
            <a:avLst/>
          </a:prstGeom>
          <a:solidFill>
            <a:srgbClr val="FAE2E5"/>
          </a:solidFill>
          <a:ln w="12700">
            <a:solidFill>
              <a:srgbClr val="FAE2E5"/>
            </a:solidFill>
            <a:prstDash val="solid"/>
          </a:ln>
        </p:spPr>
      </p:sp>
      <p:pic>
        <p:nvPicPr>
          <p:cNvPr id="8" name="Image 0" descr="/root/smile-smartleap/sunum/build/cache/varlik/ikon-languages-B32233-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D93042"/>
          </a:solidFill>
          <a:ln w="12700">
            <a:solidFill>
              <a:srgbClr val="D93042"/>
            </a:solidFill>
            <a:prstDash val="solid"/>
          </a:ln>
        </p:spPr>
      </p:sp>
      <p:sp>
        <p:nvSpPr>
          <p:cNvPr id="13" name="Shape 10"/>
          <p:cNvSpPr/>
          <p:nvPr/>
        </p:nvSpPr>
        <p:spPr>
          <a:xfrm>
            <a:off x="3607994" y="2201904"/>
            <a:ext cx="566928" cy="566928"/>
          </a:xfrm>
          <a:prstGeom prst="ellipse">
            <a:avLst/>
          </a:prstGeom>
          <a:solidFill>
            <a:srgbClr val="FAE2E5"/>
          </a:solidFill>
          <a:ln w="12700">
            <a:solidFill>
              <a:srgbClr val="FAE2E5"/>
            </a:solidFill>
            <a:prstDash val="solid"/>
          </a:ln>
        </p:spPr>
      </p:sp>
      <p:pic>
        <p:nvPicPr>
          <p:cNvPr id="14" name="Image 1" descr="/root/smile-smartleap/sunum/build/cache/varlik/ikon-lock-B32233-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D93042"/>
          </a:solidFill>
          <a:ln w="12700">
            <a:solidFill>
              <a:srgbClr val="D93042"/>
            </a:solidFill>
            <a:prstDash val="solid"/>
          </a:ln>
        </p:spPr>
      </p:sp>
      <p:sp>
        <p:nvSpPr>
          <p:cNvPr id="19" name="Shape 15"/>
          <p:cNvSpPr/>
          <p:nvPr/>
        </p:nvSpPr>
        <p:spPr>
          <a:xfrm>
            <a:off x="6438748" y="2201904"/>
            <a:ext cx="566928" cy="566928"/>
          </a:xfrm>
          <a:prstGeom prst="ellipse">
            <a:avLst/>
          </a:prstGeom>
          <a:solidFill>
            <a:srgbClr val="FAE2E5"/>
          </a:solidFill>
          <a:ln w="12700">
            <a:solidFill>
              <a:srgbClr val="FAE2E5"/>
            </a:solidFill>
            <a:prstDash val="solid"/>
          </a:ln>
        </p:spPr>
      </p:sp>
      <p:pic>
        <p:nvPicPr>
          <p:cNvPr id="20" name="Image 2" descr="/root/smile-smartleap/sunum/build/cache/varlik/ikon-ear-B32233-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D93042"/>
          </a:solidFill>
          <a:ln w="12700">
            <a:solidFill>
              <a:srgbClr val="D93042"/>
            </a:solidFill>
            <a:prstDash val="solid"/>
          </a:ln>
        </p:spPr>
      </p:sp>
      <p:sp>
        <p:nvSpPr>
          <p:cNvPr id="25" name="Shape 20"/>
          <p:cNvSpPr/>
          <p:nvPr/>
        </p:nvSpPr>
        <p:spPr>
          <a:xfrm>
            <a:off x="9269501" y="2201904"/>
            <a:ext cx="566928" cy="566928"/>
          </a:xfrm>
          <a:prstGeom prst="ellipse">
            <a:avLst/>
          </a:prstGeom>
          <a:solidFill>
            <a:srgbClr val="FAE2E5"/>
          </a:solidFill>
          <a:ln w="12700">
            <a:solidFill>
              <a:srgbClr val="FAE2E5"/>
            </a:solidFill>
            <a:prstDash val="solid"/>
          </a:ln>
        </p:spPr>
      </p:sp>
      <p:pic>
        <p:nvPicPr>
          <p:cNvPr id="26" name="Image 3" descr="/root/smile-smartleap/sunum/build/cache/varlik/ikon-hand-B32233-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units, from awareness to practice</a:t>
            </a:r>
            <a:endParaRPr lang="en-GB" sz="2800" dirty="0"/>
          </a:p>
        </p:txBody>
      </p:sp>
      <p:sp>
        <p:nvSpPr>
          <p:cNvPr id="5" name="Shape 3"/>
          <p:cNvSpPr/>
          <p:nvPr/>
        </p:nvSpPr>
        <p:spPr>
          <a:xfrm>
            <a:off x="548640" y="1945872"/>
            <a:ext cx="3545738" cy="2377440"/>
          </a:xfrm>
          <a:prstGeom prst="roundRect">
            <a:avLst>
              <a:gd name="adj" fmla="val 3846"/>
            </a:avLst>
          </a:prstGeom>
          <a:solidFill>
            <a:srgbClr val="FAE2E5"/>
          </a:solidFill>
          <a:ln w="9525">
            <a:solidFill>
              <a:srgbClr val="FAE2E5"/>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B32233"/>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1: Understanding time management</a:t>
            </a:r>
            <a:endParaRPr lang="en-GB" sz="1450" dirty="0"/>
          </a:p>
        </p:txBody>
      </p:sp>
      <p:sp>
        <p:nvSpPr>
          <p:cNvPr id="8" name="Text 6"/>
          <p:cNvSpPr txBox="1"/>
          <p:nvPr/>
        </p:nvSpPr>
        <p:spPr>
          <a:xfrm>
            <a:off x="1463040" y="3015720"/>
            <a:ext cx="2448458" cy="1197864"/>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Taking control of time: definition, a life skill not pressure, plan, prioritise, focus, balance, myths. Time awareness activity.</a:t>
            </a:r>
            <a:endParaRPr lang="en-GB" sz="1250" dirty="0"/>
          </a:p>
        </p:txBody>
      </p:sp>
      <p:sp>
        <p:nvSpPr>
          <p:cNvPr id="9" name="Text 7"/>
          <p:cNvSpPr txBox="1"/>
          <p:nvPr/>
        </p:nvSpPr>
        <p:spPr>
          <a:xfrm>
            <a:off x="749808" y="3939264"/>
            <a:ext cx="731520" cy="256032"/>
          </a:xfrm>
          <a:prstGeom prst="rect">
            <a:avLst/>
          </a:prstGeom>
          <a:noFill/>
          <a:ln/>
        </p:spPr>
        <p:txBody>
          <a:bodyPr wrap="square" lIns="0" tIns="0" rIns="0" bIns="0" rtlCol="0" anchor="t"/>
          <a:lstStyle/>
          <a:p>
            <a:pPr indent="0" marL="0">
              <a:buNone/>
            </a:pPr>
            <a:r>
              <a:rPr lang="en-GB" altLang="en-US" sz="1050" b="1" dirty="0">
                <a:solidFill>
                  <a:srgbClr val="B32233"/>
                </a:solidFill>
                <a:latin typeface="Montserrat" pitchFamily="34" charset="0"/>
                <a:ea typeface="Montserrat" pitchFamily="34" charset="-122"/>
                <a:cs typeface="Montserrat" pitchFamily="34" charset="-120"/>
              </a:rPr>
              <a:t>≈ 50 min</a:t>
            </a:r>
            <a:endParaRPr lang="en-GB" sz="1050" dirty="0"/>
          </a:p>
        </p:txBody>
      </p:sp>
      <p:sp>
        <p:nvSpPr>
          <p:cNvPr id="10" name="Shape 8"/>
          <p:cNvSpPr/>
          <p:nvPr/>
        </p:nvSpPr>
        <p:spPr>
          <a:xfrm>
            <a:off x="4322978" y="1945872"/>
            <a:ext cx="3545738" cy="2377440"/>
          </a:xfrm>
          <a:prstGeom prst="roundRect">
            <a:avLst>
              <a:gd name="adj" fmla="val 3846"/>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B32233"/>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2: Time management in the reality of young migrants</a:t>
            </a:r>
            <a:endParaRPr lang="en-GB" sz="1450" dirty="0"/>
          </a:p>
        </p:txBody>
      </p:sp>
      <p:sp>
        <p:nvSpPr>
          <p:cNvPr id="13" name="Text 11"/>
          <p:cNvSpPr txBox="1"/>
          <p:nvPr/>
        </p:nvSpPr>
        <p:spPr>
          <a:xfrm>
            <a:off x="5237378"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Stress and waiting, procrastination, the phone, cultural time norms, well-being. Case study.</a:t>
            </a:r>
            <a:endParaRPr lang="en-GB" sz="1300" dirty="0"/>
          </a:p>
        </p:txBody>
      </p:sp>
      <p:sp>
        <p:nvSpPr>
          <p:cNvPr id="14" name="Text 12"/>
          <p:cNvSpPr txBox="1"/>
          <p:nvPr/>
        </p:nvSpPr>
        <p:spPr>
          <a:xfrm>
            <a:off x="4524146" y="3939264"/>
            <a:ext cx="731520" cy="256032"/>
          </a:xfrm>
          <a:prstGeom prst="rect">
            <a:avLst/>
          </a:prstGeom>
          <a:noFill/>
          <a:ln/>
        </p:spPr>
        <p:txBody>
          <a:bodyPr wrap="square" lIns="0" tIns="0" rIns="0" bIns="0" rtlCol="0" anchor="t"/>
          <a:lstStyle/>
          <a:p>
            <a:pPr indent="0" marL="0">
              <a:buNone/>
            </a:pPr>
            <a:r>
              <a:rPr lang="en-GB" altLang="en-US" sz="1050" b="1" dirty="0">
                <a:solidFill>
                  <a:srgbClr val="B32233"/>
                </a:solidFill>
                <a:latin typeface="Montserrat" pitchFamily="34" charset="0"/>
                <a:ea typeface="Montserrat" pitchFamily="34" charset="-122"/>
                <a:cs typeface="Montserrat" pitchFamily="34" charset="-120"/>
              </a:rPr>
              <a:t>≈ 60 min</a:t>
            </a:r>
            <a:endParaRPr lang="en-GB" sz="1050" dirty="0"/>
          </a:p>
        </p:txBody>
      </p:sp>
      <p:sp>
        <p:nvSpPr>
          <p:cNvPr id="15" name="Shape 13"/>
          <p:cNvSpPr/>
          <p:nvPr/>
        </p:nvSpPr>
        <p:spPr>
          <a:xfrm>
            <a:off x="8097317" y="1945872"/>
            <a:ext cx="3545738" cy="2377440"/>
          </a:xfrm>
          <a:prstGeom prst="roundRect">
            <a:avLst>
              <a:gd name="adj" fmla="val 3846"/>
            </a:avLst>
          </a:prstGeom>
          <a:solidFill>
            <a:srgbClr val="FAE2E5"/>
          </a:solidFill>
          <a:ln w="9525">
            <a:solidFill>
              <a:srgbClr val="FAE2E5"/>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B32233"/>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3: Practical strategies and good practices</a:t>
            </a:r>
            <a:endParaRPr lang="en-GB" sz="1450" dirty="0"/>
          </a:p>
        </p:txBody>
      </p:sp>
      <p:sp>
        <p:nvSpPr>
          <p:cNvPr id="18" name="Text 16"/>
          <p:cNvSpPr txBox="1"/>
          <p:nvPr/>
        </p:nvSpPr>
        <p:spPr>
          <a:xfrm>
            <a:off x="9011717" y="3015720"/>
            <a:ext cx="2448458" cy="1197864"/>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Time to put it into practice: awareness, priorities, flexible plans, focus, micro-actions, habits, reflection. Try one strategy.</a:t>
            </a:r>
            <a:endParaRPr lang="en-GB" sz="1250" dirty="0"/>
          </a:p>
        </p:txBody>
      </p:sp>
      <p:sp>
        <p:nvSpPr>
          <p:cNvPr id="19" name="Text 17"/>
          <p:cNvSpPr txBox="1"/>
          <p:nvPr/>
        </p:nvSpPr>
        <p:spPr>
          <a:xfrm>
            <a:off x="8298485" y="3939264"/>
            <a:ext cx="731520" cy="256032"/>
          </a:xfrm>
          <a:prstGeom prst="rect">
            <a:avLst/>
          </a:prstGeom>
          <a:noFill/>
          <a:ln/>
        </p:spPr>
        <p:txBody>
          <a:bodyPr wrap="square" lIns="0" tIns="0" rIns="0" bIns="0" rtlCol="0" anchor="t"/>
          <a:lstStyle/>
          <a:p>
            <a:pPr indent="0" marL="0">
              <a:buNone/>
            </a:pPr>
            <a:r>
              <a:rPr lang="en-GB" altLang="en-US" sz="1050" b="1" dirty="0">
                <a:solidFill>
                  <a:srgbClr val="B32233"/>
                </a:solidFill>
                <a:latin typeface="Montserrat" pitchFamily="34" charset="0"/>
                <a:ea typeface="Montserrat" pitchFamily="34" charset="-122"/>
                <a:cs typeface="Montserrat" pitchFamily="34" charset="-120"/>
              </a:rPr>
              <a:t>≈ 55 min</a:t>
            </a:r>
            <a:endParaRPr lang="en-GB" sz="105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By the end of this module, you will be able to</a:t>
            </a:r>
            <a:endParaRPr lang="en-GB" sz="2800" dirty="0"/>
          </a:p>
        </p:txBody>
      </p:sp>
      <p:sp>
        <p:nvSpPr>
          <p:cNvPr id="5" name="Shape 3"/>
          <p:cNvSpPr/>
          <p:nvPr/>
        </p:nvSpPr>
        <p:spPr>
          <a:xfrm>
            <a:off x="548640" y="1982448"/>
            <a:ext cx="420624" cy="420624"/>
          </a:xfrm>
          <a:prstGeom prst="ellipse">
            <a:avLst/>
          </a:prstGeom>
          <a:solidFill>
            <a:srgbClr val="FAE2E5"/>
          </a:solidFill>
          <a:ln w="12700">
            <a:solidFill>
              <a:srgbClr val="FAE2E5"/>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Explain what time management means and why it is important for daily life, education and employment.</a:t>
            </a:r>
            <a:endParaRPr lang="en-GB" sz="1450" dirty="0"/>
          </a:p>
        </p:txBody>
      </p:sp>
      <p:sp>
        <p:nvSpPr>
          <p:cNvPr id="8" name="Shape 6"/>
          <p:cNvSpPr/>
          <p:nvPr/>
        </p:nvSpPr>
        <p:spPr>
          <a:xfrm>
            <a:off x="548640" y="2823696"/>
            <a:ext cx="420624" cy="420624"/>
          </a:xfrm>
          <a:prstGeom prst="ellipse">
            <a:avLst/>
          </a:prstGeom>
          <a:solidFill>
            <a:srgbClr val="FAE2E5"/>
          </a:solidFill>
          <a:ln w="12700">
            <a:solidFill>
              <a:srgbClr val="FAE2E5"/>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Identify the factors that affect your personal use of time, including stress, emotions and digital environments.</a:t>
            </a:r>
            <a:endParaRPr lang="en-GB" sz="1450" dirty="0"/>
          </a:p>
        </p:txBody>
      </p:sp>
      <p:sp>
        <p:nvSpPr>
          <p:cNvPr id="11" name="Shape 9"/>
          <p:cNvSpPr/>
          <p:nvPr/>
        </p:nvSpPr>
        <p:spPr>
          <a:xfrm>
            <a:off x="548640" y="3664944"/>
            <a:ext cx="420624" cy="420624"/>
          </a:xfrm>
          <a:prstGeom prst="ellipse">
            <a:avLst/>
          </a:prstGeom>
          <a:solidFill>
            <a:srgbClr val="FAE2E5"/>
          </a:solidFill>
          <a:ln w="12700">
            <a:solidFill>
              <a:srgbClr val="FAE2E5"/>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Recognise common time management challenges such as procrastination, overload and distraction.</a:t>
            </a:r>
            <a:endParaRPr lang="en-GB" sz="1450" dirty="0"/>
          </a:p>
        </p:txBody>
      </p:sp>
      <p:sp>
        <p:nvSpPr>
          <p:cNvPr id="14" name="Shape 12"/>
          <p:cNvSpPr/>
          <p:nvPr/>
        </p:nvSpPr>
        <p:spPr>
          <a:xfrm>
            <a:off x="6255868" y="1982448"/>
            <a:ext cx="420624" cy="420624"/>
          </a:xfrm>
          <a:prstGeom prst="ellipse">
            <a:avLst/>
          </a:prstGeom>
          <a:solidFill>
            <a:srgbClr val="FAE2E5"/>
          </a:solidFill>
          <a:ln w="12700">
            <a:solidFill>
              <a:srgbClr val="FAE2E5"/>
            </a:solidFill>
            <a:prstDash val="solid"/>
          </a:ln>
        </p:spPr>
      </p:sp>
      <p:sp>
        <p:nvSpPr>
          <p:cNvPr id="15" name="Text 13"/>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Apply simple and realistic tools for prioritisation, planning and attention management.</a:t>
            </a:r>
            <a:endParaRPr lang="en-GB" sz="1450" dirty="0"/>
          </a:p>
        </p:txBody>
      </p:sp>
      <p:sp>
        <p:nvSpPr>
          <p:cNvPr id="17" name="Shape 15"/>
          <p:cNvSpPr/>
          <p:nvPr/>
        </p:nvSpPr>
        <p:spPr>
          <a:xfrm>
            <a:off x="6255868" y="2823696"/>
            <a:ext cx="420624" cy="420624"/>
          </a:xfrm>
          <a:prstGeom prst="ellipse">
            <a:avLst/>
          </a:prstGeom>
          <a:solidFill>
            <a:srgbClr val="FAE2E5"/>
          </a:solidFill>
          <a:ln w="12700">
            <a:solidFill>
              <a:srgbClr val="FAE2E5"/>
            </a:solidFill>
            <a:prstDash val="solid"/>
          </a:ln>
        </p:spPr>
      </p:sp>
      <p:sp>
        <p:nvSpPr>
          <p:cNvPr id="18" name="Text 16"/>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Develop small, sustainable routines that support balance and well-being.</a:t>
            </a:r>
            <a:endParaRPr lang="en-GB" sz="1650" dirty="0"/>
          </a:p>
        </p:txBody>
      </p:sp>
      <p:sp>
        <p:nvSpPr>
          <p:cNvPr id="20" name="Shape 18"/>
          <p:cNvSpPr/>
          <p:nvPr/>
        </p:nvSpPr>
        <p:spPr>
          <a:xfrm>
            <a:off x="6255868" y="3664944"/>
            <a:ext cx="420624" cy="420624"/>
          </a:xfrm>
          <a:prstGeom prst="ellipse">
            <a:avLst/>
          </a:prstGeom>
          <a:solidFill>
            <a:srgbClr val="FAE2E5"/>
          </a:solidFill>
          <a:ln w="12700">
            <a:solidFill>
              <a:srgbClr val="FAE2E5"/>
            </a:solidFill>
            <a:prstDash val="solid"/>
          </a:ln>
        </p:spPr>
      </p:sp>
      <p:sp>
        <p:nvSpPr>
          <p:cNvPr id="21" name="Text 19"/>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B32233"/>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Reflect on your own progress (carry out a self-assessment) and adapt your time management strategies over time.</a:t>
            </a:r>
            <a:endParaRPr lang="en-GB" sz="1450" dirty="0"/>
          </a:p>
        </p:txBody>
      </p:sp>
      <p:sp>
        <p:nvSpPr>
          <p:cNvPr id="23"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24"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WHY THIS MATTERS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It helps how you feel more than how much you do</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FAE2E5"/>
          </a:solidFill>
          <a:ln w="9525">
            <a:solidFill>
              <a:srgbClr val="FAE2E5"/>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1007"/>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Bigger bar = stronger link. </a:t>
            </a:r>
            <a:r>
              <a:rPr lang="en-GB" altLang="en-US" sz="1700" dirty="0">
                <a:solidFill>
                  <a:srgbClr val="4A5B70"/>
                </a:solidFill>
                <a:latin typeface="Montserrat" pitchFamily="34" charset="0"/>
                <a:ea typeface="Montserrat" pitchFamily="34" charset="-122"/>
                <a:cs typeface="Montserrat" pitchFamily="34" charset="-120"/>
              </a:rPr>
              <a:t>Time management goes together with feeling good more than with doing more.</a:t>
            </a:r>
            <a:endParaRPr lang="en-GB" sz="1700" dirty="0"/>
          </a:p>
          <a:p>
            <a:pPr marL="203200" indent="-203200">
              <a:spcAft>
                <a:spcPts val="1007"/>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Less stress too: </a:t>
            </a:r>
            <a:r>
              <a:rPr lang="en-GB" altLang="en-US" sz="1700" dirty="0">
                <a:solidFill>
                  <a:srgbClr val="4A5B70"/>
                </a:solidFill>
                <a:latin typeface="Montserrat" pitchFamily="34" charset="0"/>
                <a:ea typeface="Montserrat" pitchFamily="34" charset="-122"/>
                <a:cs typeface="Montserrat" pitchFamily="34" charset="-120"/>
              </a:rPr>
              <a:t>r = -.29 with stress and -.36 with psychological distress.</a:t>
            </a:r>
            <a:endParaRPr lang="en-GB" sz="1700" dirty="0"/>
          </a:p>
          <a:p>
            <a:pPr marL="203200" indent="-203200">
              <a:spcAft>
                <a:spcPts val="1007"/>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Be careful: </a:t>
            </a:r>
            <a:r>
              <a:rPr lang="en-GB" altLang="en-US" sz="1700" dirty="0">
                <a:solidFill>
                  <a:srgbClr val="4A5B70"/>
                </a:solidFill>
                <a:latin typeface="Montserrat" pitchFamily="34" charset="0"/>
                <a:ea typeface="Montserrat" pitchFamily="34" charset="-122"/>
                <a:cs typeface="Montserrat" pitchFamily="34" charset="-120"/>
              </a:rPr>
              <a:t>most studies measure once, so these are links, not proof of cause.</a:t>
            </a:r>
            <a:endParaRPr lang="en-GB" sz="170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Aeon, Faber &amp; Panaccio (2021), PLOS ONE, Tables 4-7: meta-analysis of 158 studies, 53,957 participants (students and employees)</a:t>
            </a:r>
            <a:endParaRPr lang="en-GB"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D93042"/>
          </a:solidFill>
          <a:ln w="12700">
            <a:solidFill>
              <a:srgbClr val="D93042"/>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Many young workers do not choose their hours</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D93042"/>
          </a:solidFill>
          <a:ln w="12700">
            <a:solidFill>
              <a:srgbClr val="D93042"/>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3400" b="1" dirty="0">
                <a:solidFill>
                  <a:srgbClr val="B32233"/>
                </a:solidFill>
                <a:latin typeface="Montserrat" pitchFamily="34" charset="0"/>
                <a:ea typeface="Montserrat" pitchFamily="34" charset="-122"/>
                <a:cs typeface="Montserrat" pitchFamily="34" charset="-120"/>
              </a:rPr>
              <a:t>7 in 10</a:t>
            </a:r>
            <a:endParaRPr lang="en-GB" sz="3400" dirty="0"/>
          </a:p>
        </p:txBody>
      </p:sp>
      <p:pic>
        <p:nvPicPr>
          <p:cNvPr id="9" name="Image 0" descr="/root/smile-smartleap/sunum/build/cache/cizim/ortak-pictogram--4c75d8ff38-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young employees (15-34) say their employer mainly decides their working time (69.6%). Only 7.7% decide fully.</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D93042"/>
          </a:solidFill>
          <a:ln w="12700">
            <a:solidFill>
              <a:srgbClr val="D93042"/>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B32233"/>
                </a:solidFill>
                <a:latin typeface="Montserrat" pitchFamily="34" charset="0"/>
                <a:ea typeface="Montserrat" pitchFamily="34" charset="-122"/>
                <a:cs typeface="Montserrat" pitchFamily="34" charset="-120"/>
              </a:rPr>
              <a:t>1 in 5</a:t>
            </a:r>
            <a:endParaRPr lang="en-GB" sz="4200" dirty="0"/>
          </a:p>
        </p:txBody>
      </p:sp>
      <p:pic>
        <p:nvPicPr>
          <p:cNvPr id="14" name="Image 1" descr="/root/smile-smartleap/sunum/build/cache/cizim/ortak-pictogram--54ff0fae80-1200.png">    </p:cNvPr>
          <p:cNvPicPr>
            <a:picLocks noChangeAspect="1"/>
          </p:cNvPicPr>
          <p:nvPr/>
        </p:nvPicPr>
        <p:blipFill>
          <a:blip r:embed="rId2"/>
          <a:stretch>
            <a:fillRect/>
          </a:stretch>
        </p:blipFill>
        <p:spPr>
          <a:xfrm>
            <a:off x="4551578" y="3152880"/>
            <a:ext cx="2918298" cy="457200"/>
          </a:xfrm>
          <a:prstGeom prst="rect">
            <a:avLst/>
          </a:prstGeom>
        </p:spPr>
      </p:pic>
      <p:sp>
        <p:nvSpPr>
          <p:cNvPr id="15"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young employees (15-29) work shifts (20.6%). In Greece it is 37.2%.</a:t>
            </a:r>
            <a:endParaRPr lang="en-GB" sz="1250" dirty="0"/>
          </a:p>
        </p:txBody>
      </p:sp>
      <p:sp>
        <p:nvSpPr>
          <p:cNvPr id="16"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7"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8"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1 in 3</a:t>
            </a:r>
            <a:endParaRPr lang="en-GB" sz="4200" dirty="0"/>
          </a:p>
        </p:txBody>
      </p:sp>
      <p:pic>
        <p:nvPicPr>
          <p:cNvPr id="19" name="Image 2" descr="/root/smile-smartleap/sunum/build/cache/cizim/ortak-pictogram--6deda300dc-1200.png">    </p:cNvPr>
          <p:cNvPicPr>
            <a:picLocks noChangeAspect="1"/>
          </p:cNvPicPr>
          <p:nvPr/>
        </p:nvPicPr>
        <p:blipFill>
          <a:blip r:embed="rId3"/>
          <a:stretch>
            <a:fillRect/>
          </a:stretch>
        </p:blipFill>
        <p:spPr>
          <a:xfrm>
            <a:off x="8325917" y="3152880"/>
            <a:ext cx="2918298" cy="457200"/>
          </a:xfrm>
          <a:prstGeom prst="rect">
            <a:avLst/>
          </a:prstGeom>
        </p:spPr>
      </p:pic>
      <p:sp>
        <p:nvSpPr>
          <p:cNvPr id="20"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young employees (15-34) were contacted about work in their free time: 12.4% several times, 21.4% occasionally.</a:t>
            </a:r>
            <a:endParaRPr lang="en-GB" sz="1250" dirty="0"/>
          </a:p>
        </p:txBody>
      </p:sp>
      <p:sp>
        <p:nvSpPr>
          <p:cNvPr id="21" name="Shape 16"/>
          <p:cNvSpPr/>
          <p:nvPr/>
        </p:nvSpPr>
        <p:spPr>
          <a:xfrm>
            <a:off x="548640" y="4871952"/>
            <a:ext cx="11094415" cy="1115712"/>
          </a:xfrm>
          <a:prstGeom prst="roundRect">
            <a:avLst>
              <a:gd name="adj" fmla="val 8196"/>
            </a:avLst>
          </a:prstGeom>
          <a:solidFill>
            <a:srgbClr val="FAE2E5"/>
          </a:solidFill>
          <a:ln w="9525">
            <a:solidFill>
              <a:srgbClr val="FAE2E5"/>
            </a:solidFill>
            <a:prstDash val="solid"/>
          </a:ln>
        </p:spPr>
      </p:sp>
      <p:sp>
        <p:nvSpPr>
          <p:cNvPr id="22"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For many of us, time management means managing the time around a schedule that others set, and knowing its legal limits.</a:t>
            </a:r>
            <a:endParaRPr lang="en-GB" sz="1800" dirty="0"/>
          </a:p>
        </p:txBody>
      </p:sp>
      <p:sp>
        <p:nvSpPr>
          <p:cNvPr id="23"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6</a:t>
            </a:r>
            <a:endParaRPr lang="en-GB" sz="900" dirty="0"/>
          </a:p>
        </p:txBody>
      </p:sp>
      <p:sp>
        <p:nvSpPr>
          <p:cNvPr id="24"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5"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lfso_19fxwt01 and lfso_19fxwt14 (2019, EU-27) · Eurostat lfsa_ewpshi (2025, EU-27). All young employees, not only migrants.</a:t>
            </a:r>
            <a:endParaRPr lang="en-GB"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D93042-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7-u1_section--542648e159-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AE2E5"/>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1  ·  ≈ 50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time management</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Taking control of time: what time management is, what it is not, and how to balance a full week.</a:t>
            </a:r>
            <a:endParaRPr lang="en-GB" sz="1800" dirty="0"/>
          </a:p>
        </p:txBody>
      </p:sp>
      <p:sp>
        <p:nvSpPr>
          <p:cNvPr id="10" name="Shape 5"/>
          <p:cNvSpPr/>
          <p:nvPr/>
        </p:nvSpPr>
        <p:spPr>
          <a:xfrm>
            <a:off x="548640"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Definition</a:t>
            </a:r>
            <a:endParaRPr lang="en-GB" sz="1100" dirty="0"/>
          </a:p>
        </p:txBody>
      </p:sp>
      <p:sp>
        <p:nvSpPr>
          <p:cNvPr id="12" name="Shape 7"/>
          <p:cNvSpPr/>
          <p:nvPr/>
        </p:nvSpPr>
        <p:spPr>
          <a:xfrm>
            <a:off x="1920240"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920240"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Not pressure</a:t>
            </a:r>
            <a:endParaRPr lang="en-GB" sz="1100" dirty="0"/>
          </a:p>
        </p:txBody>
      </p:sp>
      <p:sp>
        <p:nvSpPr>
          <p:cNvPr id="14" name="Shape 9"/>
          <p:cNvSpPr/>
          <p:nvPr/>
        </p:nvSpPr>
        <p:spPr>
          <a:xfrm>
            <a:off x="3452774"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452774"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Plan, prioritise, focus</a:t>
            </a:r>
            <a:endParaRPr lang="en-GB" sz="1100" dirty="0"/>
          </a:p>
        </p:txBody>
      </p:sp>
      <p:sp>
        <p:nvSpPr>
          <p:cNvPr id="16" name="Shape 11"/>
          <p:cNvSpPr/>
          <p:nvPr/>
        </p:nvSpPr>
        <p:spPr>
          <a:xfrm>
            <a:off x="5870448"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870448"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Balance and myths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DEFINITION OF TIME MANAGEMENT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time management?</a:t>
            </a:r>
            <a:endParaRPr lang="en-GB" sz="2800" dirty="0"/>
          </a:p>
        </p:txBody>
      </p:sp>
      <p:pic>
        <p:nvPicPr>
          <p:cNvPr id="5" name="Image 0" descr="/root/smile-smartleap/sunum/build/cache/cizim/m7-decisions--b06ea3a6f2-2400.png">    </p:cNvPr>
          <p:cNvPicPr>
            <a:picLocks noChangeAspect="1"/>
          </p:cNvPicPr>
          <p:nvPr/>
        </p:nvPicPr>
        <p:blipFill>
          <a:blip r:embed="rId1"/>
          <a:stretch>
            <a:fillRect/>
          </a:stretch>
        </p:blipFill>
        <p:spPr>
          <a:xfrm>
            <a:off x="910423" y="1945872"/>
            <a:ext cx="6301769" cy="3676032"/>
          </a:xfrm>
          <a:prstGeom prst="rect">
            <a:avLst/>
          </a:prstGeom>
        </p:spPr>
      </p:pic>
      <p:sp>
        <p:nvSpPr>
          <p:cNvPr id="6" name="Shape 3"/>
          <p:cNvSpPr/>
          <p:nvPr/>
        </p:nvSpPr>
        <p:spPr>
          <a:xfrm>
            <a:off x="3039141" y="2322525"/>
            <a:ext cx="1199896" cy="349504"/>
          </a:xfrm>
          <a:prstGeom prst="roundRect">
            <a:avLst>
              <a:gd name="adj" fmla="val 50000"/>
            </a:avLst>
          </a:prstGeom>
          <a:solidFill>
            <a:srgbClr val="D93042"/>
          </a:solidFill>
          <a:ln w="15875">
            <a:solidFill>
              <a:srgbClr val="D93042"/>
            </a:solidFill>
            <a:prstDash val="solid"/>
          </a:ln>
        </p:spPr>
      </p:sp>
      <p:sp>
        <p:nvSpPr>
          <p:cNvPr id="7" name="Text 4"/>
          <p:cNvSpPr txBox="1"/>
          <p:nvPr/>
        </p:nvSpPr>
        <p:spPr>
          <a:xfrm>
            <a:off x="3112293" y="2322525"/>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What to do</a:t>
            </a:r>
            <a:endParaRPr lang="en-GB" sz="1250" dirty="0"/>
          </a:p>
        </p:txBody>
      </p:sp>
      <p:sp>
        <p:nvSpPr>
          <p:cNvPr id="8" name="Shape 5"/>
          <p:cNvSpPr/>
          <p:nvPr/>
        </p:nvSpPr>
        <p:spPr>
          <a:xfrm>
            <a:off x="4673325" y="2322525"/>
            <a:ext cx="6664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4746477" y="2322525"/>
            <a:ext cx="520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When</a:t>
            </a:r>
            <a:endParaRPr lang="en-GB" sz="1250" dirty="0"/>
          </a:p>
        </p:txBody>
      </p:sp>
      <p:sp>
        <p:nvSpPr>
          <p:cNvPr id="10" name="Shape 7"/>
          <p:cNvSpPr/>
          <p:nvPr/>
        </p:nvSpPr>
        <p:spPr>
          <a:xfrm>
            <a:off x="5596646" y="2322525"/>
            <a:ext cx="14665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5669798" y="2322525"/>
            <a:ext cx="1320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What can wait</a:t>
            </a:r>
            <a:endParaRPr lang="en-GB" sz="1250" dirty="0"/>
          </a:p>
        </p:txBody>
      </p:sp>
      <p:sp>
        <p:nvSpPr>
          <p:cNvPr id="12" name="Text 9"/>
          <p:cNvSpPr txBox="1"/>
          <p:nvPr/>
        </p:nvSpPr>
        <p:spPr>
          <a:xfrm>
            <a:off x="548640" y="5658480"/>
            <a:ext cx="702533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Research definition: decisions that “structure, protect, and adapt” your time.</a:t>
            </a:r>
            <a:endParaRPr lang="en-GB" sz="1100" dirty="0"/>
          </a:p>
        </p:txBody>
      </p:sp>
      <p:sp>
        <p:nvSpPr>
          <p:cNvPr id="13" name="Shape 10"/>
          <p:cNvSpPr/>
          <p:nvPr/>
        </p:nvSpPr>
        <p:spPr>
          <a:xfrm>
            <a:off x="7894015" y="1945872"/>
            <a:ext cx="3749040" cy="4041792"/>
          </a:xfrm>
          <a:prstGeom prst="roundRect">
            <a:avLst>
              <a:gd name="adj" fmla="val 3415"/>
            </a:avLst>
          </a:prstGeom>
          <a:solidFill>
            <a:srgbClr val="FAE2E5"/>
          </a:solidFill>
          <a:ln w="9525">
            <a:solidFill>
              <a:srgbClr val="FAE2E5"/>
            </a:solidFill>
            <a:prstDash val="solid"/>
          </a:ln>
        </p:spPr>
      </p:sp>
      <p:sp>
        <p:nvSpPr>
          <p:cNvPr id="14" name="Text 11"/>
          <p:cNvSpPr txBox="1"/>
          <p:nvPr/>
        </p:nvSpPr>
        <p:spPr>
          <a:xfrm>
            <a:off x="8122615" y="2128752"/>
            <a:ext cx="3291840" cy="411480"/>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In short</a:t>
            </a:r>
            <a:endParaRPr lang="en-GB" sz="1400" dirty="0"/>
          </a:p>
        </p:txBody>
      </p:sp>
      <p:sp>
        <p:nvSpPr>
          <p:cNvPr id="15" name="Text 12"/>
          <p:cNvSpPr txBox="1"/>
          <p:nvPr/>
        </p:nvSpPr>
        <p:spPr>
          <a:xfrm>
            <a:off x="8122615" y="2585952"/>
            <a:ext cx="3291840" cy="321883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Time management: </a:t>
            </a:r>
            <a:r>
              <a:rPr lang="en-GB" altLang="en-US" sz="1400" dirty="0">
                <a:solidFill>
                  <a:srgbClr val="4A5B70"/>
                </a:solidFill>
                <a:latin typeface="Montserrat" pitchFamily="34" charset="0"/>
                <a:ea typeface="Montserrat" pitchFamily="34" charset="-122"/>
                <a:cs typeface="Montserrat" pitchFamily="34" charset="-120"/>
              </a:rPr>
              <a:t>small daily decisions. What to do, when, and what can wait.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Control, not speed: </a:t>
            </a:r>
            <a:r>
              <a:rPr lang="en-GB" altLang="en-US" sz="1400" dirty="0">
                <a:solidFill>
                  <a:srgbClr val="4A5B70"/>
                </a:solidFill>
                <a:latin typeface="Montserrat" pitchFamily="34" charset="0"/>
                <a:ea typeface="Montserrat" pitchFamily="34" charset="-122"/>
                <a:cs typeface="Montserrat" pitchFamily="34" charset="-120"/>
              </a:rPr>
              <a:t>you decide how to use the time you have.</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EU key competence: </a:t>
            </a:r>
            <a:r>
              <a:rPr lang="en-GB" altLang="en-US" sz="1400" dirty="0">
                <a:solidFill>
                  <a:srgbClr val="4A5B70"/>
                </a:solidFill>
                <a:latin typeface="Montserrat" pitchFamily="34" charset="0"/>
                <a:ea typeface="Montserrat" pitchFamily="34" charset="-122"/>
                <a:cs typeface="Montserrat" pitchFamily="34" charset="-120"/>
              </a:rPr>
              <a:t>"effectively manage time and information".</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CV skill (ESCO): </a:t>
            </a:r>
            <a:r>
              <a:rPr lang="en-GB" altLang="en-US" sz="1400" dirty="0">
                <a:solidFill>
                  <a:srgbClr val="4A5B70"/>
                </a:solidFill>
                <a:latin typeface="Montserrat" pitchFamily="34" charset="0"/>
                <a:ea typeface="Montserrat" pitchFamily="34" charset="-122"/>
                <a:cs typeface="Montserrat" pitchFamily="34" charset="-120"/>
              </a:rPr>
              <a:t>"manage time", "prioritise tasks", "plan deadlines".</a:t>
            </a:r>
            <a:endParaRPr lang="en-GB" sz="14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Aeon &amp; Aguinis (2017), p. 311, as quoted in Aeon et al. (2021) · Council Recommendation on key competences (2018), in Sala et al. (2020), LifeComp, p. 11 · ESCO skill "manage time"</a:t>
            </a:r>
            <a:endParaRPr lang="en-GB"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TAKING CONTROL OF TIME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verbs: structure, protect, adapt</a:t>
            </a:r>
            <a:endParaRPr lang="en-GB" sz="2800" dirty="0"/>
          </a:p>
        </p:txBody>
      </p:sp>
      <p:pic>
        <p:nvPicPr>
          <p:cNvPr id="5" name="Image 0" descr="/root/smile-smartleap/sunum/build/cache/cizim/m7-three_verbs--f29a99c277-2400.png">    </p:cNvPr>
          <p:cNvPicPr>
            <a:picLocks noChangeAspect="1"/>
          </p:cNvPicPr>
          <p:nvPr/>
        </p:nvPicPr>
        <p:blipFill>
          <a:blip r:embed="rId1"/>
          <a:stretch>
            <a:fillRect/>
          </a:stretch>
        </p:blipFill>
        <p:spPr>
          <a:xfrm>
            <a:off x="548640" y="2309961"/>
            <a:ext cx="7573975" cy="3313614"/>
          </a:xfrm>
          <a:prstGeom prst="rect">
            <a:avLst/>
          </a:prstGeom>
        </p:spPr>
      </p:pic>
      <p:sp>
        <p:nvSpPr>
          <p:cNvPr id="6" name="Shape 3"/>
          <p:cNvSpPr/>
          <p:nvPr/>
        </p:nvSpPr>
        <p:spPr>
          <a:xfrm>
            <a:off x="1507937" y="2466570"/>
            <a:ext cx="11109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581089" y="2466570"/>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Structure</a:t>
            </a:r>
            <a:endParaRPr lang="en-GB" sz="1250" dirty="0"/>
          </a:p>
        </p:txBody>
      </p:sp>
      <p:sp>
        <p:nvSpPr>
          <p:cNvPr id="8" name="Shape 5"/>
          <p:cNvSpPr/>
          <p:nvPr/>
        </p:nvSpPr>
        <p:spPr>
          <a:xfrm>
            <a:off x="3869030" y="2466570"/>
            <a:ext cx="933196" cy="349504"/>
          </a:xfrm>
          <a:prstGeom prst="roundRect">
            <a:avLst>
              <a:gd name="adj" fmla="val 50000"/>
            </a:avLst>
          </a:prstGeom>
          <a:solidFill>
            <a:srgbClr val="D93042"/>
          </a:solidFill>
          <a:ln w="15875">
            <a:solidFill>
              <a:srgbClr val="D93042"/>
            </a:solidFill>
            <a:prstDash val="solid"/>
          </a:ln>
        </p:spPr>
      </p:sp>
      <p:sp>
        <p:nvSpPr>
          <p:cNvPr id="9" name="Text 6"/>
          <p:cNvSpPr txBox="1"/>
          <p:nvPr/>
        </p:nvSpPr>
        <p:spPr>
          <a:xfrm>
            <a:off x="3942182" y="2466570"/>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Protect</a:t>
            </a:r>
            <a:endParaRPr lang="en-GB" sz="1250" dirty="0"/>
          </a:p>
        </p:txBody>
      </p:sp>
      <p:sp>
        <p:nvSpPr>
          <p:cNvPr id="10" name="Shape 7"/>
          <p:cNvSpPr/>
          <p:nvPr/>
        </p:nvSpPr>
        <p:spPr>
          <a:xfrm>
            <a:off x="6457341" y="2466570"/>
            <a:ext cx="7553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6530493" y="2466570"/>
            <a:ext cx="609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Adapt</a:t>
            </a:r>
            <a:endParaRPr lang="en-GB" sz="1250" dirty="0"/>
          </a:p>
        </p:txBody>
      </p:sp>
      <p:sp>
        <p:nvSpPr>
          <p:cNvPr id="12" name="Shape 9"/>
          <p:cNvSpPr/>
          <p:nvPr/>
        </p:nvSpPr>
        <p:spPr>
          <a:xfrm>
            <a:off x="8442655" y="1945872"/>
            <a:ext cx="3200400" cy="4041792"/>
          </a:xfrm>
          <a:prstGeom prst="roundRect">
            <a:avLst>
              <a:gd name="adj" fmla="val 4000"/>
            </a:avLst>
          </a:prstGeom>
          <a:solidFill>
            <a:srgbClr val="FAE2E5"/>
          </a:solidFill>
          <a:ln w="9525">
            <a:solidFill>
              <a:srgbClr val="FAE2E5"/>
            </a:solidFill>
            <a:prstDash val="solid"/>
          </a:ln>
        </p:spPr>
      </p:sp>
      <p:sp>
        <p:nvSpPr>
          <p:cNvPr id="13" name="Text 10"/>
          <p:cNvSpPr txBox="1"/>
          <p:nvPr/>
        </p:nvSpPr>
        <p:spPr>
          <a:xfrm>
            <a:off x="8671255" y="2128752"/>
            <a:ext cx="2743200" cy="411480"/>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Control of time</a:t>
            </a:r>
            <a:endParaRPr lang="en-GB" sz="1400" dirty="0"/>
          </a:p>
        </p:txBody>
      </p:sp>
      <p:sp>
        <p:nvSpPr>
          <p:cNvPr id="14" name="Text 11"/>
          <p:cNvSpPr txBox="1"/>
          <p:nvPr/>
        </p:nvSpPr>
        <p:spPr>
          <a:xfrm>
            <a:off x="8671255" y="2585952"/>
            <a:ext cx="2743200" cy="3218832"/>
          </a:xfrm>
          <a:prstGeom prst="rect">
            <a:avLst/>
          </a:prstGeom>
          <a:noFill/>
          <a:ln/>
        </p:spPr>
        <p:txBody>
          <a:bodyPr wrap="square" lIns="0" tIns="0" rIns="0" bIns="0" rtlCol="0" anchor="ctr">
            <a:normAutofit/>
          </a:bodyPr>
          <a:lstStyle/>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Structure: </a:t>
            </a:r>
            <a:r>
              <a:rPr lang="en-GB" altLang="en-US" sz="1500" dirty="0">
                <a:solidFill>
                  <a:srgbClr val="4A5B70"/>
                </a:solidFill>
                <a:latin typeface="Montserrat" pitchFamily="34" charset="0"/>
                <a:ea typeface="Montserrat" pitchFamily="34" charset="-122"/>
                <a:cs typeface="Montserrat" pitchFamily="34" charset="-120"/>
              </a:rPr>
              <a:t>fixed blocks first: shifts, course, appointments.</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Protect: </a:t>
            </a:r>
            <a:r>
              <a:rPr lang="en-GB" altLang="en-US" sz="1500" dirty="0">
                <a:solidFill>
                  <a:srgbClr val="4A5B70"/>
                </a:solidFill>
                <a:latin typeface="Montserrat" pitchFamily="34" charset="0"/>
                <a:ea typeface="Montserrat" pitchFamily="34" charset="-122"/>
                <a:cs typeface="Montserrat" pitchFamily="34" charset="-120"/>
              </a:rPr>
              <a:t>sleep, family and learning, like appointments.</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Adapt: </a:t>
            </a:r>
            <a:r>
              <a:rPr lang="en-GB" altLang="en-US" sz="1500" dirty="0">
                <a:solidFill>
                  <a:srgbClr val="4A5B70"/>
                </a:solidFill>
                <a:latin typeface="Montserrat" pitchFamily="34" charset="0"/>
                <a:ea typeface="Montserrat" pitchFamily="34" charset="-122"/>
                <a:cs typeface="Montserrat" pitchFamily="34" charset="-120"/>
              </a:rPr>
              <a:t>life changes, the plan changes. No guilt, just a new version.</a:t>
            </a:r>
            <a:endParaRPr lang="en-GB" sz="1500" dirty="0"/>
          </a:p>
        </p:txBody>
      </p:sp>
      <p:sp>
        <p:nvSpPr>
          <p:cNvPr id="15"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16"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7"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Aeon &amp; Aguinis (2017) via Aeon et al. (2021) · Macan (1994) process model, via Claessens (2004) and Claessens et al. (2007)</a:t>
            </a:r>
            <a:endParaRPr lang="en-GB"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NOT PRODUCTIVITY PRESSURE, BUT A SKILL THAT SUPPORTS LIFE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Time management is not a race</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7-race_spot-pressure-08ddd4a2cf-900.png">    </p:cNvPr>
          <p:cNvPicPr>
            <a:picLocks noChangeAspect="1"/>
          </p:cNvPicPr>
          <p:nvPr/>
        </p:nvPicPr>
        <p:blipFill>
          <a:blip r:embed="rId1"/>
          <a:stretch>
            <a:fillRect/>
          </a:stretch>
        </p:blipFill>
        <p:spPr>
          <a:xfrm>
            <a:off x="685800" y="2384856"/>
            <a:ext cx="1645920" cy="2523744"/>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Productivity pressure</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Do more, faster, every day.</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Rest is wasted time.</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A bad day means you failed.</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One perfect system for everyone.</a:t>
            </a:r>
            <a:endParaRPr lang="en-GB" sz="1400" dirty="0"/>
          </a:p>
        </p:txBody>
      </p:sp>
      <p:sp>
        <p:nvSpPr>
          <p:cNvPr id="9" name="Shape 6"/>
          <p:cNvSpPr/>
          <p:nvPr/>
        </p:nvSpPr>
        <p:spPr>
          <a:xfrm>
            <a:off x="6255868" y="1945872"/>
            <a:ext cx="5387188" cy="3401712"/>
          </a:xfrm>
          <a:prstGeom prst="roundRect">
            <a:avLst>
              <a:gd name="adj" fmla="val 3763"/>
            </a:avLst>
          </a:prstGeom>
          <a:solidFill>
            <a:srgbClr val="FAE2E5"/>
          </a:solidFill>
          <a:ln w="9525">
            <a:solidFill>
              <a:srgbClr val="FAE2E5"/>
            </a:solidFill>
            <a:prstDash val="solid"/>
          </a:ln>
        </p:spPr>
      </p:sp>
      <p:pic>
        <p:nvPicPr>
          <p:cNvPr id="10" name="Image 1" descr="/root/smile-smartleap/sunum/build/cache/cizim/m7-race_spot-life-e32f6bcf08-900.png">    </p:cNvPr>
          <p:cNvPicPr>
            <a:picLocks noChangeAspect="1"/>
          </p:cNvPicPr>
          <p:nvPr/>
        </p:nvPicPr>
        <p:blipFill>
          <a:blip r:embed="rId2"/>
          <a:stretch>
            <a:fillRect/>
          </a:stretch>
        </p:blipFill>
        <p:spPr>
          <a:xfrm>
            <a:off x="6393028" y="2384856"/>
            <a:ext cx="1645920" cy="2523744"/>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A skill that supports life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Feel more in control and less stressed.</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Rest, family and learning are part of the plan.</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Plans change: you adapt and try again.</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Small tools that fit your situation.</a:t>
            </a:r>
            <a:endParaRPr lang="en-GB" sz="14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In a German trial, training raised the feeling of control and lowered stress. Performance did not change.</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Häfner &amp; Stock (2010), The Journal of Psychology: randomised trial with 71 employees (training n = 35, waiting list n = 36)</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PLANNING, PRIORITISATION AND ATTENTION MANAGEMENT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everyday skills: plan, prioritise, focus</a:t>
            </a:r>
            <a:endParaRPr lang="en-GB" sz="2800" dirty="0"/>
          </a:p>
        </p:txBody>
      </p:sp>
      <p:pic>
        <p:nvPicPr>
          <p:cNvPr id="5" name="Image 0" descr="/root/smile-smartleap/sunum/build/cache/cizim/m7-three_skills--d1ada4a5ed-2400.png">    </p:cNvPr>
          <p:cNvPicPr>
            <a:picLocks noChangeAspect="1"/>
          </p:cNvPicPr>
          <p:nvPr/>
        </p:nvPicPr>
        <p:blipFill>
          <a:blip r:embed="rId1"/>
          <a:stretch>
            <a:fillRect/>
          </a:stretch>
        </p:blipFill>
        <p:spPr>
          <a:xfrm>
            <a:off x="548640" y="2284851"/>
            <a:ext cx="7208215" cy="3363834"/>
          </a:xfrm>
          <a:prstGeom prst="rect">
            <a:avLst/>
          </a:prstGeom>
        </p:spPr>
      </p:pic>
      <p:sp>
        <p:nvSpPr>
          <p:cNvPr id="6" name="Shape 3"/>
          <p:cNvSpPr/>
          <p:nvPr/>
        </p:nvSpPr>
        <p:spPr>
          <a:xfrm>
            <a:off x="1440789" y="5137550"/>
            <a:ext cx="666496" cy="349504"/>
          </a:xfrm>
          <a:prstGeom prst="roundRect">
            <a:avLst>
              <a:gd name="adj" fmla="val 50000"/>
            </a:avLst>
          </a:prstGeom>
          <a:solidFill>
            <a:srgbClr val="D93042"/>
          </a:solidFill>
          <a:ln w="15875">
            <a:solidFill>
              <a:srgbClr val="D93042"/>
            </a:solidFill>
            <a:prstDash val="solid"/>
          </a:ln>
        </p:spPr>
      </p:sp>
      <p:sp>
        <p:nvSpPr>
          <p:cNvPr id="7" name="Text 4"/>
          <p:cNvSpPr txBox="1"/>
          <p:nvPr/>
        </p:nvSpPr>
        <p:spPr>
          <a:xfrm>
            <a:off x="1513941" y="5137550"/>
            <a:ext cx="520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Plan</a:t>
            </a:r>
            <a:endParaRPr lang="en-GB" sz="1250" dirty="0"/>
          </a:p>
        </p:txBody>
      </p:sp>
      <p:sp>
        <p:nvSpPr>
          <p:cNvPr id="8" name="Shape 5"/>
          <p:cNvSpPr/>
          <p:nvPr/>
        </p:nvSpPr>
        <p:spPr>
          <a:xfrm>
            <a:off x="3552800" y="5137550"/>
            <a:ext cx="11998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3625952" y="5137550"/>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Prioritise</a:t>
            </a:r>
            <a:endParaRPr lang="en-GB" sz="1250" dirty="0"/>
          </a:p>
        </p:txBody>
      </p:sp>
      <p:sp>
        <p:nvSpPr>
          <p:cNvPr id="10" name="Shape 7"/>
          <p:cNvSpPr/>
          <p:nvPr/>
        </p:nvSpPr>
        <p:spPr>
          <a:xfrm>
            <a:off x="6153761" y="5137550"/>
            <a:ext cx="7553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6226913" y="5137550"/>
            <a:ext cx="609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Focus</a:t>
            </a:r>
            <a:endParaRPr lang="en-GB" sz="1250" dirty="0"/>
          </a:p>
        </p:txBody>
      </p:sp>
      <p:sp>
        <p:nvSpPr>
          <p:cNvPr id="12" name="Shape 9"/>
          <p:cNvSpPr/>
          <p:nvPr/>
        </p:nvSpPr>
        <p:spPr>
          <a:xfrm>
            <a:off x="8076895" y="1945872"/>
            <a:ext cx="3566160" cy="4041792"/>
          </a:xfrm>
          <a:prstGeom prst="roundRect">
            <a:avLst>
              <a:gd name="adj" fmla="val 3590"/>
            </a:avLst>
          </a:prstGeom>
          <a:solidFill>
            <a:srgbClr val="FAE2E5"/>
          </a:solidFill>
          <a:ln w="9525">
            <a:solidFill>
              <a:srgbClr val="FAE2E5"/>
            </a:solidFill>
            <a:prstDash val="solid"/>
          </a:ln>
        </p:spPr>
      </p:sp>
      <p:sp>
        <p:nvSpPr>
          <p:cNvPr id="13" name="Text 10"/>
          <p:cNvSpPr txBox="1"/>
          <p:nvPr/>
        </p:nvSpPr>
        <p:spPr>
          <a:xfrm>
            <a:off x="8305495" y="2174472"/>
            <a:ext cx="3108960" cy="3630312"/>
          </a:xfrm>
          <a:prstGeom prst="rect">
            <a:avLst/>
          </a:prstGeom>
          <a:noFill/>
          <a:ln/>
        </p:spPr>
        <p:txBody>
          <a:bodyPr wrap="square" lIns="0" tIns="0" rIns="0" bIns="0" rtlCol="0" anchor="ctr">
            <a:normAutofit/>
          </a:bodyPr>
          <a:lstStyle/>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Plan: </a:t>
            </a:r>
            <a:r>
              <a:rPr lang="en-GB" altLang="en-US" sz="1350" dirty="0">
                <a:solidFill>
                  <a:srgbClr val="4A5B70"/>
                </a:solidFill>
                <a:latin typeface="Montserrat" pitchFamily="34" charset="0"/>
                <a:ea typeface="Montserrat" pitchFamily="34" charset="-122"/>
                <a:cs typeface="Montserrat" pitchFamily="34" charset="-120"/>
              </a:rPr>
              <a:t>decide when, and write it down so your head does not have to hold it.</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Prioritise: </a:t>
            </a:r>
            <a:r>
              <a:rPr lang="en-GB" altLang="en-US" sz="1350" dirty="0">
                <a:solidFill>
                  <a:srgbClr val="4A5B70"/>
                </a:solidFill>
                <a:latin typeface="Montserrat" pitchFamily="34" charset="0"/>
                <a:ea typeface="Montserrat" pitchFamily="34" charset="-122"/>
                <a:cs typeface="Montserrat" pitchFamily="34" charset="-120"/>
              </a:rPr>
              <a:t>what matters most? Important tasks often feel less urgent, so give them a time.</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Focus: </a:t>
            </a:r>
            <a:r>
              <a:rPr lang="en-GB" altLang="en-US" sz="1350" dirty="0">
                <a:solidFill>
                  <a:srgbClr val="4A5B70"/>
                </a:solidFill>
                <a:latin typeface="Montserrat" pitchFamily="34" charset="0"/>
                <a:ea typeface="Montserrat" pitchFamily="34" charset="-122"/>
                <a:cs typeface="Montserrat" pitchFamily="34" charset="-120"/>
              </a:rPr>
              <a:t>alerts pull attention away, even when you do not answer them.</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All three: </a:t>
            </a:r>
            <a:r>
              <a:rPr lang="en-GB" altLang="en-US" sz="1350" dirty="0">
                <a:solidFill>
                  <a:srgbClr val="4A5B70"/>
                </a:solidFill>
                <a:latin typeface="Montserrat" pitchFamily="34" charset="0"/>
                <a:ea typeface="Montserrat" pitchFamily="34" charset="-122"/>
                <a:cs typeface="Montserrat" pitchFamily="34" charset="-120"/>
              </a:rPr>
              <a:t>a feeling of control. That feeling lowers stress.</a:t>
            </a:r>
            <a:endParaRPr lang="en-GB" sz="135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Claessens (2004); Claessens et al. (2007) · Stothart, Mitchum &amp; Yehnert (2015), notifications and attention</a:t>
            </a:r>
            <a:endParaRPr lang="en-GB"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BALANCING WORK, LEARNING, REST AND PERSONAL NEEDS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Work, learning, rest and personal needs</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D93042"/>
          </a:solidFill>
          <a:ln w="12700">
            <a:solidFill>
              <a:srgbClr val="D93042"/>
            </a:solidFill>
            <a:prstDash val="solid"/>
          </a:ln>
        </p:spPr>
      </p:sp>
      <p:pic>
        <p:nvPicPr>
          <p:cNvPr id="7" name="Image 0" descr="/root/smile-smartleap/sunum/build/cache/cizim/m7-balance_spot-work-1c0eac7104-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Text 5"/>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Work</a:t>
            </a:r>
            <a:endParaRPr lang="en-GB" sz="1550" dirty="0"/>
          </a:p>
        </p:txBody>
      </p:sp>
      <p:sp>
        <p:nvSpPr>
          <p:cNvPr id="9" name="Text 6"/>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Shifts, commute, overtime. Often set by others: plan around them, know the limits.</a:t>
            </a:r>
            <a:endParaRPr lang="en-GB" sz="1600" dirty="0"/>
          </a:p>
        </p:txBody>
      </p:sp>
      <p:sp>
        <p:nvSpPr>
          <p:cNvPr id="10" name="Shape 7"/>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1" name="Shape 8"/>
          <p:cNvSpPr/>
          <p:nvPr/>
        </p:nvSpPr>
        <p:spPr>
          <a:xfrm>
            <a:off x="3489122" y="1945872"/>
            <a:ext cx="2382698" cy="64008"/>
          </a:xfrm>
          <a:prstGeom prst="rect">
            <a:avLst/>
          </a:prstGeom>
          <a:solidFill>
            <a:srgbClr val="D93042"/>
          </a:solidFill>
          <a:ln w="12700">
            <a:solidFill>
              <a:srgbClr val="D93042"/>
            </a:solidFill>
            <a:prstDash val="solid"/>
          </a:ln>
        </p:spPr>
      </p:sp>
      <p:pic>
        <p:nvPicPr>
          <p:cNvPr id="12" name="Image 1" descr="/root/smile-smartleap/sunum/build/cache/cizim/m7-balance_spot-learning-b670ce939c-900.png">    </p:cNvPr>
          <p:cNvPicPr>
            <a:picLocks noChangeAspect="1"/>
          </p:cNvPicPr>
          <p:nvPr/>
        </p:nvPicPr>
        <p:blipFill>
          <a:blip r:embed="rId2"/>
          <a:stretch>
            <a:fillRect/>
          </a:stretch>
        </p:blipFill>
        <p:spPr>
          <a:xfrm>
            <a:off x="3880371" y="2128752"/>
            <a:ext cx="1600200" cy="1600200"/>
          </a:xfrm>
          <a:prstGeom prst="rect">
            <a:avLst/>
          </a:prstGeom>
        </p:spPr>
      </p:pic>
      <p:sp>
        <p:nvSpPr>
          <p:cNvPr id="13" name="Text 9"/>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Learning</a:t>
            </a:r>
            <a:endParaRPr lang="en-GB" sz="1550" dirty="0"/>
          </a:p>
        </p:txBody>
      </p:sp>
      <p:sp>
        <p:nvSpPr>
          <p:cNvPr id="14" name="Text 10"/>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Language course, homework, exams. Finishing language courses goes with higher employment.</a:t>
            </a:r>
            <a:endParaRPr lang="en-GB" sz="1600" dirty="0"/>
          </a:p>
        </p:txBody>
      </p:sp>
      <p:sp>
        <p:nvSpPr>
          <p:cNvPr id="15" name="Shape 11"/>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6" name="Shape 12"/>
          <p:cNvSpPr/>
          <p:nvPr/>
        </p:nvSpPr>
        <p:spPr>
          <a:xfrm>
            <a:off x="6319876" y="1945872"/>
            <a:ext cx="2382698" cy="64008"/>
          </a:xfrm>
          <a:prstGeom prst="rect">
            <a:avLst/>
          </a:prstGeom>
          <a:solidFill>
            <a:srgbClr val="D93042"/>
          </a:solidFill>
          <a:ln w="12700">
            <a:solidFill>
              <a:srgbClr val="D93042"/>
            </a:solidFill>
            <a:prstDash val="solid"/>
          </a:ln>
        </p:spPr>
      </p:sp>
      <p:pic>
        <p:nvPicPr>
          <p:cNvPr id="17" name="Image 2" descr="/root/smile-smartleap/sunum/build/cache/cizim/m7-balance_spot-rest-8eb5f48a70-900.png">    </p:cNvPr>
          <p:cNvPicPr>
            <a:picLocks noChangeAspect="1"/>
          </p:cNvPicPr>
          <p:nvPr/>
        </p:nvPicPr>
        <p:blipFill>
          <a:blip r:embed="rId3"/>
          <a:stretch>
            <a:fillRect/>
          </a:stretch>
        </p:blipFill>
        <p:spPr>
          <a:xfrm>
            <a:off x="6711125" y="2128752"/>
            <a:ext cx="1600200" cy="1600200"/>
          </a:xfrm>
          <a:prstGeom prst="rect">
            <a:avLst/>
          </a:prstGeom>
        </p:spPr>
      </p:pic>
      <p:sp>
        <p:nvSpPr>
          <p:cNvPr id="18" name="Text 13"/>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Rest</a:t>
            </a:r>
            <a:endParaRPr lang="en-GB" sz="1550" dirty="0"/>
          </a:p>
        </p:txBody>
      </p:sp>
      <p:sp>
        <p:nvSpPr>
          <p:cNvPr id="19" name="Text 14"/>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Adults (18-60) need 7 or more hours of sleep. Rest is part of the plan, not a reward.</a:t>
            </a:r>
            <a:endParaRPr lang="en-GB" sz="1600" dirty="0"/>
          </a:p>
        </p:txBody>
      </p:sp>
      <p:sp>
        <p:nvSpPr>
          <p:cNvPr id="20" name="Shape 15"/>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1" name="Shape 16"/>
          <p:cNvSpPr/>
          <p:nvPr/>
        </p:nvSpPr>
        <p:spPr>
          <a:xfrm>
            <a:off x="9150629" y="1945872"/>
            <a:ext cx="2382698" cy="64008"/>
          </a:xfrm>
          <a:prstGeom prst="rect">
            <a:avLst/>
          </a:prstGeom>
          <a:solidFill>
            <a:srgbClr val="D93042"/>
          </a:solidFill>
          <a:ln w="12700">
            <a:solidFill>
              <a:srgbClr val="D93042"/>
            </a:solidFill>
            <a:prstDash val="solid"/>
          </a:ln>
        </p:spPr>
      </p:sp>
      <p:pic>
        <p:nvPicPr>
          <p:cNvPr id="22" name="Image 3" descr="/root/smile-smartleap/sunum/build/cache/cizim/m7-balance_spot-personal-e1764fe3f1-900.png">    </p:cNvPr>
          <p:cNvPicPr>
            <a:picLocks noChangeAspect="1"/>
          </p:cNvPicPr>
          <p:nvPr/>
        </p:nvPicPr>
        <p:blipFill>
          <a:blip r:embed="rId4"/>
          <a:stretch>
            <a:fillRect/>
          </a:stretch>
        </p:blipFill>
        <p:spPr>
          <a:xfrm>
            <a:off x="9541878" y="2128752"/>
            <a:ext cx="1600200" cy="1600200"/>
          </a:xfrm>
          <a:prstGeom prst="rect">
            <a:avLst/>
          </a:prstGeom>
        </p:spPr>
      </p:pic>
      <p:sp>
        <p:nvSpPr>
          <p:cNvPr id="23" name="Text 17"/>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Personal needs</a:t>
            </a:r>
            <a:endParaRPr lang="en-GB" sz="1550" dirty="0"/>
          </a:p>
        </p:txBody>
      </p:sp>
      <p:sp>
        <p:nvSpPr>
          <p:cNvPr id="24" name="Text 18"/>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Family, friends, faith, care duties. 20:00 in Berlin is 23:30 in Kabul in winter.</a:t>
            </a:r>
            <a:endParaRPr lang="en-GB" sz="160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CDC, About Sleep (citing Watson et al., 2015) · Brücker et al. (2024), IAB-Kurzbericht 10/2024 · time zones from the IANA time-zone database</a:t>
            </a:r>
            <a:endParaRPr lang="en-GB"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06:00 start and the long bus ride</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D93042"/>
          </a:solidFill>
          <a:ln w="12700">
            <a:solidFill>
              <a:srgbClr val="D93042"/>
            </a:solidFill>
            <a:prstDash val="solid"/>
          </a:ln>
        </p:spPr>
      </p:sp>
      <p:pic>
        <p:nvPicPr>
          <p:cNvPr id="7" name="Image 0" descr="/root/smile-smartleap/sunum/build/cache/cizim/ortak-portrait-bilal-8574dd60e3-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Darius,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First job in a distribution centre near Rotterdam</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584448" y="3088872"/>
            <a:ext cx="1385316"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584448"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Early shift</a:t>
            </a:r>
            <a:endParaRPr lang="en-GB" sz="1000" dirty="0"/>
          </a:p>
        </p:txBody>
      </p:sp>
      <p:pic>
        <p:nvPicPr>
          <p:cNvPr id="15" name="Image 1" descr="/root/smile-smartleap/sunum/build/cache/cizim/m7-early_bus--eac51eebff-1800.png">    </p:cNvPr>
          <p:cNvPicPr>
            <a:picLocks noChangeAspect="1"/>
          </p:cNvPicPr>
          <p:nvPr/>
        </p:nvPicPr>
        <p:blipFill>
          <a:blip r:embed="rId2"/>
          <a:stretch>
            <a:fillRect/>
          </a:stretch>
        </p:blipFill>
        <p:spPr>
          <a:xfrm>
            <a:off x="4939469" y="3427200"/>
            <a:ext cx="2008263"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550" dirty="0">
                <a:solidFill>
                  <a:srgbClr val="183454"/>
                </a:solidFill>
                <a:latin typeface="Montserrat" pitchFamily="34" charset="0"/>
                <a:ea typeface="Montserrat" pitchFamily="34" charset="-122"/>
                <a:cs typeface="Montserrat" pitchFamily="34" charset="-120"/>
              </a:rPr>
              <a:t>Darius's shift starts at 06:00. The night bus takes 55 minutes, so he wakes up at 04:40. In the evening he often talks to friends and family until late. In week one he is late twice. He thinks: “I am lazy. Other people can do this.”</a:t>
            </a:r>
            <a:endParaRPr lang="en-GB" sz="15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D93042"/>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Is Darius lazy? What does his situation ask of him?</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he prepare the evening before?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Which part is his responsibility, and which part is the employer's (rota, transport)?</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20.6% of young EU employees work shifts, 22.0% in the Netherlands (Eurostat lfsa_ewpshi, 2025); about 8% of young workers commute 60+ minutes (Eurostat, 2019); adults need 7+ hours of sleep (CDC).</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Common misconceptions about time management</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“Time management means working more and faster.”</a:t>
            </a:r>
            <a:endParaRPr lang="en-GB" sz="160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It is linked more to life satisfaction (r = .43) and well-being (r = .31) than to job performance (r = .26).</a:t>
            </a:r>
            <a:endParaRPr lang="en-GB" sz="155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 good plan always works.”</a:t>
            </a:r>
            <a:endParaRPr lang="en-GB" sz="160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People usually underestimate how long their own tasks take. Good plans include buffer time.</a:t>
            </a:r>
            <a:endParaRPr lang="en-GB" sz="155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“If you delay things, you are lazy.”</a:t>
            </a:r>
            <a:endParaRPr lang="en-GB" sz="160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Delay is often about bad feelings: unpleasant tasks and low confidence are strong predictors of procrastination.</a:t>
            </a:r>
            <a:endParaRPr lang="en-GB" sz="155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“Be hard on yourself and you will stop delaying.”</a:t>
            </a:r>
            <a:endParaRPr lang="en-GB" sz="160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Students who forgave themselves for procrastinating procrastinated less before the next exam.</a:t>
            </a:r>
            <a:endParaRPr lang="en-GB" sz="155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“My willpower is used up by the evening.”</a:t>
            </a:r>
            <a:endParaRPr lang="en-GB" sz="160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A 23-lab replication found this effect close to zero. Tiredness from shifts and short sleep is real, though.</a:t>
            </a:r>
            <a:endParaRPr lang="en-GB" sz="155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Aeon et al. (2021) · Buehler, Griffin &amp; Ross (1994) · Steel (2007); Sirois &amp; Pychyl (2013) · Wohl, Pychyl &amp; Bennett (2010) · Hagger et al. (2016), d = 0.04</a:t>
            </a:r>
            <a:endParaRPr lang="en-GB"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MINI ACTIVITY: TIME AWARENESS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Example: Nour's day on a time awareness chart</a:t>
            </a:r>
            <a:endParaRPr lang="en-GB" sz="2800" dirty="0"/>
          </a:p>
        </p:txBody>
      </p:sp>
      <p:pic>
        <p:nvPicPr>
          <p:cNvPr id="5" name="Image 0" descr="/root/smile-smartleap/sunum/build/cache/cizim/m7-day_line--b3e4a4cd35-2400.png">    </p:cNvPr>
          <p:cNvPicPr>
            <a:picLocks noChangeAspect="1"/>
          </p:cNvPicPr>
          <p:nvPr/>
        </p:nvPicPr>
        <p:blipFill>
          <a:blip r:embed="rId1"/>
          <a:stretch>
            <a:fillRect/>
          </a:stretch>
        </p:blipFill>
        <p:spPr>
          <a:xfrm>
            <a:off x="548640" y="2061844"/>
            <a:ext cx="7619695" cy="3809848"/>
          </a:xfrm>
          <a:prstGeom prst="rect">
            <a:avLst/>
          </a:prstGeom>
        </p:spPr>
      </p:pic>
      <p:sp>
        <p:nvSpPr>
          <p:cNvPr id="6" name="Shape 3"/>
          <p:cNvSpPr/>
          <p:nvPr/>
        </p:nvSpPr>
        <p:spPr>
          <a:xfrm>
            <a:off x="1689802" y="2154798"/>
            <a:ext cx="719836"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762954"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07:00</a:t>
            </a:r>
            <a:endParaRPr lang="en-GB" sz="1150" dirty="0"/>
          </a:p>
        </p:txBody>
      </p:sp>
      <p:sp>
        <p:nvSpPr>
          <p:cNvPr id="8" name="Shape 5"/>
          <p:cNvSpPr/>
          <p:nvPr/>
        </p:nvSpPr>
        <p:spPr>
          <a:xfrm>
            <a:off x="2817517" y="2154798"/>
            <a:ext cx="719836"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2890669"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09:00</a:t>
            </a:r>
            <a:endParaRPr lang="en-GB" sz="1150" dirty="0"/>
          </a:p>
        </p:txBody>
      </p:sp>
      <p:sp>
        <p:nvSpPr>
          <p:cNvPr id="10" name="Shape 7"/>
          <p:cNvSpPr/>
          <p:nvPr/>
        </p:nvSpPr>
        <p:spPr>
          <a:xfrm>
            <a:off x="3937612" y="2154798"/>
            <a:ext cx="719836"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4010764"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13:00</a:t>
            </a:r>
            <a:endParaRPr lang="en-GB" sz="1150" dirty="0"/>
          </a:p>
        </p:txBody>
      </p:sp>
      <p:sp>
        <p:nvSpPr>
          <p:cNvPr id="12" name="Shape 9"/>
          <p:cNvSpPr/>
          <p:nvPr/>
        </p:nvSpPr>
        <p:spPr>
          <a:xfrm>
            <a:off x="5057707" y="2154798"/>
            <a:ext cx="719836" cy="347472"/>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5130859"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14:00</a:t>
            </a:r>
            <a:endParaRPr lang="en-GB" sz="1150" dirty="0"/>
          </a:p>
        </p:txBody>
      </p:sp>
      <p:sp>
        <p:nvSpPr>
          <p:cNvPr id="14" name="Shape 11"/>
          <p:cNvSpPr/>
          <p:nvPr/>
        </p:nvSpPr>
        <p:spPr>
          <a:xfrm>
            <a:off x="6185422" y="2154798"/>
            <a:ext cx="719836" cy="347472"/>
          </a:xfrm>
          <a:prstGeom prst="roundRect">
            <a:avLst>
              <a:gd name="adj" fmla="val 50000"/>
            </a:avLst>
          </a:prstGeom>
          <a:solidFill>
            <a:srgbClr val="183454"/>
          </a:solidFill>
          <a:ln w="15875">
            <a:solidFill>
              <a:srgbClr val="183454"/>
            </a:solidFill>
            <a:prstDash val="solid"/>
          </a:ln>
        </p:spPr>
      </p:sp>
      <p:sp>
        <p:nvSpPr>
          <p:cNvPr id="15" name="Text 12"/>
          <p:cNvSpPr txBox="1"/>
          <p:nvPr/>
        </p:nvSpPr>
        <p:spPr>
          <a:xfrm>
            <a:off x="6258574"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20:00</a:t>
            </a:r>
            <a:endParaRPr lang="en-GB" sz="1150" dirty="0"/>
          </a:p>
        </p:txBody>
      </p:sp>
      <p:sp>
        <p:nvSpPr>
          <p:cNvPr id="16" name="Shape 13"/>
          <p:cNvSpPr/>
          <p:nvPr/>
        </p:nvSpPr>
        <p:spPr>
          <a:xfrm>
            <a:off x="7305517" y="2154798"/>
            <a:ext cx="719836" cy="347472"/>
          </a:xfrm>
          <a:prstGeom prst="roundRect">
            <a:avLst>
              <a:gd name="adj" fmla="val 50000"/>
            </a:avLst>
          </a:prstGeom>
          <a:solidFill>
            <a:srgbClr val="183454"/>
          </a:solidFill>
          <a:ln w="15875">
            <a:solidFill>
              <a:srgbClr val="183454"/>
            </a:solidFill>
            <a:prstDash val="solid"/>
          </a:ln>
        </p:spPr>
      </p:sp>
      <p:sp>
        <p:nvSpPr>
          <p:cNvPr id="17" name="Text 14"/>
          <p:cNvSpPr txBox="1"/>
          <p:nvPr/>
        </p:nvSpPr>
        <p:spPr>
          <a:xfrm>
            <a:off x="7378669" y="2154798"/>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22:30</a:t>
            </a:r>
            <a:endParaRPr lang="en-GB" sz="1150" dirty="0"/>
          </a:p>
        </p:txBody>
      </p:sp>
      <p:sp>
        <p:nvSpPr>
          <p:cNvPr id="18" name="Text 15"/>
          <p:cNvSpPr txBox="1"/>
          <p:nvPr/>
        </p:nvSpPr>
        <p:spPr>
          <a:xfrm>
            <a:off x="1574232" y="4514868"/>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Brother to school</a:t>
            </a:r>
            <a:endParaRPr lang="en-GB" sz="1100" dirty="0"/>
          </a:p>
        </p:txBody>
      </p:sp>
      <p:sp>
        <p:nvSpPr>
          <p:cNvPr id="19" name="Text 16"/>
          <p:cNvSpPr txBox="1"/>
          <p:nvPr/>
        </p:nvSpPr>
        <p:spPr>
          <a:xfrm>
            <a:off x="2701947" y="4514868"/>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Integration course</a:t>
            </a:r>
            <a:endParaRPr lang="en-GB" sz="1100" dirty="0"/>
          </a:p>
        </p:txBody>
      </p:sp>
      <p:sp>
        <p:nvSpPr>
          <p:cNvPr id="20" name="Text 17"/>
          <p:cNvSpPr txBox="1"/>
          <p:nvPr/>
        </p:nvSpPr>
        <p:spPr>
          <a:xfrm>
            <a:off x="3822042" y="4425460"/>
            <a:ext cx="95097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Bus to the delivery hub</a:t>
            </a:r>
            <a:endParaRPr lang="en-GB" sz="1100" dirty="0"/>
          </a:p>
        </p:txBody>
      </p:sp>
      <p:sp>
        <p:nvSpPr>
          <p:cNvPr id="21" name="Text 18"/>
          <p:cNvSpPr txBox="1"/>
          <p:nvPr/>
        </p:nvSpPr>
        <p:spPr>
          <a:xfrm>
            <a:off x="4942137" y="4514868"/>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Delivery shift</a:t>
            </a:r>
            <a:endParaRPr lang="en-GB" sz="1100" dirty="0"/>
          </a:p>
        </p:txBody>
      </p:sp>
      <p:sp>
        <p:nvSpPr>
          <p:cNvPr id="22" name="Text 19"/>
          <p:cNvSpPr txBox="1"/>
          <p:nvPr/>
        </p:nvSpPr>
        <p:spPr>
          <a:xfrm>
            <a:off x="6069852" y="4514868"/>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Dinner and homework</a:t>
            </a:r>
            <a:endParaRPr lang="en-GB" sz="1100" dirty="0"/>
          </a:p>
        </p:txBody>
      </p:sp>
      <p:sp>
        <p:nvSpPr>
          <p:cNvPr id="23" name="Text 20"/>
          <p:cNvSpPr txBox="1"/>
          <p:nvPr/>
        </p:nvSpPr>
        <p:spPr>
          <a:xfrm>
            <a:off x="7189947" y="4514868"/>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Call with family</a:t>
            </a:r>
            <a:endParaRPr lang="en-GB" sz="1100" dirty="0"/>
          </a:p>
        </p:txBody>
      </p:sp>
      <p:sp>
        <p:nvSpPr>
          <p:cNvPr id="24" name="Text 21"/>
          <p:cNvSpPr txBox="1"/>
          <p:nvPr/>
        </p:nvSpPr>
        <p:spPr>
          <a:xfrm>
            <a:off x="2641011" y="5476985"/>
            <a:ext cx="768096" cy="347472"/>
          </a:xfrm>
          <a:prstGeom prst="rect">
            <a:avLst/>
          </a:prstGeom>
          <a:noFill/>
          <a:ln/>
        </p:spPr>
        <p:txBody>
          <a:bodyPr wrap="square" lIns="0" tIns="0" rIns="0" bIns="0" rtlCol="0" anchor="ctr">
            <a:normAutofit/>
          </a:bodyPr>
          <a:lstStyle/>
          <a:p>
            <a:pPr algn="l" indent="0" marL="0">
              <a:buNone/>
            </a:pPr>
            <a:r>
              <a:rPr lang="en-GB" altLang="en-US" sz="1150" b="1" dirty="0">
                <a:solidFill>
                  <a:srgbClr val="183454"/>
                </a:solidFill>
                <a:latin typeface="Montserrat" pitchFamily="34" charset="0"/>
                <a:ea typeface="Montserrat" pitchFamily="34" charset="-122"/>
                <a:cs typeface="Montserrat" pitchFamily="34" charset="-120"/>
              </a:rPr>
              <a:t>Stress</a:t>
            </a:r>
            <a:endParaRPr lang="en-GB" sz="1150" dirty="0"/>
          </a:p>
        </p:txBody>
      </p:sp>
      <p:sp>
        <p:nvSpPr>
          <p:cNvPr id="25" name="Text 22"/>
          <p:cNvSpPr txBox="1"/>
          <p:nvPr/>
        </p:nvSpPr>
        <p:spPr>
          <a:xfrm>
            <a:off x="4469738" y="5476985"/>
            <a:ext cx="768096" cy="347472"/>
          </a:xfrm>
          <a:prstGeom prst="rect">
            <a:avLst/>
          </a:prstGeom>
          <a:noFill/>
          <a:ln/>
        </p:spPr>
        <p:txBody>
          <a:bodyPr wrap="square" lIns="0" tIns="0" rIns="0" bIns="0" rtlCol="0" anchor="ctr">
            <a:normAutofit/>
          </a:bodyPr>
          <a:lstStyle/>
          <a:p>
            <a:pPr algn="l" indent="0" marL="0">
              <a:buNone/>
            </a:pPr>
            <a:r>
              <a:rPr lang="en-GB" altLang="en-US" sz="1150" b="1" dirty="0">
                <a:solidFill>
                  <a:srgbClr val="183454"/>
                </a:solidFill>
                <a:latin typeface="Montserrat" pitchFamily="34" charset="0"/>
                <a:ea typeface="Montserrat" pitchFamily="34" charset="-122"/>
                <a:cs typeface="Montserrat" pitchFamily="34" charset="-120"/>
              </a:rPr>
              <a:t>Calm</a:t>
            </a:r>
            <a:endParaRPr lang="en-GB" sz="1150" dirty="0"/>
          </a:p>
        </p:txBody>
      </p:sp>
      <p:sp>
        <p:nvSpPr>
          <p:cNvPr id="26" name="Text 23"/>
          <p:cNvSpPr txBox="1"/>
          <p:nvPr/>
        </p:nvSpPr>
        <p:spPr>
          <a:xfrm>
            <a:off x="6222268" y="5390625"/>
            <a:ext cx="1042416" cy="520192"/>
          </a:xfrm>
          <a:prstGeom prst="rect">
            <a:avLst/>
          </a:prstGeom>
          <a:noFill/>
          <a:ln/>
        </p:spPr>
        <p:txBody>
          <a:bodyPr wrap="square" lIns="0" tIns="0" rIns="0" bIns="0" rtlCol="0" anchor="ctr">
            <a:normAutofit/>
          </a:bodyPr>
          <a:lstStyle/>
          <a:p>
            <a:pPr algn="l" indent="0" marL="0">
              <a:buNone/>
            </a:pPr>
            <a:r>
              <a:rPr lang="en-GB" altLang="en-US" sz="1150" b="1" dirty="0">
                <a:solidFill>
                  <a:srgbClr val="183454"/>
                </a:solidFill>
                <a:latin typeface="Montserrat" pitchFamily="34" charset="0"/>
                <a:ea typeface="Montserrat" pitchFamily="34" charset="-122"/>
                <a:cs typeface="Montserrat" pitchFamily="34" charset="-120"/>
              </a:rPr>
              <a:t>Interruption</a:t>
            </a:r>
            <a:endParaRPr lang="en-GB" sz="1150" dirty="0"/>
          </a:p>
        </p:txBody>
      </p:sp>
      <p:sp>
        <p:nvSpPr>
          <p:cNvPr id="27" name="Shape 24"/>
          <p:cNvSpPr/>
          <p:nvPr/>
        </p:nvSpPr>
        <p:spPr>
          <a:xfrm>
            <a:off x="8488375" y="1945872"/>
            <a:ext cx="3154680" cy="4041792"/>
          </a:xfrm>
          <a:prstGeom prst="roundRect">
            <a:avLst>
              <a:gd name="adj" fmla="val 4058"/>
            </a:avLst>
          </a:prstGeom>
          <a:solidFill>
            <a:srgbClr val="FAE2E5"/>
          </a:solidFill>
          <a:ln w="9525">
            <a:solidFill>
              <a:srgbClr val="FAE2E5"/>
            </a:solidFill>
            <a:prstDash val="solid"/>
          </a:ln>
        </p:spPr>
      </p:sp>
      <p:sp>
        <p:nvSpPr>
          <p:cNvPr id="28" name="Text 25"/>
          <p:cNvSpPr txBox="1"/>
          <p:nvPr/>
        </p:nvSpPr>
        <p:spPr>
          <a:xfrm>
            <a:off x="8716975" y="2128752"/>
            <a:ext cx="2697480" cy="411480"/>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Who decides?</a:t>
            </a:r>
            <a:endParaRPr lang="en-GB" sz="1400" dirty="0"/>
          </a:p>
        </p:txBody>
      </p:sp>
      <p:sp>
        <p:nvSpPr>
          <p:cNvPr id="29" name="Text 26"/>
          <p:cNvSpPr txBox="1"/>
          <p:nvPr/>
        </p:nvSpPr>
        <p:spPr>
          <a:xfrm>
            <a:off x="8716975" y="2585952"/>
            <a:ext cx="269748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07:00 stress: </a:t>
            </a:r>
            <a:r>
              <a:rPr lang="en-GB" altLang="en-US" sz="1250" dirty="0">
                <a:solidFill>
                  <a:srgbClr val="4A5B70"/>
                </a:solidFill>
                <a:latin typeface="Montserrat" pitchFamily="34" charset="0"/>
                <a:ea typeface="Montserrat" pitchFamily="34" charset="-122"/>
                <a:cs typeface="Montserrat" pitchFamily="34" charset="-120"/>
              </a:rPr>
              <a:t>rushing, no breakfast. The school.</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09:00 calm, </a:t>
            </a:r>
            <a:r>
              <a:rPr lang="en-GB" altLang="en-US" sz="1250" dirty="0">
                <a:solidFill>
                  <a:srgbClr val="4A5B70"/>
                </a:solidFill>
                <a:latin typeface="Montserrat" pitchFamily="34" charset="0"/>
                <a:ea typeface="Montserrat" pitchFamily="34" charset="-122"/>
                <a:cs typeface="Montserrat" pitchFamily="34" charset="-120"/>
              </a:rPr>
              <a:t>but the phone buzzes 12 times. Mixed.</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13:00 calm: </a:t>
            </a:r>
            <a:r>
              <a:rPr lang="en-GB" altLang="en-US" sz="1250" dirty="0">
                <a:solidFill>
                  <a:srgbClr val="4A5B70"/>
                </a:solidFill>
                <a:latin typeface="Montserrat" pitchFamily="34" charset="0"/>
                <a:ea typeface="Montserrat" pitchFamily="34" charset="-122"/>
                <a:cs typeface="Montserrat" pitchFamily="34" charset="-120"/>
              </a:rPr>
              <a:t>30 minutes of music. Nour.</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14:00 stress: </a:t>
            </a:r>
            <a:r>
              <a:rPr lang="en-GB" altLang="en-US" sz="1250" dirty="0">
                <a:solidFill>
                  <a:srgbClr val="4A5B70"/>
                </a:solidFill>
                <a:latin typeface="Montserrat" pitchFamily="34" charset="0"/>
                <a:ea typeface="Montserrat" pitchFamily="34" charset="-122"/>
                <a:cs typeface="Montserrat" pitchFamily="34" charset="-120"/>
              </a:rPr>
              <a:t>the rota changes by message. The employer.</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20:00 interrupted </a:t>
            </a:r>
            <a:r>
              <a:rPr lang="en-GB" altLang="en-US" sz="1250" dirty="0">
                <a:solidFill>
                  <a:srgbClr val="4A5B70"/>
                </a:solidFill>
                <a:latin typeface="Montserrat" pitchFamily="34" charset="0"/>
                <a:ea typeface="Montserrat" pitchFamily="34" charset="-122"/>
                <a:cs typeface="Montserrat" pitchFamily="34" charset="-120"/>
              </a:rPr>
              <a:t>by group chats. Mixed.</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22:30 calm and important, </a:t>
            </a:r>
            <a:r>
              <a:rPr lang="en-GB" altLang="en-US" sz="1250" dirty="0">
                <a:solidFill>
                  <a:srgbClr val="4A5B70"/>
                </a:solidFill>
                <a:latin typeface="Montserrat" pitchFamily="34" charset="0"/>
                <a:ea typeface="Montserrat" pitchFamily="34" charset="-122"/>
                <a:cs typeface="Montserrat" pitchFamily="34" charset="-120"/>
              </a:rPr>
              <a:t>but late. The time zone.</a:t>
            </a:r>
            <a:endParaRPr lang="en-GB" sz="1250" dirty="0"/>
          </a:p>
        </p:txBody>
      </p:sp>
      <p:sp>
        <p:nvSpPr>
          <p:cNvPr id="30"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31"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32" name="Text 2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Persona constructed for SMILE (research note, scenario S11). Time awareness: Claessens (2004), p. 19</a:t>
            </a:r>
            <a:endParaRPr lang="en-GB"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D93042"/>
          </a:solidFill>
          <a:ln w="12700">
            <a:solidFill>
              <a:srgbClr val="D93042"/>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Time awareness: my day on one line</a:t>
            </a:r>
            <a:endParaRPr lang="en-GB" sz="2800" dirty="0"/>
          </a:p>
        </p:txBody>
      </p:sp>
      <p:sp>
        <p:nvSpPr>
          <p:cNvPr id="6" name="Shape 4"/>
          <p:cNvSpPr/>
          <p:nvPr/>
        </p:nvSpPr>
        <p:spPr>
          <a:xfrm>
            <a:off x="548640" y="1945872"/>
            <a:ext cx="3246120" cy="4041792"/>
          </a:xfrm>
          <a:prstGeom prst="roundRect">
            <a:avLst>
              <a:gd name="adj" fmla="val 3944"/>
            </a:avLst>
          </a:prstGeom>
          <a:solidFill>
            <a:srgbClr val="D93042"/>
          </a:solidFill>
          <a:ln w="9525">
            <a:solidFill>
              <a:srgbClr val="D93042"/>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25-30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Individual, then pairs, then 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Time awareness chart (24-hour line), coloured pens, persona cards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Notice stress, calm and interruptions in a day, without judging</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47d5125632-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what to draw: yesterday, a typical day, or a persona card. You decide what you show.</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Draw blocks on the 00:00-24:00 line with words or icons: bed, bus, work, course, phone, family.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Colour it: red = stress, green = calm, lightning = interruption.</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Pairs: share one calm moment and one interruption, only if you want to.</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Group: what creates calm? What interrupts us? Sort the answers into “others decide”, “I decide” and “mixed”.</a:t>
            </a:r>
            <a:endParaRPr lang="en-GB" sz="1100" dirty="0"/>
          </a:p>
        </p:txBody>
      </p:sp>
      <p:sp>
        <p:nvSpPr>
          <p:cNvPr id="19" name="Shape 12"/>
          <p:cNvSpPr/>
          <p:nvPr/>
        </p:nvSpPr>
        <p:spPr>
          <a:xfrm>
            <a:off x="4069080" y="4637045"/>
            <a:ext cx="7573975" cy="1350619"/>
          </a:xfrm>
          <a:prstGeom prst="roundRect">
            <a:avLst>
              <a:gd name="adj" fmla="val 9478"/>
            </a:avLst>
          </a:prstGeom>
          <a:solidFill>
            <a:srgbClr val="FAE2E5"/>
          </a:solidFill>
          <a:ln w="9525">
            <a:solidFill>
              <a:srgbClr val="FAE2E5"/>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Where in your day do you feel most in control?</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interruption could you reduce a little?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part of your day is not your responsibility?</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D93042-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7-u2_section--d49563dafc-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AE2E5"/>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2  ·  ≈ 60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Time management in the reality of young migrants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How migration, stress and uncertainty shape the way time feels and how days are organised.</a:t>
            </a:r>
            <a:endParaRPr lang="en-GB" sz="1800" dirty="0"/>
          </a:p>
        </p:txBody>
      </p:sp>
      <p:sp>
        <p:nvSpPr>
          <p:cNvPr id="10" name="Shape 5"/>
          <p:cNvSpPr/>
          <p:nvPr/>
        </p:nvSpPr>
        <p:spPr>
          <a:xfrm>
            <a:off x="548640" y="5073120"/>
            <a:ext cx="190561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90561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Stress and waiting</a:t>
            </a:r>
            <a:endParaRPr lang="en-GB" sz="1100" dirty="0"/>
          </a:p>
        </p:txBody>
      </p:sp>
      <p:sp>
        <p:nvSpPr>
          <p:cNvPr id="12" name="Shape 7"/>
          <p:cNvSpPr/>
          <p:nvPr/>
        </p:nvSpPr>
        <p:spPr>
          <a:xfrm>
            <a:off x="2563978"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563978"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Procrastination</a:t>
            </a:r>
            <a:endParaRPr lang="en-GB" sz="1100" dirty="0"/>
          </a:p>
        </p:txBody>
      </p:sp>
      <p:sp>
        <p:nvSpPr>
          <p:cNvPr id="14" name="Shape 9"/>
          <p:cNvSpPr/>
          <p:nvPr/>
        </p:nvSpPr>
        <p:spPr>
          <a:xfrm>
            <a:off x="4337914" y="5073120"/>
            <a:ext cx="118140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337914" y="5073120"/>
            <a:ext cx="118140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The phone</a:t>
            </a:r>
            <a:endParaRPr lang="en-GB" sz="1100" dirty="0"/>
          </a:p>
        </p:txBody>
      </p:sp>
      <p:sp>
        <p:nvSpPr>
          <p:cNvPr id="16" name="Shape 11"/>
          <p:cNvSpPr/>
          <p:nvPr/>
        </p:nvSpPr>
        <p:spPr>
          <a:xfrm>
            <a:off x="5629046" y="5073120"/>
            <a:ext cx="222747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629046" y="5073120"/>
            <a:ext cx="222747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Culture and well-being</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D93042"/>
          </a:solidFill>
          <a:ln w="12700">
            <a:solidFill>
              <a:srgbClr val="D93042"/>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PERCEPTION OF TIME UNDER STRESS AND UNCERTAINTY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Waiting time is real time</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D93042"/>
          </a:solidFill>
          <a:ln w="12700">
            <a:solidFill>
              <a:srgbClr val="D93042"/>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3400" b="1" dirty="0">
                <a:solidFill>
                  <a:srgbClr val="B32233"/>
                </a:solidFill>
                <a:latin typeface="Montserrat" pitchFamily="34" charset="0"/>
                <a:ea typeface="Montserrat" pitchFamily="34" charset="-122"/>
                <a:cs typeface="Montserrat" pitchFamily="34" charset="-120"/>
              </a:rPr>
              <a:t>614,295</a:t>
            </a:r>
            <a:endParaRPr lang="en-GB" sz="3400" dirty="0"/>
          </a:p>
        </p:txBody>
      </p:sp>
      <p:pic>
        <p:nvPicPr>
          <p:cNvPr id="9" name="Image 0" descr="/root/smile-smartleap/sunum/build/cache/cizim/ortak-pictogram--ef2860eeb8-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people aged 18-34 were waiting for an asylum decision in the EU at the end of 2025, about half of all 1.22 million.</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D93042"/>
          </a:solidFill>
          <a:ln w="12700">
            <a:solidFill>
              <a:srgbClr val="D93042"/>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B32233"/>
                </a:solidFill>
                <a:latin typeface="Montserrat" pitchFamily="34" charset="0"/>
                <a:ea typeface="Montserrat" pitchFamily="34" charset="-122"/>
                <a:cs typeface="Montserrat" pitchFamily="34" charset="-120"/>
              </a:rPr>
              <a:t>4-5</a:t>
            </a:r>
            <a:r>
              <a:rPr lang="en-GB" altLang="en-US" sz="1800" b="1" dirty="0">
                <a:solidFill>
                  <a:srgbClr val="183454"/>
                </a:solidFill>
                <a:latin typeface="Montserrat" pitchFamily="34" charset="0"/>
                <a:ea typeface="Montserrat" pitchFamily="34" charset="-122"/>
                <a:cs typeface="Montserrat" pitchFamily="34" charset="-120"/>
              </a:rPr>
              <a:t> points</a:t>
            </a:r>
            <a:endParaRPr lang="en-GB" sz="4200" dirty="0"/>
          </a:p>
        </p:txBody>
      </p:sp>
      <p:sp>
        <p:nvSpPr>
          <p:cNvPr id="14"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lower later employment for each extra year of waiting in the asylum process (refugees in Switzerland).</a:t>
            </a:r>
            <a:endParaRPr lang="en-GB" sz="1250" dirty="0"/>
          </a:p>
        </p:txBody>
      </p:sp>
      <p:sp>
        <p:nvSpPr>
          <p:cNvPr id="15"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6"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7"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21</a:t>
            </a:r>
            <a:r>
              <a:rPr lang="en-GB" altLang="en-US" sz="1800" b="1" dirty="0">
                <a:solidFill>
                  <a:srgbClr val="183454"/>
                </a:solidFill>
                <a:latin typeface="Montserrat" pitchFamily="34" charset="0"/>
                <a:ea typeface="Montserrat" pitchFamily="34" charset="-122"/>
                <a:cs typeface="Montserrat" pitchFamily="34" charset="-120"/>
              </a:rPr>
              <a:t> months</a:t>
            </a:r>
            <a:endParaRPr lang="en-GB" sz="4200" dirty="0"/>
          </a:p>
        </p:txBody>
      </p:sp>
      <p:sp>
        <p:nvSpPr>
          <p:cNvPr id="18"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Long asylum waiting harmed emotional health, still 21 months after settlement (UK data).</a:t>
            </a:r>
            <a:endParaRPr lang="en-GB" sz="1250" dirty="0"/>
          </a:p>
        </p:txBody>
      </p:sp>
      <p:sp>
        <p:nvSpPr>
          <p:cNvPr id="19" name="Shape 16"/>
          <p:cNvSpPr/>
          <p:nvPr/>
        </p:nvSpPr>
        <p:spPr>
          <a:xfrm>
            <a:off x="548640" y="4871952"/>
            <a:ext cx="11094415" cy="1115712"/>
          </a:xfrm>
          <a:prstGeom prst="roundRect">
            <a:avLst>
              <a:gd name="adj" fmla="val 8196"/>
            </a:avLst>
          </a:prstGeom>
          <a:solidFill>
            <a:srgbClr val="FAE2E5"/>
          </a:solidFill>
          <a:ln w="9525">
            <a:solidFill>
              <a:srgbClr val="FAE2E5"/>
            </a:solidFill>
            <a:prstDash val="solid"/>
          </a:ln>
        </p:spPr>
      </p:sp>
      <p:sp>
        <p:nvSpPr>
          <p:cNvPr id="20"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Much "lost time" is structural. Waiting is not your fault, and small routines can still protect you.</a:t>
            </a:r>
            <a:endParaRPr lang="en-GB" sz="18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Eurostat migr_asypenctzm (end of December 2025, EU-27) · Hainmueller, Hangartner &amp; Lawrence (2016), Science Advances · Phillimore &amp; Cheung (2021), Social Science &amp; Medicine</a:t>
            </a:r>
            <a:endParaRPr lang="en-GB"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PERCEPTION OF TIME UNDER STRESS AND UNCERTAINTY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Stress changes how time feels</a:t>
            </a:r>
            <a:endParaRPr lang="en-GB" sz="2800" dirty="0"/>
          </a:p>
        </p:txBody>
      </p:sp>
      <p:pic>
        <p:nvPicPr>
          <p:cNvPr id="5" name="Image 0" descr="/root/smile-smartleap/sunum/build/cache/cizim/m7-time_feel--21d5e4ac8d-2400.png">    </p:cNvPr>
          <p:cNvPicPr>
            <a:picLocks noChangeAspect="1"/>
          </p:cNvPicPr>
          <p:nvPr/>
        </p:nvPicPr>
        <p:blipFill>
          <a:blip r:embed="rId1"/>
          <a:stretch>
            <a:fillRect/>
          </a:stretch>
        </p:blipFill>
        <p:spPr>
          <a:xfrm>
            <a:off x="596914" y="1945872"/>
            <a:ext cx="6928786" cy="4041792"/>
          </a:xfrm>
          <a:prstGeom prst="rect">
            <a:avLst/>
          </a:prstGeom>
        </p:spPr>
      </p:pic>
      <p:sp>
        <p:nvSpPr>
          <p:cNvPr id="6" name="Shape 3"/>
          <p:cNvSpPr/>
          <p:nvPr/>
        </p:nvSpPr>
        <p:spPr>
          <a:xfrm>
            <a:off x="1331874" y="2013628"/>
            <a:ext cx="8442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405026" y="2013628"/>
            <a:ext cx="697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Sticky</a:t>
            </a:r>
            <a:endParaRPr lang="en-GB" sz="1250" dirty="0"/>
          </a:p>
        </p:txBody>
      </p:sp>
      <p:sp>
        <p:nvSpPr>
          <p:cNvPr id="8" name="Shape 5"/>
          <p:cNvSpPr/>
          <p:nvPr/>
        </p:nvSpPr>
        <p:spPr>
          <a:xfrm>
            <a:off x="5857545" y="2013628"/>
            <a:ext cx="10220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5930697" y="2013628"/>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Ruptured</a:t>
            </a:r>
            <a:endParaRPr lang="en-GB" sz="1250" dirty="0"/>
          </a:p>
        </p:txBody>
      </p:sp>
      <p:sp>
        <p:nvSpPr>
          <p:cNvPr id="10" name="Shape 7"/>
          <p:cNvSpPr/>
          <p:nvPr/>
        </p:nvSpPr>
        <p:spPr>
          <a:xfrm>
            <a:off x="1242974" y="5610822"/>
            <a:ext cx="10220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1316126" y="5610822"/>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Frenzied</a:t>
            </a:r>
            <a:endParaRPr lang="en-GB" sz="1250" dirty="0"/>
          </a:p>
        </p:txBody>
      </p:sp>
      <p:sp>
        <p:nvSpPr>
          <p:cNvPr id="12" name="Shape 9"/>
          <p:cNvSpPr/>
          <p:nvPr/>
        </p:nvSpPr>
        <p:spPr>
          <a:xfrm>
            <a:off x="5813095" y="5610822"/>
            <a:ext cx="1110996" cy="349504"/>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5886247" y="5610822"/>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Suspended</a:t>
            </a:r>
            <a:endParaRPr lang="en-GB" sz="1250" dirty="0"/>
          </a:p>
        </p:txBody>
      </p:sp>
      <p:sp>
        <p:nvSpPr>
          <p:cNvPr id="14" name="Shape 11"/>
          <p:cNvSpPr/>
          <p:nvPr/>
        </p:nvSpPr>
        <p:spPr>
          <a:xfrm>
            <a:off x="7894015" y="1945872"/>
            <a:ext cx="3749040" cy="4041792"/>
          </a:xfrm>
          <a:prstGeom prst="roundRect">
            <a:avLst>
              <a:gd name="adj" fmla="val 3415"/>
            </a:avLst>
          </a:prstGeom>
          <a:solidFill>
            <a:srgbClr val="FAE2E5"/>
          </a:solidFill>
          <a:ln w="9525">
            <a:solidFill>
              <a:srgbClr val="FAE2E5"/>
            </a:solidFill>
            <a:prstDash val="solid"/>
          </a:ln>
        </p:spPr>
      </p:sp>
      <p:sp>
        <p:nvSpPr>
          <p:cNvPr id="15" name="Text 12"/>
          <p:cNvSpPr txBox="1"/>
          <p:nvPr/>
        </p:nvSpPr>
        <p:spPr>
          <a:xfrm>
            <a:off x="8122615" y="2174472"/>
            <a:ext cx="3291840" cy="363031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Time can feel strange: </a:t>
            </a:r>
            <a:r>
              <a:rPr lang="en-GB" altLang="en-US" sz="1400" dirty="0">
                <a:solidFill>
                  <a:srgbClr val="4A5B70"/>
                </a:solidFill>
                <a:latin typeface="Montserrat" pitchFamily="34" charset="0"/>
                <a:ea typeface="Montserrat" pitchFamily="34" charset="-122"/>
                <a:cs typeface="Montserrat" pitchFamily="34" charset="-120"/>
              </a:rPr>
              <a:t>people waiting for asylum decisions called it “sticky, suspended, frenzied and ruptured”.</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Feelings change time: </a:t>
            </a:r>
            <a:r>
              <a:rPr lang="en-GB" altLang="en-US" sz="1400" dirty="0">
                <a:solidFill>
                  <a:srgbClr val="4A5B70"/>
                </a:solidFill>
                <a:latin typeface="Montserrat" pitchFamily="34" charset="0"/>
                <a:ea typeface="Montserrat" pitchFamily="34" charset="-122"/>
                <a:cs typeface="Montserrat" pitchFamily="34" charset="-120"/>
              </a:rPr>
              <a:t>it flies when we have fun, drags when we worry.</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 full mind: </a:t>
            </a:r>
            <a:r>
              <a:rPr lang="en-GB" altLang="en-US" sz="1400" dirty="0">
                <a:solidFill>
                  <a:srgbClr val="4A5B70"/>
                </a:solidFill>
                <a:latin typeface="Montserrat" pitchFamily="34" charset="0"/>
                <a:ea typeface="Montserrat" pitchFamily="34" charset="-122"/>
                <a:cs typeface="Montserrat" pitchFamily="34" charset="-120"/>
              </a:rPr>
              <a:t>worries take up space. Planning feels harder. This is normal.</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Short horizons help: </a:t>
            </a:r>
            <a:r>
              <a:rPr lang="en-GB" altLang="en-US" sz="1400" dirty="0">
                <a:solidFill>
                  <a:srgbClr val="4A5B70"/>
                </a:solidFill>
                <a:latin typeface="Montserrat" pitchFamily="34" charset="0"/>
                <a:ea typeface="Montserrat" pitchFamily="34" charset="-122"/>
                <a:cs typeface="Montserrat" pitchFamily="34" charset="-120"/>
              </a:rPr>
              <a:t>plan today and this week, not five years.</a:t>
            </a:r>
            <a:endParaRPr lang="en-GB" sz="14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Griffiths (2014), JEMS · Droit-Volet &amp; Meck (2007) · Mani et al. (2013), "scarcity"; mixed replications: Carvalho et al. (2016), O'Donnell et al. (2021)</a:t>
            </a:r>
            <a:endParaRPr lang="en-GB"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 life is on pause</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D93042"/>
          </a:solidFill>
          <a:ln w="12700">
            <a:solidFill>
              <a:srgbClr val="D93042"/>
            </a:solidFill>
            <a:prstDash val="solid"/>
          </a:ln>
        </p:spPr>
      </p:sp>
      <p:pic>
        <p:nvPicPr>
          <p:cNvPr id="7" name="Image 0" descr="/root/smile-smartleap/sunum/build/cache/cizim/ortak-portrait-samir-84d4c9dfac-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Samir, 25</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Waiting for an asylum decision in Greece, month 22</a:t>
            </a:r>
            <a:endParaRPr lang="en-GB" sz="1600" dirty="0"/>
          </a:p>
        </p:txBody>
      </p:sp>
      <p:sp>
        <p:nvSpPr>
          <p:cNvPr id="9" name="Shape 6"/>
          <p:cNvSpPr/>
          <p:nvPr/>
        </p:nvSpPr>
        <p:spPr>
          <a:xfrm>
            <a:off x="822960" y="3088872"/>
            <a:ext cx="1001268"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Waiting</a:t>
            </a:r>
            <a:endParaRPr lang="en-GB" sz="1000" dirty="0"/>
          </a:p>
        </p:txBody>
      </p:sp>
      <p:sp>
        <p:nvSpPr>
          <p:cNvPr id="11" name="Shape 8"/>
          <p:cNvSpPr/>
          <p:nvPr/>
        </p:nvSpPr>
        <p:spPr>
          <a:xfrm>
            <a:off x="1915668" y="3088872"/>
            <a:ext cx="90525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1915668"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Greece</a:t>
            </a:r>
            <a:endParaRPr lang="en-GB" sz="1000" dirty="0"/>
          </a:p>
        </p:txBody>
      </p:sp>
      <p:sp>
        <p:nvSpPr>
          <p:cNvPr id="13" name="Shape 10"/>
          <p:cNvSpPr/>
          <p:nvPr/>
        </p:nvSpPr>
        <p:spPr>
          <a:xfrm>
            <a:off x="2912364" y="3088872"/>
            <a:ext cx="1769364"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2912364" y="3088872"/>
            <a:ext cx="176936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Daily structure</a:t>
            </a:r>
            <a:endParaRPr lang="en-GB" sz="1000" dirty="0"/>
          </a:p>
        </p:txBody>
      </p:sp>
      <p:pic>
        <p:nvPicPr>
          <p:cNvPr id="15" name="Image 1" descr="/root/smile-smartleap/sunum/build/cache/cizim/m7-pause--c0225eef2d-1800.png">    </p:cNvPr>
          <p:cNvPicPr>
            <a:picLocks noChangeAspect="1"/>
          </p:cNvPicPr>
          <p:nvPr/>
        </p:nvPicPr>
        <p:blipFill>
          <a:blip r:embed="rId2"/>
          <a:stretch>
            <a:fillRect/>
          </a:stretch>
        </p:blipFill>
        <p:spPr>
          <a:xfrm>
            <a:off x="4939469" y="3427200"/>
            <a:ext cx="2008263"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Samir has waited 22 months for a decision on his asylum application. “My life is on pause. Why plan anything?” He sleeps until noon and spends most evenings on his phone. Some weeks he misses the free Greek class. Friends tell him to “just be more disciplined”.</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D93042"/>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1061"/>
              </a:spcAft>
              <a:buSzPct val="100000"/>
              <a:buFont typeface="+mj-lt"/>
              <a:buAutoNum type="arabicPeriod" startAt="1"/>
            </a:pPr>
            <a:r>
              <a:rPr lang="en-GB" altLang="en-US" sz="1650" dirty="0">
                <a:solidFill>
                  <a:srgbClr val="FFFFFF"/>
                </a:solidFill>
                <a:latin typeface="Montserrat" pitchFamily="34" charset="0"/>
                <a:ea typeface="Montserrat" pitchFamily="34" charset="-122"/>
                <a:cs typeface="Montserrat" pitchFamily="34" charset="-120"/>
              </a:rPr>
              <a:t>What would Samir NOT need to hear?</a:t>
            </a:r>
            <a:endParaRPr lang="en-GB" sz="1650" dirty="0"/>
          </a:p>
          <a:p>
            <a:pPr marL="342900" indent="-342900">
              <a:spcAft>
                <a:spcPts val="1061"/>
              </a:spcAft>
              <a:buSzPct val="100000"/>
              <a:buFont typeface="+mj-lt"/>
              <a:buAutoNum type="arabicPeriod" startAt="1"/>
            </a:pPr>
            <a:r>
              <a:rPr lang="en-GB" altLang="en-US" sz="1650" dirty="0">
                <a:solidFill>
                  <a:srgbClr val="FFFFFF"/>
                </a:solidFill>
                <a:latin typeface="Montserrat" pitchFamily="34" charset="0"/>
                <a:ea typeface="Montserrat" pitchFamily="34" charset="-122"/>
                <a:cs typeface="Montserrat" pitchFamily="34" charset="-120"/>
              </a:rPr>
              <a:t>Which parts of his situation are not in his control?</a:t>
            </a:r>
            <a:endParaRPr lang="en-GB" sz="1650" dirty="0"/>
          </a:p>
          <a:p>
            <a:pPr marL="342900" indent="-342900">
              <a:spcAft>
                <a:spcPts val="1061"/>
              </a:spcAft>
              <a:buSzPct val="100000"/>
              <a:buFont typeface="+mj-lt"/>
              <a:buAutoNum type="arabicPeriod" startAt="1"/>
            </a:pPr>
            <a:r>
              <a:rPr lang="en-GB" altLang="en-US" sz="1650" dirty="0">
                <a:solidFill>
                  <a:srgbClr val="FFFFFF"/>
                </a:solidFill>
                <a:latin typeface="Montserrat" pitchFamily="34" charset="0"/>
                <a:ea typeface="Montserrat" pitchFamily="34" charset="-122"/>
                <a:cs typeface="Montserrat" pitchFamily="34" charset="-120"/>
              </a:rPr>
              <a:t>What could be three small “anchors” in his day?</a:t>
            </a:r>
            <a:endParaRPr lang="en-GB" sz="16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each extra year of asylum waiting cut later employment by 4-5 points (Hainmueller et al., 2016); people waiting in Glasgow filled time with routines (Rotter, 2016).</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EMOTIONAL BARRIERS AND THE HABIT OF PROCRASTINATION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Procrastination is a mood problem, not laziness</a:t>
            </a:r>
            <a:endParaRPr lang="en-GB" sz="2800" dirty="0"/>
          </a:p>
        </p:txBody>
      </p:sp>
      <p:pic>
        <p:nvPicPr>
          <p:cNvPr id="5" name="Image 0" descr="/root/smile-smartleap/sunum/build/cache/cizim/m7-procrast_loop--0d5385b910-2400.png">    </p:cNvPr>
          <p:cNvPicPr>
            <a:picLocks noChangeAspect="1"/>
          </p:cNvPicPr>
          <p:nvPr/>
        </p:nvPicPr>
        <p:blipFill>
          <a:blip r:embed="rId1"/>
          <a:stretch>
            <a:fillRect/>
          </a:stretch>
        </p:blipFill>
        <p:spPr>
          <a:xfrm>
            <a:off x="1258772" y="1945872"/>
            <a:ext cx="5422192" cy="4041792"/>
          </a:xfrm>
          <a:prstGeom prst="rect">
            <a:avLst/>
          </a:prstGeom>
        </p:spPr>
      </p:pic>
      <p:sp>
        <p:nvSpPr>
          <p:cNvPr id="6" name="Shape 3"/>
          <p:cNvSpPr/>
          <p:nvPr/>
        </p:nvSpPr>
        <p:spPr>
          <a:xfrm>
            <a:off x="3405480" y="2944256"/>
            <a:ext cx="1128776" cy="347472"/>
          </a:xfrm>
          <a:prstGeom prst="roundRect">
            <a:avLst>
              <a:gd name="adj" fmla="val 50000"/>
            </a:avLst>
          </a:prstGeom>
          <a:solidFill>
            <a:srgbClr val="D93042"/>
          </a:solidFill>
          <a:ln w="15875">
            <a:solidFill>
              <a:srgbClr val="D93042"/>
            </a:solidFill>
            <a:prstDash val="solid"/>
          </a:ln>
        </p:spPr>
      </p:sp>
      <p:sp>
        <p:nvSpPr>
          <p:cNvPr id="7" name="Text 4"/>
          <p:cNvSpPr txBox="1"/>
          <p:nvPr/>
        </p:nvSpPr>
        <p:spPr>
          <a:xfrm>
            <a:off x="3478632" y="2944256"/>
            <a:ext cx="98247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Heavy task</a:t>
            </a:r>
            <a:endParaRPr lang="en-GB" sz="1150" dirty="0"/>
          </a:p>
        </p:txBody>
      </p:sp>
      <p:sp>
        <p:nvSpPr>
          <p:cNvPr id="8" name="Shape 5"/>
          <p:cNvSpPr/>
          <p:nvPr/>
        </p:nvSpPr>
        <p:spPr>
          <a:xfrm>
            <a:off x="4557468" y="3651569"/>
            <a:ext cx="1210564"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4630620" y="3651569"/>
            <a:ext cx="106426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Bad feeling</a:t>
            </a:r>
            <a:endParaRPr lang="en-GB" sz="1150" dirty="0"/>
          </a:p>
        </p:txBody>
      </p:sp>
      <p:sp>
        <p:nvSpPr>
          <p:cNvPr id="10" name="Shape 7"/>
          <p:cNvSpPr/>
          <p:nvPr/>
        </p:nvSpPr>
        <p:spPr>
          <a:xfrm>
            <a:off x="4761938" y="5025779"/>
            <a:ext cx="801624" cy="347472"/>
          </a:xfrm>
          <a:prstGeom prst="roundRect">
            <a:avLst>
              <a:gd name="adj" fmla="val 50000"/>
            </a:avLst>
          </a:prstGeom>
          <a:solidFill>
            <a:srgbClr val="D93042"/>
          </a:solidFill>
          <a:ln w="15875">
            <a:solidFill>
              <a:srgbClr val="D93042"/>
            </a:solidFill>
            <a:prstDash val="solid"/>
          </a:ln>
        </p:spPr>
      </p:sp>
      <p:sp>
        <p:nvSpPr>
          <p:cNvPr id="11" name="Text 8"/>
          <p:cNvSpPr txBox="1"/>
          <p:nvPr/>
        </p:nvSpPr>
        <p:spPr>
          <a:xfrm>
            <a:off x="4835090" y="5025779"/>
            <a:ext cx="65532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Escape</a:t>
            </a:r>
            <a:endParaRPr lang="en-GB" sz="1150" dirty="0"/>
          </a:p>
        </p:txBody>
      </p:sp>
      <p:sp>
        <p:nvSpPr>
          <p:cNvPr id="12" name="Shape 9"/>
          <p:cNvSpPr/>
          <p:nvPr/>
        </p:nvSpPr>
        <p:spPr>
          <a:xfrm>
            <a:off x="3323692" y="5672465"/>
            <a:ext cx="1292352" cy="347472"/>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3396844" y="5672465"/>
            <a:ext cx="114604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Quick relief</a:t>
            </a:r>
            <a:endParaRPr lang="en-GB" sz="1150" dirty="0"/>
          </a:p>
        </p:txBody>
      </p:sp>
      <p:sp>
        <p:nvSpPr>
          <p:cNvPr id="14" name="Shape 11"/>
          <p:cNvSpPr/>
          <p:nvPr/>
        </p:nvSpPr>
        <p:spPr>
          <a:xfrm>
            <a:off x="2417067" y="5025779"/>
            <a:ext cx="719836" cy="347472"/>
          </a:xfrm>
          <a:prstGeom prst="roundRect">
            <a:avLst>
              <a:gd name="adj" fmla="val 50000"/>
            </a:avLst>
          </a:prstGeom>
          <a:solidFill>
            <a:srgbClr val="D93042"/>
          </a:solidFill>
          <a:ln w="15875">
            <a:solidFill>
              <a:srgbClr val="D93042"/>
            </a:solidFill>
            <a:prstDash val="solid"/>
          </a:ln>
        </p:spPr>
      </p:sp>
      <p:sp>
        <p:nvSpPr>
          <p:cNvPr id="15" name="Text 12"/>
          <p:cNvSpPr txBox="1"/>
          <p:nvPr/>
        </p:nvSpPr>
        <p:spPr>
          <a:xfrm>
            <a:off x="2490219" y="5025779"/>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Guilt</a:t>
            </a:r>
            <a:endParaRPr lang="en-GB" sz="1150" dirty="0"/>
          </a:p>
        </p:txBody>
      </p:sp>
      <p:sp>
        <p:nvSpPr>
          <p:cNvPr id="16" name="Shape 13"/>
          <p:cNvSpPr/>
          <p:nvPr/>
        </p:nvSpPr>
        <p:spPr>
          <a:xfrm>
            <a:off x="2130809" y="3651569"/>
            <a:ext cx="1292352" cy="347472"/>
          </a:xfrm>
          <a:prstGeom prst="roundRect">
            <a:avLst>
              <a:gd name="adj" fmla="val 50000"/>
            </a:avLst>
          </a:prstGeom>
          <a:solidFill>
            <a:srgbClr val="183454"/>
          </a:solidFill>
          <a:ln w="15875">
            <a:solidFill>
              <a:srgbClr val="183454"/>
            </a:solidFill>
            <a:prstDash val="solid"/>
          </a:ln>
        </p:spPr>
      </p:sp>
      <p:sp>
        <p:nvSpPr>
          <p:cNvPr id="17" name="Text 14"/>
          <p:cNvSpPr txBox="1"/>
          <p:nvPr/>
        </p:nvSpPr>
        <p:spPr>
          <a:xfrm>
            <a:off x="2203961" y="3651569"/>
            <a:ext cx="114604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Heavier task</a:t>
            </a:r>
            <a:endParaRPr lang="en-GB" sz="1150" dirty="0"/>
          </a:p>
        </p:txBody>
      </p:sp>
      <p:sp>
        <p:nvSpPr>
          <p:cNvPr id="18" name="Shape 15"/>
          <p:cNvSpPr/>
          <p:nvPr/>
        </p:nvSpPr>
        <p:spPr>
          <a:xfrm>
            <a:off x="2873858" y="4156793"/>
            <a:ext cx="2192020" cy="347472"/>
          </a:xfrm>
          <a:prstGeom prst="roundRect">
            <a:avLst>
              <a:gd name="adj" fmla="val 50000"/>
            </a:avLst>
          </a:prstGeom>
          <a:solidFill>
            <a:srgbClr val="FFFFFF"/>
          </a:solidFill>
          <a:ln w="15875">
            <a:solidFill>
              <a:srgbClr val="D93042"/>
            </a:solidFill>
            <a:prstDash val="solid"/>
          </a:ln>
        </p:spPr>
      </p:sp>
      <p:sp>
        <p:nvSpPr>
          <p:cNvPr id="19" name="Text 16"/>
          <p:cNvSpPr txBox="1"/>
          <p:nvPr/>
        </p:nvSpPr>
        <p:spPr>
          <a:xfrm>
            <a:off x="2947010" y="4156793"/>
            <a:ext cx="204571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Be kind + one tiny step</a:t>
            </a:r>
            <a:endParaRPr lang="en-GB" sz="1150" dirty="0"/>
          </a:p>
        </p:txBody>
      </p:sp>
      <p:sp>
        <p:nvSpPr>
          <p:cNvPr id="20" name="Shape 17"/>
          <p:cNvSpPr/>
          <p:nvPr/>
        </p:nvSpPr>
        <p:spPr>
          <a:xfrm>
            <a:off x="7711135" y="1945872"/>
            <a:ext cx="3931920" cy="4041792"/>
          </a:xfrm>
          <a:prstGeom prst="roundRect">
            <a:avLst>
              <a:gd name="adj" fmla="val 3256"/>
            </a:avLst>
          </a:prstGeom>
          <a:solidFill>
            <a:srgbClr val="FAE2E5"/>
          </a:solidFill>
          <a:ln w="9525">
            <a:solidFill>
              <a:srgbClr val="FAE2E5"/>
            </a:solidFill>
            <a:prstDash val="solid"/>
          </a:ln>
        </p:spPr>
      </p:sp>
      <p:sp>
        <p:nvSpPr>
          <p:cNvPr id="21" name="Text 18"/>
          <p:cNvSpPr txBox="1"/>
          <p:nvPr/>
        </p:nvSpPr>
        <p:spPr>
          <a:xfrm>
            <a:off x="7939735" y="2128752"/>
            <a:ext cx="3474720" cy="411480"/>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Around the loop</a:t>
            </a:r>
            <a:endParaRPr lang="en-GB" sz="1400" dirty="0"/>
          </a:p>
        </p:txBody>
      </p:sp>
      <p:sp>
        <p:nvSpPr>
          <p:cNvPr id="22" name="Text 19"/>
          <p:cNvSpPr txBox="1"/>
          <p:nvPr/>
        </p:nvSpPr>
        <p:spPr>
          <a:xfrm>
            <a:off x="7939735" y="2585952"/>
            <a:ext cx="34747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Heavy task: </a:t>
            </a:r>
            <a:r>
              <a:rPr lang="en-GB" altLang="en-US" sz="1300" dirty="0">
                <a:solidFill>
                  <a:srgbClr val="4A5B70"/>
                </a:solidFill>
                <a:latin typeface="Montserrat" pitchFamily="34" charset="0"/>
                <a:ea typeface="Montserrat" pitchFamily="34" charset="-122"/>
                <a:cs typeface="Montserrat" pitchFamily="34" charset="-120"/>
              </a:rPr>
              <a:t>a form in a second language, an official letter.</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Bad feeling: </a:t>
            </a:r>
            <a:r>
              <a:rPr lang="en-GB" altLang="en-US" sz="1300" dirty="0">
                <a:solidFill>
                  <a:srgbClr val="4A5B70"/>
                </a:solidFill>
                <a:latin typeface="Montserrat" pitchFamily="34" charset="0"/>
                <a:ea typeface="Montserrat" pitchFamily="34" charset="-122"/>
                <a:cs typeface="Montserrat" pitchFamily="34" charset="-120"/>
              </a:rPr>
              <a:t>fear, shame or confusion, right now.</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Escape: </a:t>
            </a:r>
            <a:r>
              <a:rPr lang="en-GB" altLang="en-US" sz="1300" dirty="0">
                <a:solidFill>
                  <a:srgbClr val="4A5B70"/>
                </a:solidFill>
                <a:latin typeface="Montserrat" pitchFamily="34" charset="0"/>
                <a:ea typeface="Montserrat" pitchFamily="34" charset="-122"/>
                <a:cs typeface="Montserrat" pitchFamily="34" charset="-120"/>
              </a:rPr>
              <a:t>scroll, clean, sleep. Quick relief for a moment.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Guilt: </a:t>
            </a:r>
            <a:r>
              <a:rPr lang="en-GB" altLang="en-US" sz="1300" dirty="0">
                <a:solidFill>
                  <a:srgbClr val="4A5B70"/>
                </a:solidFill>
                <a:latin typeface="Montserrat" pitchFamily="34" charset="0"/>
                <a:ea typeface="Montserrat" pitchFamily="34" charset="-122"/>
                <a:cs typeface="Montserrat" pitchFamily="34" charset="-120"/>
              </a:rPr>
              <a:t>“What is wrong with me?” Self-criticism adds stress.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Heavier task: </a:t>
            </a:r>
            <a:r>
              <a:rPr lang="en-GB" altLang="en-US" sz="1300" dirty="0">
                <a:solidFill>
                  <a:srgbClr val="4A5B70"/>
                </a:solidFill>
                <a:latin typeface="Montserrat" pitchFamily="34" charset="0"/>
                <a:ea typeface="Montserrat" pitchFamily="34" charset="-122"/>
                <a:cs typeface="Montserrat" pitchFamily="34" charset="-120"/>
              </a:rPr>
              <a:t>next time it feels even worse.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Break it: </a:t>
            </a:r>
            <a:r>
              <a:rPr lang="en-GB" altLang="en-US" sz="1300" dirty="0">
                <a:solidFill>
                  <a:srgbClr val="4A5B70"/>
                </a:solidFill>
                <a:latin typeface="Montserrat" pitchFamily="34" charset="0"/>
                <a:ea typeface="Montserrat" pitchFamily="34" charset="-122"/>
                <a:cs typeface="Montserrat" pitchFamily="34" charset="-120"/>
              </a:rPr>
              <a:t>be kind to yourself, then one tiny step.</a:t>
            </a:r>
            <a:endParaRPr lang="en-GB" sz="1300" dirty="0"/>
          </a:p>
        </p:txBody>
      </p:sp>
      <p:sp>
        <p:nvSpPr>
          <p:cNvPr id="23" name="Text 2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24" name="Text 2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5" name="Text 2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Sirois &amp; Pychyl (2013) · Steel (2007) · Sirois (2014); Wohl, Pychyl &amp; Bennett (2010)</a:t>
            </a:r>
            <a:endParaRPr lang="en-GB"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form that waits for months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D93042"/>
          </a:solidFill>
          <a:ln w="12700">
            <a:solidFill>
              <a:srgbClr val="D93042"/>
            </a:solidFill>
            <a:prstDash val="solid"/>
          </a:ln>
        </p:spPr>
      </p:sp>
      <p:pic>
        <p:nvPicPr>
          <p:cNvPr id="7" name="Image 0" descr="/root/smile-smartleap/sunum/build/cache/cizim/ortak-portrait-rania-d6f3fe743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Rania, 27</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Nurse trained in Syria, now living in Germany</a:t>
            </a:r>
            <a:endParaRPr lang="en-GB" sz="1600" dirty="0"/>
          </a:p>
        </p:txBody>
      </p:sp>
      <p:sp>
        <p:nvSpPr>
          <p:cNvPr id="9" name="Shape 6"/>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Recognition</a:t>
            </a:r>
            <a:endParaRPr lang="en-GB" sz="1000" dirty="0"/>
          </a:p>
        </p:txBody>
      </p:sp>
      <p:sp>
        <p:nvSpPr>
          <p:cNvPr id="11" name="Shape 8"/>
          <p:cNvSpPr/>
          <p:nvPr/>
        </p:nvSpPr>
        <p:spPr>
          <a:xfrm>
            <a:off x="2299716"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99716"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3392424" y="3088872"/>
            <a:ext cx="1769364"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392424" y="3088872"/>
            <a:ext cx="176936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Procrastination</a:t>
            </a:r>
            <a:endParaRPr lang="en-GB" sz="1000" dirty="0"/>
          </a:p>
        </p:txBody>
      </p:sp>
      <p:pic>
        <p:nvPicPr>
          <p:cNvPr id="15" name="Image 1" descr="/root/smile-smartleap/sunum/build/cache/cizim/m7-form_wait--af3c7d1c8b-1800.png">    </p:cNvPr>
          <p:cNvPicPr>
            <a:picLocks noChangeAspect="1"/>
          </p:cNvPicPr>
          <p:nvPr/>
        </p:nvPicPr>
        <p:blipFill>
          <a:blip r:embed="rId2"/>
          <a:stretch>
            <a:fillRect/>
          </a:stretch>
        </p:blipFill>
        <p:spPr>
          <a:xfrm>
            <a:off x="4939469" y="3427200"/>
            <a:ext cx="2008263"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Rania has a nursing degree from Syria. For five months the recognition application has been saved on her phone. When she opens it, she feels shame and closes it again. She will do it “when things are calmer”. Meanwhile she works in a warehouse.</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D93042"/>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feeling is Rania avoiding?</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would a harsh inner voice say? What would a kind friend say?</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she do in 10 minutes today?</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only 22.5% of young people (15-29) with a non-EU qualification had applied for recognition (Eurostat lfso_21educ02, 2021); task aversiveness strongly predicts procrastination (Steel, 2007).</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DIGITAL DISTRACTION AND DIVIDED ATTENTION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phone: lifeline and distraction</a:t>
            </a:r>
            <a:endParaRPr lang="en-GB" sz="2800" dirty="0"/>
          </a:p>
        </p:txBody>
      </p:sp>
      <p:pic>
        <p:nvPicPr>
          <p:cNvPr id="5" name="Image 0" descr="/root/smile-smartleap/sunum/build/cache/cizim/m7-phone_storm--3e7ed23bbf-2400.png">    </p:cNvPr>
          <p:cNvPicPr>
            <a:picLocks noChangeAspect="1"/>
          </p:cNvPicPr>
          <p:nvPr/>
        </p:nvPicPr>
        <p:blipFill>
          <a:blip r:embed="rId1"/>
          <a:stretch>
            <a:fillRect/>
          </a:stretch>
        </p:blipFill>
        <p:spPr>
          <a:xfrm>
            <a:off x="548640" y="2279014"/>
            <a:ext cx="6751015" cy="3375508"/>
          </a:xfrm>
          <a:prstGeom prst="rect">
            <a:avLst/>
          </a:prstGeom>
        </p:spPr>
      </p:pic>
      <p:sp>
        <p:nvSpPr>
          <p:cNvPr id="6" name="Shape 3"/>
          <p:cNvSpPr/>
          <p:nvPr/>
        </p:nvSpPr>
        <p:spPr>
          <a:xfrm>
            <a:off x="1458646" y="5277239"/>
            <a:ext cx="15554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531798" y="5277239"/>
            <a:ext cx="1409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Alerts all day</a:t>
            </a:r>
            <a:endParaRPr lang="en-GB" sz="1250" dirty="0"/>
          </a:p>
        </p:txBody>
      </p:sp>
      <p:sp>
        <p:nvSpPr>
          <p:cNvPr id="8" name="Shape 5"/>
          <p:cNvSpPr/>
          <p:nvPr/>
        </p:nvSpPr>
        <p:spPr>
          <a:xfrm>
            <a:off x="4389653" y="5277239"/>
            <a:ext cx="2444496" cy="349504"/>
          </a:xfrm>
          <a:prstGeom prst="roundRect">
            <a:avLst>
              <a:gd name="adj" fmla="val 50000"/>
            </a:avLst>
          </a:prstGeom>
          <a:solidFill>
            <a:srgbClr val="D93042"/>
          </a:solidFill>
          <a:ln w="15875">
            <a:solidFill>
              <a:srgbClr val="D93042"/>
            </a:solidFill>
            <a:prstDash val="solid"/>
          </a:ln>
        </p:spPr>
      </p:sp>
      <p:sp>
        <p:nvSpPr>
          <p:cNvPr id="9" name="Text 6"/>
          <p:cNvSpPr txBox="1"/>
          <p:nvPr/>
        </p:nvSpPr>
        <p:spPr>
          <a:xfrm>
            <a:off x="4462805" y="5277239"/>
            <a:ext cx="2298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Batches and VIP contacts</a:t>
            </a:r>
            <a:endParaRPr lang="en-GB" sz="1250" dirty="0"/>
          </a:p>
        </p:txBody>
      </p:sp>
      <p:sp>
        <p:nvSpPr>
          <p:cNvPr id="10" name="Shape 7"/>
          <p:cNvSpPr/>
          <p:nvPr/>
        </p:nvSpPr>
        <p:spPr>
          <a:xfrm>
            <a:off x="7619695" y="1945872"/>
            <a:ext cx="4023360" cy="4041792"/>
          </a:xfrm>
          <a:prstGeom prst="roundRect">
            <a:avLst>
              <a:gd name="adj" fmla="val 3182"/>
            </a:avLst>
          </a:prstGeom>
          <a:solidFill>
            <a:srgbClr val="FAE2E5"/>
          </a:solidFill>
          <a:ln w="9525">
            <a:solidFill>
              <a:srgbClr val="FAE2E5"/>
            </a:solidFill>
            <a:prstDash val="solid"/>
          </a:ln>
        </p:spPr>
      </p:sp>
      <p:sp>
        <p:nvSpPr>
          <p:cNvPr id="11" name="Text 8"/>
          <p:cNvSpPr txBox="1"/>
          <p:nvPr/>
        </p:nvSpPr>
        <p:spPr>
          <a:xfrm>
            <a:off x="7848295" y="2174472"/>
            <a:ext cx="3566160" cy="363031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 lifeline: </a:t>
            </a:r>
            <a:r>
              <a:rPr lang="en-GB" altLang="en-US" sz="1400" dirty="0">
                <a:solidFill>
                  <a:srgbClr val="4A5B70"/>
                </a:solidFill>
                <a:latin typeface="Montserrat" pitchFamily="34" charset="0"/>
                <a:ea typeface="Montserrat" pitchFamily="34" charset="-122"/>
                <a:cs typeface="Montserrat" pitchFamily="34" charset="-120"/>
              </a:rPr>
              <a:t>family, offices, shift changes. Design it, do not ban it.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Alerts pull attention </a:t>
            </a:r>
            <a:r>
              <a:rPr lang="en-GB" altLang="en-US" sz="1400" dirty="0">
                <a:solidFill>
                  <a:srgbClr val="4A5B70"/>
                </a:solidFill>
                <a:latin typeface="Montserrat" pitchFamily="34" charset="0"/>
                <a:ea typeface="Montserrat" pitchFamily="34" charset="-122"/>
                <a:cs typeface="Montserrat" pitchFamily="34" charset="-120"/>
              </a:rPr>
              <a:t>even when people do not touch the phone (experiment).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Batching helps: </a:t>
            </a:r>
            <a:r>
              <a:rPr lang="en-GB" altLang="en-US" sz="1400" dirty="0">
                <a:solidFill>
                  <a:srgbClr val="4A5B70"/>
                </a:solidFill>
                <a:latin typeface="Montserrat" pitchFamily="34" charset="0"/>
                <a:ea typeface="Montserrat" pitchFamily="34" charset="-122"/>
                <a:cs typeface="Montserrat" pitchFamily="34" charset="-120"/>
              </a:rPr>
              <a:t>alerts 3 times a day gave better attention, mood and control. No alerts at all: more anxiety (n = 237).</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Phone on the desk? </a:t>
            </a:r>
            <a:r>
              <a:rPr lang="en-GB" altLang="en-US" sz="1400" dirty="0">
                <a:solidFill>
                  <a:srgbClr val="4A5B70"/>
                </a:solidFill>
                <a:latin typeface="Montserrat" pitchFamily="34" charset="0"/>
                <a:ea typeface="Montserrat" pitchFamily="34" charset="-122"/>
                <a:cs typeface="Montserrat" pitchFamily="34" charset="-120"/>
              </a:rPr>
              <a:t>the "brain drain" finding did not replicate. Pooled effect: small (g = -0.14).</a:t>
            </a:r>
            <a:endParaRPr lang="en-GB" sz="1400" dirty="0"/>
          </a:p>
        </p:txBody>
      </p:sp>
      <p:sp>
        <p:nvSpPr>
          <p:cNvPr id="12" name="Text 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3" name="Text 1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4" name="Text 1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Stothart, Mitchum &amp; Yehnert (2015) · Fitz et al. (2019), randomised field experiment · Böttger, Poschik &amp; Zierer (2023), meta-analysis of 22 studies</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CULTURAL DIFFERENCES IN THE PERCEPTION OF TIME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Time norms belong to places, not to peoples</a:t>
            </a:r>
            <a:endParaRPr lang="en-GB" sz="2800" dirty="0"/>
          </a:p>
        </p:txBody>
      </p:sp>
      <p:sp>
        <p:nvSpPr>
          <p:cNvPr id="5" name="Shape 3"/>
          <p:cNvSpPr/>
          <p:nvPr/>
        </p:nvSpPr>
        <p:spPr>
          <a:xfrm>
            <a:off x="822960" y="3043152"/>
            <a:ext cx="10545775" cy="0"/>
          </a:xfrm>
          <a:prstGeom prst="line">
            <a:avLst/>
          </a:prstGeom>
          <a:noFill/>
          <a:ln w="38100">
            <a:solidFill>
              <a:srgbClr val="183454"/>
            </a:solidFill>
            <a:prstDash val="solid"/>
            <a:headEnd type="triangle"/>
            <a:tailEnd type="triangle"/>
          </a:ln>
        </p:spPr>
      </p:sp>
      <p:sp>
        <p:nvSpPr>
          <p:cNvPr id="6" name="Text 4"/>
          <p:cNvSpPr txBox="1"/>
          <p:nvPr/>
        </p:nvSpPr>
        <p:spPr>
          <a:xfrm>
            <a:off x="822960" y="1945872"/>
            <a:ext cx="4114800"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One thing at a time, fixed times</a:t>
            </a:r>
            <a:endParaRPr lang="en-GB" sz="1400" dirty="0"/>
          </a:p>
        </p:txBody>
      </p:sp>
      <p:sp>
        <p:nvSpPr>
          <p:cNvPr id="7" name="Text 5"/>
          <p:cNvSpPr txBox="1"/>
          <p:nvPr/>
        </p:nvSpPr>
        <p:spPr>
          <a:xfrm>
            <a:off x="7253935" y="1945872"/>
            <a:ext cx="4114800" cy="566928"/>
          </a:xfrm>
          <a:prstGeom prst="rect">
            <a:avLst/>
          </a:prstGeom>
          <a:noFill/>
          <a:ln/>
        </p:spPr>
        <p:txBody>
          <a:bodyPr wrap="square" lIns="0" tIns="0" rIns="0" bIns="0" rtlCol="0" anchor="ctr">
            <a:normAutofit/>
          </a:bodyPr>
          <a:lstStyle/>
          <a:p>
            <a:pPr algn="r" indent="0" marL="0">
              <a:buNone/>
            </a:pPr>
            <a:r>
              <a:rPr lang="en-GB" altLang="en-US" sz="1400" b="1" dirty="0">
                <a:solidFill>
                  <a:srgbClr val="183454"/>
                </a:solidFill>
                <a:latin typeface="Montserrat" pitchFamily="34" charset="0"/>
                <a:ea typeface="Montserrat" pitchFamily="34" charset="-122"/>
                <a:cs typeface="Montserrat" pitchFamily="34" charset="-120"/>
              </a:rPr>
              <a:t>Many things at once, people first</a:t>
            </a:r>
            <a:endParaRPr lang="en-GB" sz="1400" dirty="0"/>
          </a:p>
        </p:txBody>
      </p:sp>
      <p:sp>
        <p:nvSpPr>
          <p:cNvPr id="8" name="Shape 6"/>
          <p:cNvSpPr/>
          <p:nvPr/>
        </p:nvSpPr>
        <p:spPr>
          <a:xfrm>
            <a:off x="2373325" y="2896848"/>
            <a:ext cx="292608" cy="292608"/>
          </a:xfrm>
          <a:prstGeom prst="ellipse">
            <a:avLst/>
          </a:prstGeom>
          <a:solidFill>
            <a:srgbClr val="FFFFFF"/>
          </a:solidFill>
          <a:ln w="25400">
            <a:solidFill>
              <a:srgbClr val="183454"/>
            </a:solidFill>
            <a:prstDash val="solid"/>
          </a:ln>
        </p:spPr>
      </p:sp>
      <p:sp>
        <p:nvSpPr>
          <p:cNvPr id="9" name="Shape 7"/>
          <p:cNvSpPr/>
          <p:nvPr/>
        </p:nvSpPr>
        <p:spPr>
          <a:xfrm>
            <a:off x="822960" y="3454632"/>
            <a:ext cx="3393338" cy="2533032"/>
          </a:xfrm>
          <a:prstGeom prst="roundRect">
            <a:avLst>
              <a:gd name="adj" fmla="val 3610"/>
            </a:avLst>
          </a:prstGeom>
          <a:solidFill>
            <a:srgbClr val="F4F7FB"/>
          </a:solidFill>
          <a:ln w="9525">
            <a:solidFill>
              <a:srgbClr val="D6DEE8"/>
            </a:solidFill>
            <a:prstDash val="solid"/>
          </a:ln>
        </p:spPr>
      </p:sp>
      <p:sp>
        <p:nvSpPr>
          <p:cNvPr id="10" name="Text 8"/>
          <p:cNvSpPr txBox="1"/>
          <p:nvPr/>
        </p:nvSpPr>
        <p:spPr>
          <a:xfrm>
            <a:off x="1005840"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Clock first</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The handover starts at 06:00 sharp. You are dressed and at your station before. One task, then the next.</a:t>
            </a:r>
            <a:endParaRPr lang="en-GB" sz="1400" dirty="0"/>
          </a:p>
        </p:txBody>
      </p:sp>
      <p:sp>
        <p:nvSpPr>
          <p:cNvPr id="11" name="Shape 9"/>
          <p:cNvSpPr/>
          <p:nvPr/>
        </p:nvSpPr>
        <p:spPr>
          <a:xfrm>
            <a:off x="5949544" y="2896848"/>
            <a:ext cx="292608" cy="292608"/>
          </a:xfrm>
          <a:prstGeom prst="ellipse">
            <a:avLst/>
          </a:prstGeom>
          <a:solidFill>
            <a:srgbClr val="D93042"/>
          </a:solidFill>
          <a:ln w="25400">
            <a:solidFill>
              <a:srgbClr val="183454"/>
            </a:solidFill>
            <a:prstDash val="solid"/>
          </a:ln>
        </p:spPr>
      </p:sp>
      <p:sp>
        <p:nvSpPr>
          <p:cNvPr id="12" name="Shape 10"/>
          <p:cNvSpPr/>
          <p:nvPr/>
        </p:nvSpPr>
        <p:spPr>
          <a:xfrm>
            <a:off x="4399178" y="3454632"/>
            <a:ext cx="3393338" cy="2533032"/>
          </a:xfrm>
          <a:prstGeom prst="roundRect">
            <a:avLst>
              <a:gd name="adj" fmla="val 3610"/>
            </a:avLst>
          </a:prstGeom>
          <a:solidFill>
            <a:srgbClr val="FAE2E5"/>
          </a:solidFill>
          <a:ln w="19050">
            <a:solidFill>
              <a:srgbClr val="D93042"/>
            </a:solidFill>
            <a:prstDash val="solid"/>
          </a:ln>
        </p:spPr>
      </p:sp>
      <p:sp>
        <p:nvSpPr>
          <p:cNvPr id="13" name="Text 11"/>
          <p:cNvSpPr txBox="1"/>
          <p:nvPr/>
        </p:nvSpPr>
        <p:spPr>
          <a:xfrm>
            <a:off x="4582058"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Ask, observe, adapt</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Every workplace has written rules (clocking in) and unwritten ones (arrive 5 minutes early). Ask: “How do people usually do this here?”</a:t>
            </a:r>
            <a:endParaRPr lang="en-GB" sz="1400" dirty="0"/>
          </a:p>
        </p:txBody>
      </p:sp>
      <p:sp>
        <p:nvSpPr>
          <p:cNvPr id="14" name="Shape 12"/>
          <p:cNvSpPr/>
          <p:nvPr/>
        </p:nvSpPr>
        <p:spPr>
          <a:xfrm>
            <a:off x="9525762" y="2896848"/>
            <a:ext cx="292608" cy="292608"/>
          </a:xfrm>
          <a:prstGeom prst="ellipse">
            <a:avLst/>
          </a:prstGeom>
          <a:solidFill>
            <a:srgbClr val="FFFFFF"/>
          </a:solidFill>
          <a:ln w="25400">
            <a:solidFill>
              <a:srgbClr val="183454"/>
            </a:solidFill>
            <a:prstDash val="solid"/>
          </a:ln>
        </p:spPr>
      </p:sp>
      <p:sp>
        <p:nvSpPr>
          <p:cNvPr id="15" name="Shape 13"/>
          <p:cNvSpPr/>
          <p:nvPr/>
        </p:nvSpPr>
        <p:spPr>
          <a:xfrm>
            <a:off x="7975397" y="3454632"/>
            <a:ext cx="3393338" cy="2533032"/>
          </a:xfrm>
          <a:prstGeom prst="roundRect">
            <a:avLst>
              <a:gd name="adj" fmla="val 3610"/>
            </a:avLst>
          </a:prstGeom>
          <a:solidFill>
            <a:srgbClr val="F4F7FB"/>
          </a:solidFill>
          <a:ln w="9525">
            <a:solidFill>
              <a:srgbClr val="D6DEE8"/>
            </a:solidFill>
            <a:prstDash val="solid"/>
          </a:ln>
        </p:spPr>
      </p:sp>
      <p:sp>
        <p:nvSpPr>
          <p:cNvPr id="16" name="Text 14"/>
          <p:cNvSpPr txBox="1"/>
          <p:nvPr/>
        </p:nvSpPr>
        <p:spPr>
          <a:xfrm>
            <a:off x="8158277"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People first</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A meeting starts when everyone has arrived. Many tasks at once. Relationships come before the schedule.</a:t>
            </a:r>
            <a:endParaRPr lang="en-GB" sz="1400" dirty="0"/>
          </a:p>
        </p:txBody>
      </p:sp>
      <p:sp>
        <p:nvSpPr>
          <p:cNvPr id="17"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18"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9"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Hall's monochronic and polychronic time, as described by Sedlmeier et al. (2020) · Korabik et al. (2017) · Levine &amp; Norenzayan (1999) · BAMF (2016), integration-course curriculum</a:t>
            </a:r>
            <a:endParaRPr lang="en-GB"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LINKS BETWEEN TIME MANAGEMENT, PROBLEM SOLVING AND WELL-BEING</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Small structure, more control, better well-being</a:t>
            </a:r>
            <a:endParaRPr lang="en-GB" sz="2800" dirty="0"/>
          </a:p>
        </p:txBody>
      </p:sp>
      <p:sp>
        <p:nvSpPr>
          <p:cNvPr id="5" name="Shape 3"/>
          <p:cNvSpPr/>
          <p:nvPr/>
        </p:nvSpPr>
        <p:spPr>
          <a:xfrm>
            <a:off x="548640" y="1945872"/>
            <a:ext cx="543290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5213452" cy="64008"/>
          </a:xfrm>
          <a:prstGeom prst="rect">
            <a:avLst/>
          </a:prstGeom>
          <a:solidFill>
            <a:srgbClr val="D93042"/>
          </a:solidFill>
          <a:ln w="12700">
            <a:solidFill>
              <a:srgbClr val="D93042"/>
            </a:solidFill>
            <a:prstDash val="solid"/>
          </a:ln>
        </p:spPr>
      </p:sp>
      <p:pic>
        <p:nvPicPr>
          <p:cNvPr id="7" name="Image 0" descr="/root/smile-smartleap/sunum/build/cache/cizim/m7-care_spot-training-b6202eadd8-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RCT · Time-management training, Germany</a:t>
            </a:r>
            <a:endParaRPr lang="en-GB" sz="1350" dirty="0"/>
          </a:p>
        </p:txBody>
      </p:sp>
      <p:sp>
        <p:nvSpPr>
          <p:cNvPr id="9" name="Text 6"/>
          <p:cNvSpPr txBox="1"/>
          <p:nvPr/>
        </p:nvSpPr>
        <p:spPr>
          <a:xfrm>
            <a:off x="1920240" y="2677392"/>
            <a:ext cx="392414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71 employees in a randomised trial. Training raised the feeling of control and lowered stress. Performance did not change.</a:t>
            </a:r>
            <a:endParaRPr lang="en-GB" sz="1350" dirty="0"/>
          </a:p>
        </p:txBody>
      </p:sp>
      <p:sp>
        <p:nvSpPr>
          <p:cNvPr id="10" name="Shape 7"/>
          <p:cNvSpPr/>
          <p:nvPr/>
        </p:nvSpPr>
        <p:spPr>
          <a:xfrm>
            <a:off x="6210148" y="1945872"/>
            <a:ext cx="543290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6319876" y="1945872"/>
            <a:ext cx="5213452" cy="64008"/>
          </a:xfrm>
          <a:prstGeom prst="rect">
            <a:avLst/>
          </a:prstGeom>
          <a:solidFill>
            <a:srgbClr val="D93042"/>
          </a:solidFill>
          <a:ln w="12700">
            <a:solidFill>
              <a:srgbClr val="D93042"/>
            </a:solidFill>
            <a:prstDash val="solid"/>
          </a:ln>
        </p:spPr>
      </p:sp>
      <p:pic>
        <p:nvPicPr>
          <p:cNvPr id="12" name="Image 1" descr="/root/smile-smartleap/sunum/build/cache/cizim/m7-care_spot-waiting-957db3e982-500.png">    </p:cNvPr>
          <p:cNvPicPr>
            <a:picLocks noChangeAspect="1"/>
          </p:cNvPicPr>
          <p:nvPr/>
        </p:nvPicPr>
        <p:blipFill>
          <a:blip r:embed="rId2"/>
          <a:stretch>
            <a:fillRect/>
          </a:stretch>
        </p:blipFill>
        <p:spPr>
          <a:xfrm>
            <a:off x="6319876" y="2327670"/>
            <a:ext cx="1143000" cy="1143000"/>
          </a:xfrm>
          <a:prstGeom prst="rect">
            <a:avLst/>
          </a:prstGeom>
        </p:spPr>
      </p:pic>
      <p:sp>
        <p:nvSpPr>
          <p:cNvPr id="13" name="Text 9"/>
          <p:cNvSpPr txBox="1"/>
          <p:nvPr/>
        </p:nvSpPr>
        <p:spPr>
          <a:xfrm>
            <a:off x="7581748"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Field study · Active waiting, Glasgow</a:t>
            </a:r>
            <a:endParaRPr lang="en-GB" sz="1350" dirty="0"/>
          </a:p>
        </p:txBody>
      </p:sp>
      <p:sp>
        <p:nvSpPr>
          <p:cNvPr id="14" name="Text 10"/>
          <p:cNvSpPr txBox="1"/>
          <p:nvPr/>
        </p:nvSpPr>
        <p:spPr>
          <a:xfrm>
            <a:off x="7581748" y="2677392"/>
            <a:ext cx="392414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Asylum seekers who waited 2-9 years filled their time with routines, activities and projects. Waiting was “not an empty interlude”.</a:t>
            </a:r>
            <a:endParaRPr lang="en-GB" sz="1350" dirty="0"/>
          </a:p>
        </p:txBody>
      </p:sp>
      <p:sp>
        <p:nvSpPr>
          <p:cNvPr id="15" name="Shape 11"/>
          <p:cNvSpPr/>
          <p:nvPr/>
        </p:nvSpPr>
        <p:spPr>
          <a:xfrm>
            <a:off x="548640" y="4081068"/>
            <a:ext cx="543290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658368" y="4081068"/>
            <a:ext cx="5213452" cy="64008"/>
          </a:xfrm>
          <a:prstGeom prst="rect">
            <a:avLst/>
          </a:prstGeom>
          <a:solidFill>
            <a:srgbClr val="D93042"/>
          </a:solidFill>
          <a:ln w="12700">
            <a:solidFill>
              <a:srgbClr val="D93042"/>
            </a:solidFill>
            <a:prstDash val="solid"/>
          </a:ln>
        </p:spPr>
      </p:sp>
      <p:pic>
        <p:nvPicPr>
          <p:cNvPr id="17" name="Image 2" descr="/root/smile-smartleap/sunum/build/cache/cizim/m7-care_spot-peers-670fa1180f-500.png">    </p:cNvPr>
          <p:cNvPicPr>
            <a:picLocks noChangeAspect="1"/>
          </p:cNvPicPr>
          <p:nvPr/>
        </p:nvPicPr>
        <p:blipFill>
          <a:blip r:embed="rId3"/>
          <a:stretch>
            <a:fillRect/>
          </a:stretch>
        </p:blipFill>
        <p:spPr>
          <a:xfrm>
            <a:off x="658368" y="4462866"/>
            <a:ext cx="1143000" cy="1143000"/>
          </a:xfrm>
          <a:prstGeom prst="rect">
            <a:avLst/>
          </a:prstGeom>
        </p:spPr>
      </p:pic>
      <p:sp>
        <p:nvSpPr>
          <p:cNvPr id="18" name="Text 13"/>
          <p:cNvSpPr txBox="1"/>
          <p:nvPr/>
        </p:nvSpPr>
        <p:spPr>
          <a:xfrm>
            <a:off x="1920240"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RCT · Problem Management Plus, Netherlands</a:t>
            </a:r>
            <a:endParaRPr lang="en-GB" sz="1350" dirty="0"/>
          </a:p>
        </p:txBody>
      </p:sp>
      <p:sp>
        <p:nvSpPr>
          <p:cNvPr id="19" name="Text 14"/>
          <p:cNvSpPr txBox="1"/>
          <p:nvPr/>
        </p:nvSpPr>
        <p:spPr>
          <a:xfrm>
            <a:off x="1920240" y="4812588"/>
            <a:ext cx="392414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Syrian peer helpers taught stress management, problem solving and planning small activities. Depression and anxiety fell more (d = 0.41).</a:t>
            </a:r>
            <a:endParaRPr lang="en-GB" sz="1350" dirty="0"/>
          </a:p>
        </p:txBody>
      </p:sp>
      <p:sp>
        <p:nvSpPr>
          <p:cNvPr id="20" name="Shape 15"/>
          <p:cNvSpPr/>
          <p:nvPr/>
        </p:nvSpPr>
        <p:spPr>
          <a:xfrm>
            <a:off x="6210148" y="4081068"/>
            <a:ext cx="543290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319876" y="4081068"/>
            <a:ext cx="5213452" cy="64008"/>
          </a:xfrm>
          <a:prstGeom prst="rect">
            <a:avLst/>
          </a:prstGeom>
          <a:solidFill>
            <a:srgbClr val="D93042"/>
          </a:solidFill>
          <a:ln w="12700">
            <a:solidFill>
              <a:srgbClr val="D93042"/>
            </a:solidFill>
            <a:prstDash val="solid"/>
          </a:ln>
        </p:spPr>
      </p:sp>
      <p:pic>
        <p:nvPicPr>
          <p:cNvPr id="22" name="Image 3" descr="/root/smile-smartleap/sunum/build/cache/cizim/m7-care_spot-group-5da2724667-500.png">    </p:cNvPr>
          <p:cNvPicPr>
            <a:picLocks noChangeAspect="1"/>
          </p:cNvPicPr>
          <p:nvPr/>
        </p:nvPicPr>
        <p:blipFill>
          <a:blip r:embed="rId4"/>
          <a:stretch>
            <a:fillRect/>
          </a:stretch>
        </p:blipFill>
        <p:spPr>
          <a:xfrm>
            <a:off x="6319876" y="4462866"/>
            <a:ext cx="1143000" cy="1143000"/>
          </a:xfrm>
          <a:prstGeom prst="rect">
            <a:avLst/>
          </a:prstGeom>
        </p:spPr>
      </p:pic>
      <p:sp>
        <p:nvSpPr>
          <p:cNvPr id="23" name="Text 17"/>
          <p:cNvSpPr txBox="1"/>
          <p:nvPr/>
        </p:nvSpPr>
        <p:spPr>
          <a:xfrm>
            <a:off x="7581748"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RCT · Self-Help Plus, Türkiye</a:t>
            </a:r>
            <a:endParaRPr lang="en-GB" sz="1350" dirty="0"/>
          </a:p>
        </p:txBody>
      </p:sp>
      <p:sp>
        <p:nvSpPr>
          <p:cNvPr id="24" name="Text 18"/>
          <p:cNvSpPr txBox="1"/>
          <p:nvPr/>
        </p:nvSpPr>
        <p:spPr>
          <a:xfrm>
            <a:off x="7581748" y="4812588"/>
            <a:ext cx="3924148" cy="1065348"/>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A 5-session stress course for Syrian refugees. After 6 months, 21.69% had a mental disorder, against 40.73% without it.</a:t>
            </a:r>
            <a:endParaRPr lang="en-GB" sz="135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Häfner &amp; Stock (2010) · Rotter (2016), Time &amp; Society · de Graaff et al. (2023), BMJ Mental Health (206 adults) · Acarturk et al. (2022), World Psychiatry (642 adults)</a:t>
            </a:r>
            <a:endParaRPr lang="en-GB"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D93042"/>
          </a:solidFill>
          <a:ln w="12700">
            <a:solidFill>
              <a:srgbClr val="D93042"/>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study: what makes time hard, what helps?</a:t>
            </a:r>
            <a:endParaRPr lang="en-GB" sz="2800" dirty="0"/>
          </a:p>
        </p:txBody>
      </p:sp>
      <p:sp>
        <p:nvSpPr>
          <p:cNvPr id="6" name="Shape 4"/>
          <p:cNvSpPr/>
          <p:nvPr/>
        </p:nvSpPr>
        <p:spPr>
          <a:xfrm>
            <a:off x="548640" y="1945872"/>
            <a:ext cx="3246120" cy="4041792"/>
          </a:xfrm>
          <a:prstGeom prst="roundRect">
            <a:avLst>
              <a:gd name="adj" fmla="val 3944"/>
            </a:avLst>
          </a:prstGeom>
          <a:solidFill>
            <a:srgbClr val="D93042"/>
          </a:solidFill>
          <a:ln w="9525">
            <a:solidFill>
              <a:srgbClr val="D93042"/>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30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Case study texts with a short glossary, flipchart, sticky notes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See how stress, mental load and phone habits affect time, and find one small change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e934b6efe4-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group takes one case: Mariam (course vs shift), Hamid (scrolling before an exam), Rania (the form that waits) or the real “active waiting” study.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Answer: what feelings or thoughts make time hard here?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Which parts are structural, beyond the person's control?</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What one small change could give back a bit of control? Who could help?</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Present in 2 minutes. The trainer links each case to a model from today.</a:t>
            </a:r>
            <a:endParaRPr lang="en-GB" sz="1100" dirty="0"/>
          </a:p>
        </p:txBody>
      </p:sp>
      <p:sp>
        <p:nvSpPr>
          <p:cNvPr id="19" name="Shape 12"/>
          <p:cNvSpPr/>
          <p:nvPr/>
        </p:nvSpPr>
        <p:spPr>
          <a:xfrm>
            <a:off x="4069080" y="4637045"/>
            <a:ext cx="7573975" cy="1350619"/>
          </a:xfrm>
          <a:prstGeom prst="roundRect">
            <a:avLst>
              <a:gd name="adj" fmla="val 9478"/>
            </a:avLst>
          </a:prstGeom>
          <a:solidFill>
            <a:srgbClr val="FAE2E5"/>
          </a:solidFill>
          <a:ln w="9525">
            <a:solidFill>
              <a:srgbClr val="FAE2E5"/>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did the person NOT need to hear?</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would a kind friend say?</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D93042-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7-u3_section--06bced2c57-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AE2E5"/>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3  ·  ≈ 55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Practical strategies and good practices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Time to put it into practice: small tools that fit real lives, tried today and adapted over time.</a:t>
            </a:r>
            <a:endParaRPr lang="en-GB" sz="1800" dirty="0"/>
          </a:p>
        </p:txBody>
      </p:sp>
      <p:sp>
        <p:nvSpPr>
          <p:cNvPr id="10" name="Shape 5"/>
          <p:cNvSpPr/>
          <p:nvPr/>
        </p:nvSpPr>
        <p:spPr>
          <a:xfrm>
            <a:off x="548640"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Priorities</a:t>
            </a:r>
            <a:endParaRPr lang="en-GB" sz="1100" dirty="0"/>
          </a:p>
        </p:txBody>
      </p:sp>
      <p:sp>
        <p:nvSpPr>
          <p:cNvPr id="12" name="Shape 7"/>
          <p:cNvSpPr/>
          <p:nvPr/>
        </p:nvSpPr>
        <p:spPr>
          <a:xfrm>
            <a:off x="1920240"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920240"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Flexible plans</a:t>
            </a:r>
            <a:endParaRPr lang="en-GB" sz="1100" dirty="0"/>
          </a:p>
        </p:txBody>
      </p:sp>
      <p:sp>
        <p:nvSpPr>
          <p:cNvPr id="14" name="Shape 9"/>
          <p:cNvSpPr/>
          <p:nvPr/>
        </p:nvSpPr>
        <p:spPr>
          <a:xfrm>
            <a:off x="3613709"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613709"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Focus and micro-actions</a:t>
            </a:r>
            <a:endParaRPr lang="en-GB" sz="1100" dirty="0"/>
          </a:p>
        </p:txBody>
      </p:sp>
      <p:sp>
        <p:nvSpPr>
          <p:cNvPr id="16" name="Shape 11"/>
          <p:cNvSpPr/>
          <p:nvPr/>
        </p:nvSpPr>
        <p:spPr>
          <a:xfrm>
            <a:off x="6031382" y="5073120"/>
            <a:ext cx="214701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031382" y="5073120"/>
            <a:ext cx="214701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Habits and reflection</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DEVELOPING AWARENESS OF TIME USE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From timeline to pattern to one small change</a:t>
            </a:r>
            <a:endParaRPr lang="en-GB" sz="28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2971800"/>
                <a:gridCol w="3291840"/>
                <a:gridCol w="4142232"/>
              </a:tblGrid>
              <a:tr h="368808">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What I noticed</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What it may tell me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One small change to try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683670">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I lose two hours after late calls with family.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Late calls cost sleep before early shifts.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Two protected call slots a week: my day off and before a late shift.</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83670">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My calmest time is the morning.</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My head is freshest early.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Do the hardest task (a form, homework) before 10:00.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933606">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The 30 minutes after messages from the office are hard.</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Worry takes my attention.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Read official messages once a day, with a friend if needed.</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83670">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The bus ride is 40 minutes of scrolling.</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This is time I can choose how to use.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Vocabulary app for 10 minutes, then music.</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bl>
          </a:graphicData>
        </a:graphic>
      </p:graphicFrame>
      <p:pic>
        <p:nvPicPr>
          <p:cNvPr id="6" name="Image 0" descr="/root/smile-smartleap/sunum/build/cache/cizim/m7-row_icon-call-99d90c63fc-300.png">    </p:cNvPr>
          <p:cNvPicPr>
            <a:picLocks noChangeAspect="1"/>
          </p:cNvPicPr>
          <p:nvPr/>
        </p:nvPicPr>
        <p:blipFill>
          <a:blip r:embed="rId1"/>
          <a:stretch>
            <a:fillRect/>
          </a:stretch>
        </p:blipFill>
        <p:spPr>
          <a:xfrm>
            <a:off x="699516" y="2369544"/>
            <a:ext cx="384048" cy="384048"/>
          </a:xfrm>
          <a:prstGeom prst="rect">
            <a:avLst/>
          </a:prstGeom>
        </p:spPr>
      </p:pic>
      <p:pic>
        <p:nvPicPr>
          <p:cNvPr id="7" name="Image 1" descr="/root/smile-smartleap/sunum/build/cache/cizim/m7-row_icon-morning-0f238df89c-300.png">    </p:cNvPr>
          <p:cNvPicPr>
            <a:picLocks noChangeAspect="1"/>
          </p:cNvPicPr>
          <p:nvPr/>
        </p:nvPicPr>
        <p:blipFill>
          <a:blip r:embed="rId2"/>
          <a:stretch>
            <a:fillRect/>
          </a:stretch>
        </p:blipFill>
        <p:spPr>
          <a:xfrm>
            <a:off x="699516" y="3053214"/>
            <a:ext cx="384048" cy="384048"/>
          </a:xfrm>
          <a:prstGeom prst="rect">
            <a:avLst/>
          </a:prstGeom>
        </p:spPr>
      </p:pic>
      <p:pic>
        <p:nvPicPr>
          <p:cNvPr id="8" name="Image 2" descr="/root/smile-smartleap/sunum/build/cache/cizim/m7-row_icon-letter-9c068573d5-300.png">    </p:cNvPr>
          <p:cNvPicPr>
            <a:picLocks noChangeAspect="1"/>
          </p:cNvPicPr>
          <p:nvPr/>
        </p:nvPicPr>
        <p:blipFill>
          <a:blip r:embed="rId3"/>
          <a:stretch>
            <a:fillRect/>
          </a:stretch>
        </p:blipFill>
        <p:spPr>
          <a:xfrm>
            <a:off x="699516" y="3736885"/>
            <a:ext cx="384048" cy="384048"/>
          </a:xfrm>
          <a:prstGeom prst="rect">
            <a:avLst/>
          </a:prstGeom>
        </p:spPr>
      </p:pic>
      <p:pic>
        <p:nvPicPr>
          <p:cNvPr id="9" name="Image 3" descr="/root/smile-smartleap/sunum/build/cache/cizim/m7-row_icon-bus-2491552678-300.png">    </p:cNvPr>
          <p:cNvPicPr>
            <a:picLocks noChangeAspect="1"/>
          </p:cNvPicPr>
          <p:nvPr/>
        </p:nvPicPr>
        <p:blipFill>
          <a:blip r:embed="rId4"/>
          <a:stretch>
            <a:fillRect/>
          </a:stretch>
        </p:blipFill>
        <p:spPr>
          <a:xfrm>
            <a:off x="699516" y="4670491"/>
            <a:ext cx="384048" cy="384048"/>
          </a:xfrm>
          <a:prstGeom prst="rect">
            <a:avLst/>
          </a:prstGeom>
        </p:spPr>
      </p:pic>
      <p:sp>
        <p:nvSpPr>
          <p:cNvPr id="10"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You cannot change what you cannot see. Observe first, without judging.</a:t>
            </a:r>
            <a:endParaRPr lang="en-GB" sz="1300" dirty="0"/>
          </a:p>
        </p:txBody>
      </p:sp>
      <p:sp>
        <p:nvSpPr>
          <p:cNvPr id="11"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28</a:t>
            </a:r>
            <a:endParaRPr lang="en-GB" sz="900" dirty="0"/>
          </a:p>
        </p:txBody>
      </p:sp>
      <p:sp>
        <p:nvSpPr>
          <p:cNvPr id="12"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3"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Time assessment as the first part of time management: Claessens (2004), p. 19 · examples constructed for SMILE</a:t>
            </a:r>
            <a:endParaRPr lang="en-GB"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PRIORITISING UNDER COGNITIVE AND EMOTIONAL LOAD</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Urgent or important? Sort before you start</a:t>
            </a:r>
            <a:endParaRPr lang="en-GB" sz="2800" dirty="0"/>
          </a:p>
        </p:txBody>
      </p:sp>
      <p:pic>
        <p:nvPicPr>
          <p:cNvPr id="5" name="Image 0" descr="/root/smile-smartleap/sunum/build/cache/cizim/m7-eisenhower--327eed1cb6-2400.png">    </p:cNvPr>
          <p:cNvPicPr>
            <a:picLocks noChangeAspect="1"/>
          </p:cNvPicPr>
          <p:nvPr/>
        </p:nvPicPr>
        <p:blipFill>
          <a:blip r:embed="rId1"/>
          <a:stretch>
            <a:fillRect/>
          </a:stretch>
        </p:blipFill>
        <p:spPr>
          <a:xfrm>
            <a:off x="846103" y="1945872"/>
            <a:ext cx="6567570" cy="4041792"/>
          </a:xfrm>
          <a:prstGeom prst="rect">
            <a:avLst/>
          </a:prstGeom>
        </p:spPr>
      </p:pic>
      <p:sp>
        <p:nvSpPr>
          <p:cNvPr id="6" name="Shape 3"/>
          <p:cNvSpPr/>
          <p:nvPr/>
        </p:nvSpPr>
        <p:spPr>
          <a:xfrm>
            <a:off x="2455157" y="2115688"/>
            <a:ext cx="2212848" cy="347472"/>
          </a:xfrm>
          <a:prstGeom prst="roundRect">
            <a:avLst>
              <a:gd name="adj" fmla="val 50000"/>
            </a:avLst>
          </a:prstGeom>
          <a:solidFill>
            <a:srgbClr val="D93042"/>
          </a:solidFill>
          <a:ln w="15875">
            <a:solidFill>
              <a:srgbClr val="D93042"/>
            </a:solidFill>
            <a:prstDash val="solid"/>
          </a:ln>
        </p:spPr>
      </p:sp>
      <p:sp>
        <p:nvSpPr>
          <p:cNvPr id="7" name="Text 4"/>
          <p:cNvSpPr txBox="1"/>
          <p:nvPr/>
        </p:nvSpPr>
        <p:spPr>
          <a:xfrm>
            <a:off x="2528309" y="2115688"/>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1 · Urgent and important</a:t>
            </a:r>
            <a:endParaRPr lang="en-GB" sz="1100" dirty="0"/>
          </a:p>
        </p:txBody>
      </p:sp>
      <p:sp>
        <p:nvSpPr>
          <p:cNvPr id="8" name="Shape 5"/>
          <p:cNvSpPr/>
          <p:nvPr/>
        </p:nvSpPr>
        <p:spPr>
          <a:xfrm>
            <a:off x="5009942" y="2037456"/>
            <a:ext cx="2212848" cy="503936"/>
          </a:xfrm>
          <a:prstGeom prst="roundRect">
            <a:avLst>
              <a:gd name="adj" fmla="val 36290"/>
            </a:avLst>
          </a:prstGeom>
          <a:solidFill>
            <a:srgbClr val="183454"/>
          </a:solidFill>
          <a:ln w="15875">
            <a:solidFill>
              <a:srgbClr val="183454"/>
            </a:solidFill>
            <a:prstDash val="solid"/>
          </a:ln>
        </p:spPr>
      </p:sp>
      <p:sp>
        <p:nvSpPr>
          <p:cNvPr id="9" name="Text 6"/>
          <p:cNvSpPr txBox="1"/>
          <p:nvPr/>
        </p:nvSpPr>
        <p:spPr>
          <a:xfrm>
            <a:off x="5083094" y="2037456"/>
            <a:ext cx="2066544"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2 · Important, not urgent</a:t>
            </a:r>
            <a:endParaRPr lang="en-GB" sz="1100" dirty="0"/>
          </a:p>
        </p:txBody>
      </p:sp>
      <p:sp>
        <p:nvSpPr>
          <p:cNvPr id="10" name="Shape 7"/>
          <p:cNvSpPr/>
          <p:nvPr/>
        </p:nvSpPr>
        <p:spPr>
          <a:xfrm>
            <a:off x="2455157" y="3945182"/>
            <a:ext cx="2212848" cy="503936"/>
          </a:xfrm>
          <a:prstGeom prst="roundRect">
            <a:avLst>
              <a:gd name="adj" fmla="val 36290"/>
            </a:avLst>
          </a:prstGeom>
          <a:solidFill>
            <a:srgbClr val="183454"/>
          </a:solidFill>
          <a:ln w="15875">
            <a:solidFill>
              <a:srgbClr val="183454"/>
            </a:solidFill>
            <a:prstDash val="solid"/>
          </a:ln>
        </p:spPr>
      </p:sp>
      <p:sp>
        <p:nvSpPr>
          <p:cNvPr id="11" name="Text 8"/>
          <p:cNvSpPr txBox="1"/>
          <p:nvPr/>
        </p:nvSpPr>
        <p:spPr>
          <a:xfrm>
            <a:off x="2528309" y="3945182"/>
            <a:ext cx="2066544"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3 · Urgent, not important</a:t>
            </a:r>
            <a:endParaRPr lang="en-GB" sz="1100" dirty="0"/>
          </a:p>
        </p:txBody>
      </p:sp>
      <p:sp>
        <p:nvSpPr>
          <p:cNvPr id="12" name="Shape 9"/>
          <p:cNvSpPr/>
          <p:nvPr/>
        </p:nvSpPr>
        <p:spPr>
          <a:xfrm>
            <a:off x="5009942" y="3945182"/>
            <a:ext cx="1097280" cy="503936"/>
          </a:xfrm>
          <a:prstGeom prst="roundRect">
            <a:avLst>
              <a:gd name="adj" fmla="val 36290"/>
            </a:avLst>
          </a:prstGeom>
          <a:solidFill>
            <a:srgbClr val="183454"/>
          </a:solidFill>
          <a:ln w="15875">
            <a:solidFill>
              <a:srgbClr val="183454"/>
            </a:solidFill>
            <a:prstDash val="solid"/>
          </a:ln>
        </p:spPr>
      </p:sp>
      <p:sp>
        <p:nvSpPr>
          <p:cNvPr id="13" name="Text 10"/>
          <p:cNvSpPr txBox="1"/>
          <p:nvPr/>
        </p:nvSpPr>
        <p:spPr>
          <a:xfrm>
            <a:off x="5083094" y="3945182"/>
            <a:ext cx="95097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4 · Neither</a:t>
            </a:r>
            <a:endParaRPr lang="en-GB" sz="1100" dirty="0"/>
          </a:p>
        </p:txBody>
      </p:sp>
      <p:sp>
        <p:nvSpPr>
          <p:cNvPr id="14" name="Text 11"/>
          <p:cNvSpPr txBox="1"/>
          <p:nvPr/>
        </p:nvSpPr>
        <p:spPr>
          <a:xfrm>
            <a:off x="2528309" y="3510107"/>
            <a:ext cx="2048256" cy="347472"/>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Do it today.</a:t>
            </a:r>
            <a:endParaRPr lang="en-GB" sz="1200" dirty="0"/>
          </a:p>
        </p:txBody>
      </p:sp>
      <p:sp>
        <p:nvSpPr>
          <p:cNvPr id="15" name="Text 12"/>
          <p:cNvSpPr txBox="1"/>
          <p:nvPr/>
        </p:nvSpPr>
        <p:spPr>
          <a:xfrm>
            <a:off x="5083094" y="3415619"/>
            <a:ext cx="2048256" cy="536448"/>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Give it a time and a place.</a:t>
            </a:r>
            <a:endParaRPr lang="en-GB" sz="1200" dirty="0"/>
          </a:p>
        </p:txBody>
      </p:sp>
      <p:sp>
        <p:nvSpPr>
          <p:cNvPr id="16" name="Text 13"/>
          <p:cNvSpPr txBox="1"/>
          <p:nvPr/>
        </p:nvSpPr>
        <p:spPr>
          <a:xfrm>
            <a:off x="2528309" y="5315261"/>
            <a:ext cx="2048256" cy="536448"/>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Keep it short, batch it or ask.</a:t>
            </a:r>
            <a:endParaRPr lang="en-GB" sz="1200" dirty="0"/>
          </a:p>
        </p:txBody>
      </p:sp>
      <p:sp>
        <p:nvSpPr>
          <p:cNvPr id="17" name="Text 14"/>
          <p:cNvSpPr txBox="1"/>
          <p:nvPr/>
        </p:nvSpPr>
        <p:spPr>
          <a:xfrm>
            <a:off x="5083094" y="5315261"/>
            <a:ext cx="2048256" cy="536448"/>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Drop it or leave it for later.</a:t>
            </a:r>
            <a:endParaRPr lang="en-GB" sz="1200" dirty="0"/>
          </a:p>
        </p:txBody>
      </p:sp>
      <p:sp>
        <p:nvSpPr>
          <p:cNvPr id="18" name="Shape 15"/>
          <p:cNvSpPr/>
          <p:nvPr/>
        </p:nvSpPr>
        <p:spPr>
          <a:xfrm>
            <a:off x="8031175" y="1945872"/>
            <a:ext cx="3611880" cy="4041792"/>
          </a:xfrm>
          <a:prstGeom prst="roundRect">
            <a:avLst>
              <a:gd name="adj" fmla="val 3544"/>
            </a:avLst>
          </a:prstGeom>
          <a:solidFill>
            <a:srgbClr val="FAE2E5"/>
          </a:solidFill>
          <a:ln w="9525">
            <a:solidFill>
              <a:srgbClr val="FAE2E5"/>
            </a:solidFill>
            <a:prstDash val="solid"/>
          </a:ln>
        </p:spPr>
      </p:sp>
      <p:sp>
        <p:nvSpPr>
          <p:cNvPr id="19" name="Text 16"/>
          <p:cNvSpPr txBox="1"/>
          <p:nvPr/>
        </p:nvSpPr>
        <p:spPr>
          <a:xfrm>
            <a:off x="8259775" y="2174472"/>
            <a:ext cx="315468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Examples: </a:t>
            </a:r>
            <a:r>
              <a:rPr lang="en-GB" altLang="en-US" sz="1250" dirty="0">
                <a:solidFill>
                  <a:srgbClr val="4A5B70"/>
                </a:solidFill>
                <a:latin typeface="Montserrat" pitchFamily="34" charset="0"/>
                <a:ea typeface="Montserrat" pitchFamily="34" charset="-122"/>
                <a:cs typeface="Montserrat" pitchFamily="34" charset="-120"/>
              </a:rPr>
              <a:t>1 permit papers due Friday · 2 diploma recognition, B1 practice, a CV · 3 most group-chat messages · 4 endless scrolling.</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Kofi, 26 (constructed): </a:t>
            </a:r>
            <a:r>
              <a:rPr lang="en-GB" altLang="en-US" sz="1250" dirty="0">
                <a:solidFill>
                  <a:srgbClr val="4A5B70"/>
                </a:solidFill>
                <a:latin typeface="Montserrat" pitchFamily="34" charset="0"/>
                <a:ea typeface="Montserrat" pitchFamily="34" charset="-122"/>
                <a:cs typeface="Montserrat" pitchFamily="34" charset="-120"/>
              </a:rPr>
              <a:t>permit papers due Friday, a job ad closes Thursday. He freezes and does neither.</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Both are box 1: </a:t>
            </a:r>
            <a:r>
              <a:rPr lang="en-GB" altLang="en-US" sz="1250" dirty="0">
                <a:solidFill>
                  <a:srgbClr val="4A5B70"/>
                </a:solidFill>
                <a:latin typeface="Montserrat" pitchFamily="34" charset="0"/>
                <a:ea typeface="Montserrat" pitchFamily="34" charset="-122"/>
                <a:cs typeface="Montserrat" pitchFamily="34" charset="-120"/>
              </a:rPr>
              <a:t>small steps, buffer time, ask a support organisation about the permit.</a:t>
            </a:r>
            <a:endParaRPr lang="en-GB" sz="1250" dirty="0"/>
          </a:p>
          <a:p>
            <a:pPr marL="203200" indent="-203200">
              <a:spcAft>
                <a:spcPts val="800"/>
              </a:spcAft>
              <a:buSzPct val="100000"/>
              <a:buChar char="●"/>
            </a:pPr>
            <a:r>
              <a:rPr lang="en-GB" altLang="en-US" sz="1250" b="1" dirty="0">
                <a:solidFill>
                  <a:srgbClr val="183454"/>
                </a:solidFill>
                <a:latin typeface="Montserrat" pitchFamily="34" charset="0"/>
                <a:ea typeface="Montserrat" pitchFamily="34" charset="-122"/>
                <a:cs typeface="Montserrat" pitchFamily="34" charset="-120"/>
              </a:rPr>
              <a:t>A thinking aid, not a law: </a:t>
            </a:r>
            <a:r>
              <a:rPr lang="en-GB" altLang="en-US" sz="1250" dirty="0">
                <a:solidFill>
                  <a:srgbClr val="4A5B70"/>
                </a:solidFill>
                <a:latin typeface="Montserrat" pitchFamily="34" charset="0"/>
                <a:ea typeface="Montserrat" pitchFamily="34" charset="-122"/>
                <a:cs typeface="Montserrat" pitchFamily="34" charset="-120"/>
              </a:rPr>
              <a:t>people often choose what feels urgent over what matters.</a:t>
            </a:r>
            <a:endParaRPr lang="en-GB" sz="1250" dirty="0"/>
          </a:p>
        </p:txBody>
      </p:sp>
      <p:sp>
        <p:nvSpPr>
          <p:cNvPr id="20"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21"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22" name="Text 1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Eisenhower (1954), Evanston address, quoting "a former college president" · Zhu, Yang &amp; Hsee (2018), the mere urgency effect · Claessens (2004), p. 165</a:t>
            </a:r>
            <a:endParaRPr lang="en-GB"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FLEXIBLE AND REALISTIC PLANNING TOOLS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week in three layers, with buffers</a:t>
            </a:r>
            <a:endParaRPr lang="en-GB" sz="28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554480"/>
                <a:gridCol w="1755648"/>
                <a:gridCol w="1755648"/>
                <a:gridCol w="1755648"/>
                <a:gridCol w="1755648"/>
                <a:gridCol w="1828800"/>
              </a:tblGrid>
              <a:tr h="353187">
                <a:tc>
                  <a:txBody>
                    <a:bodyPr/>
                    <a:lstStyle/>
                    <a:p>
                      <a:pPr indent="0" marL="0">
                        <a:buNone/>
                      </a:pP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Layer</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Monday</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Tuesday</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Wednesday</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Thursday</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00" b="1" dirty="0">
                          <a:solidFill>
                            <a:srgbClr val="FFFFFF"/>
                          </a:solidFill>
                          <a:latin typeface="Montserrat" pitchFamily="34" charset="0"/>
                          <a:ea typeface="Montserrat" pitchFamily="34" charset="-122"/>
                          <a:cs typeface="Montserrat" pitchFamily="34" charset="-120"/>
                        </a:rPr>
                        <a:t>Friday</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691481">
                <a:tc>
                  <a:txBody>
                    <a:bodyPr/>
                    <a:lstStyle/>
                    <a:p>
                      <a:pPr indent="0" marL="0">
                        <a:buNone/>
                      </a:pP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b="1" dirty="0">
                          <a:solidFill>
                            <a:srgbClr val="183454"/>
                          </a:solidFill>
                          <a:latin typeface="Montserrat" pitchFamily="34" charset="0"/>
                          <a:ea typeface="Montserrat" pitchFamily="34" charset="-122"/>
                          <a:cs typeface="Montserrat" pitchFamily="34" charset="-120"/>
                        </a:rPr>
                        <a:t>Fixed: others decide</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Course 9-12, shift 14-18</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Shift 7-13</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Course 9-12</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Municipality 10:00</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Course 9-12, shift 15-19</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91481">
                <a:tc>
                  <a:txBody>
                    <a:bodyPr/>
                    <a:lstStyle/>
                    <a:p>
                      <a:pPr indent="0" marL="0">
                        <a:buNone/>
                      </a:pP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b="1" dirty="0">
                          <a:solidFill>
                            <a:srgbClr val="183454"/>
                          </a:solidFill>
                          <a:latin typeface="Montserrat" pitchFamily="34" charset="0"/>
                          <a:ea typeface="Montserrat" pitchFamily="34" charset="-122"/>
                          <a:cs typeface="Montserrat" pitchFamily="34" charset="-120"/>
                        </a:rPr>
                        <a:t>Protected: I guard it</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Sleep from 23:00</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Brother from school 15:30</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Call home 21:00</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Rest in the afternoon</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Call home 21:00</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91481">
                <a:tc>
                  <a:txBody>
                    <a:bodyPr/>
                    <a:lstStyle/>
                    <a:p>
                      <a:pPr indent="0" marL="0">
                        <a:buNone/>
                      </a:pP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b="1" dirty="0">
                          <a:solidFill>
                            <a:srgbClr val="183454"/>
                          </a:solidFill>
                          <a:latin typeface="Montserrat" pitchFamily="34" charset="0"/>
                          <a:ea typeface="Montserrat" pitchFamily="34" charset="-122"/>
                          <a:cs typeface="Montserrat" pitchFamily="34" charset="-120"/>
                        </a:rPr>
                        <a:t>Flexible: I choose</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Homework, 30 min</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Shopping, homework</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Friends, sport</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Homework, 30 min</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Free evening</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925796">
                <a:tc>
                  <a:txBody>
                    <a:bodyPr/>
                    <a:lstStyle/>
                    <a:p>
                      <a:pPr indent="0" marL="0">
                        <a:buNone/>
                      </a:pP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b="1" dirty="0">
                          <a:solidFill>
                            <a:srgbClr val="183454"/>
                          </a:solidFill>
                          <a:latin typeface="Montserrat" pitchFamily="34" charset="0"/>
                          <a:ea typeface="Montserrat" pitchFamily="34" charset="-122"/>
                          <a:cs typeface="Montserrat" pitchFamily="34" charset="-120"/>
                        </a:rPr>
                        <a:t>Buffer: space for delays</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Lunch and travel 12-14</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Rota changes</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Spare afternoon</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Leave 08:50, nothing else before lunch</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00" dirty="0">
                          <a:solidFill>
                            <a:srgbClr val="183454"/>
                          </a:solidFill>
                          <a:latin typeface="Montserrat" pitchFamily="34" charset="0"/>
                          <a:ea typeface="Montserrat" pitchFamily="34" charset="-122"/>
                          <a:cs typeface="Montserrat" pitchFamily="34" charset="-120"/>
                        </a:rPr>
                        <a:t>Weekly check, 10 min</a:t>
                      </a:r>
                      <a:endParaRPr lang="en-GB" sz="15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bl>
          </a:graphicData>
        </a:graphic>
      </p:graphicFrame>
      <p:pic>
        <p:nvPicPr>
          <p:cNvPr id="6" name="Image 0" descr="/root/smile-smartleap/sunum/build/cache/cizim/m7-row_icon-fixed-fa0e0522bb-300.png">    </p:cNvPr>
          <p:cNvPicPr>
            <a:picLocks noChangeAspect="1"/>
          </p:cNvPicPr>
          <p:nvPr/>
        </p:nvPicPr>
        <p:blipFill>
          <a:blip r:embed="rId1"/>
          <a:stretch>
            <a:fillRect/>
          </a:stretch>
        </p:blipFill>
        <p:spPr>
          <a:xfrm>
            <a:off x="699516" y="2353923"/>
            <a:ext cx="384048" cy="384048"/>
          </a:xfrm>
          <a:prstGeom prst="rect">
            <a:avLst/>
          </a:prstGeom>
        </p:spPr>
      </p:pic>
      <p:pic>
        <p:nvPicPr>
          <p:cNvPr id="7" name="Image 1" descr="/root/smile-smartleap/sunum/build/cache/cizim/m7-row_icon-protect-fd7bcde4f3-300.png">    </p:cNvPr>
          <p:cNvPicPr>
            <a:picLocks noChangeAspect="1"/>
          </p:cNvPicPr>
          <p:nvPr/>
        </p:nvPicPr>
        <p:blipFill>
          <a:blip r:embed="rId2"/>
          <a:stretch>
            <a:fillRect/>
          </a:stretch>
        </p:blipFill>
        <p:spPr>
          <a:xfrm>
            <a:off x="699516" y="3045404"/>
            <a:ext cx="384048" cy="384048"/>
          </a:xfrm>
          <a:prstGeom prst="rect">
            <a:avLst/>
          </a:prstGeom>
        </p:spPr>
      </p:pic>
      <p:pic>
        <p:nvPicPr>
          <p:cNvPr id="8" name="Image 2" descr="/root/smile-smartleap/sunum/build/cache/cizim/m7-row_icon-flex-8613ef3b05-300.png">    </p:cNvPr>
          <p:cNvPicPr>
            <a:picLocks noChangeAspect="1"/>
          </p:cNvPicPr>
          <p:nvPr/>
        </p:nvPicPr>
        <p:blipFill>
          <a:blip r:embed="rId3"/>
          <a:stretch>
            <a:fillRect/>
          </a:stretch>
        </p:blipFill>
        <p:spPr>
          <a:xfrm>
            <a:off x="699516" y="3736885"/>
            <a:ext cx="384048" cy="384048"/>
          </a:xfrm>
          <a:prstGeom prst="rect">
            <a:avLst/>
          </a:prstGeom>
        </p:spPr>
      </p:pic>
      <p:pic>
        <p:nvPicPr>
          <p:cNvPr id="9" name="Image 3" descr="/root/smile-smartleap/sunum/build/cache/cizim/m7-row_icon-buffer-080d8595ff-300.png">    </p:cNvPr>
          <p:cNvPicPr>
            <a:picLocks noChangeAspect="1"/>
          </p:cNvPicPr>
          <p:nvPr/>
        </p:nvPicPr>
        <p:blipFill>
          <a:blip r:embed="rId4"/>
          <a:stretch>
            <a:fillRect/>
          </a:stretch>
        </p:blipFill>
        <p:spPr>
          <a:xfrm>
            <a:off x="699516" y="4428366"/>
            <a:ext cx="384048" cy="384048"/>
          </a:xfrm>
          <a:prstGeom prst="rect">
            <a:avLst/>
          </a:prstGeom>
        </p:spPr>
      </p:pic>
      <p:sp>
        <p:nvSpPr>
          <p:cNvPr id="10"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Plan less than the full day. People usually underestimate how long their own tasks take.</a:t>
            </a:r>
            <a:endParaRPr lang="en-GB" sz="1300" dirty="0"/>
          </a:p>
        </p:txBody>
      </p:sp>
      <p:sp>
        <p:nvSpPr>
          <p:cNvPr id="11"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12"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3"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Buehler, Griffin &amp; Ross (1994), the planning fallacy · three-layer plan: constructed SMILE tool · example week invented (persona Nour)</a:t>
            </a:r>
            <a:endParaRPr lang="en-GB"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PLANNING TOOL: WOOP AND IF-THEN PLANS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WOOP: from a wish to an if-then plan</a:t>
            </a:r>
            <a:endParaRPr lang="en-GB" sz="2800" dirty="0"/>
          </a:p>
        </p:txBody>
      </p:sp>
      <p:pic>
        <p:nvPicPr>
          <p:cNvPr id="5" name="Image 0" descr="/root/smile-smartleap/sunum/build/cache/cizim/m7-woop_path--9b1d5a8fff-2400.png">    </p:cNvPr>
          <p:cNvPicPr>
            <a:picLocks noChangeAspect="1"/>
          </p:cNvPicPr>
          <p:nvPr/>
        </p:nvPicPr>
        <p:blipFill>
          <a:blip r:embed="rId1"/>
          <a:stretch>
            <a:fillRect/>
          </a:stretch>
        </p:blipFill>
        <p:spPr>
          <a:xfrm>
            <a:off x="548640" y="2101971"/>
            <a:ext cx="7208215" cy="3363834"/>
          </a:xfrm>
          <a:prstGeom prst="rect">
            <a:avLst/>
          </a:prstGeom>
        </p:spPr>
      </p:pic>
      <p:sp>
        <p:nvSpPr>
          <p:cNvPr id="6" name="Shape 3"/>
          <p:cNvSpPr/>
          <p:nvPr/>
        </p:nvSpPr>
        <p:spPr>
          <a:xfrm>
            <a:off x="6452904" y="2162687"/>
            <a:ext cx="10220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6526056" y="2162687"/>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 · Wish</a:t>
            </a:r>
            <a:endParaRPr lang="en-GB" sz="1250" dirty="0"/>
          </a:p>
        </p:txBody>
      </p:sp>
      <p:sp>
        <p:nvSpPr>
          <p:cNvPr id="8" name="Shape 5"/>
          <p:cNvSpPr/>
          <p:nvPr/>
        </p:nvSpPr>
        <p:spPr>
          <a:xfrm>
            <a:off x="3292103" y="2364518"/>
            <a:ext cx="12887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3365255" y="2364518"/>
            <a:ext cx="1142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O · Outcome</a:t>
            </a:r>
            <a:endParaRPr lang="en-GB" sz="1250" dirty="0"/>
          </a:p>
        </p:txBody>
      </p:sp>
      <p:sp>
        <p:nvSpPr>
          <p:cNvPr id="10" name="Shape 7"/>
          <p:cNvSpPr/>
          <p:nvPr/>
        </p:nvSpPr>
        <p:spPr>
          <a:xfrm>
            <a:off x="4184721" y="3609136"/>
            <a:ext cx="13776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4257873" y="3609136"/>
            <a:ext cx="1231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O · Obstacle</a:t>
            </a:r>
            <a:endParaRPr lang="en-GB" sz="1250" dirty="0"/>
          </a:p>
        </p:txBody>
      </p:sp>
      <p:sp>
        <p:nvSpPr>
          <p:cNvPr id="12" name="Shape 9"/>
          <p:cNvSpPr/>
          <p:nvPr/>
        </p:nvSpPr>
        <p:spPr>
          <a:xfrm>
            <a:off x="3137125" y="3272753"/>
            <a:ext cx="1022096" cy="349504"/>
          </a:xfrm>
          <a:prstGeom prst="roundRect">
            <a:avLst>
              <a:gd name="adj" fmla="val 50000"/>
            </a:avLst>
          </a:prstGeom>
          <a:solidFill>
            <a:srgbClr val="D93042"/>
          </a:solidFill>
          <a:ln w="15875">
            <a:solidFill>
              <a:srgbClr val="D93042"/>
            </a:solidFill>
            <a:prstDash val="solid"/>
          </a:ln>
        </p:spPr>
      </p:sp>
      <p:sp>
        <p:nvSpPr>
          <p:cNvPr id="13" name="Text 10"/>
          <p:cNvSpPr txBox="1"/>
          <p:nvPr/>
        </p:nvSpPr>
        <p:spPr>
          <a:xfrm>
            <a:off x="3210277" y="3272753"/>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P · Plan</a:t>
            </a:r>
            <a:endParaRPr lang="en-GB" sz="1250" dirty="0"/>
          </a:p>
        </p:txBody>
      </p:sp>
      <p:sp>
        <p:nvSpPr>
          <p:cNvPr id="14" name="Text 11"/>
          <p:cNvSpPr txBox="1"/>
          <p:nvPr/>
        </p:nvSpPr>
        <p:spPr>
          <a:xfrm>
            <a:off x="548640" y="5658480"/>
            <a:ext cx="72082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Your turn: “If ___, then I will ___.” Across 94 tests, if-then plans helped people reach their goals (d = .65).</a:t>
            </a:r>
            <a:endParaRPr lang="en-GB" sz="1100" dirty="0"/>
          </a:p>
        </p:txBody>
      </p:sp>
      <p:sp>
        <p:nvSpPr>
          <p:cNvPr id="15" name="Shape 12"/>
          <p:cNvSpPr/>
          <p:nvPr/>
        </p:nvSpPr>
        <p:spPr>
          <a:xfrm>
            <a:off x="8076895" y="1945872"/>
            <a:ext cx="3566160" cy="4041792"/>
          </a:xfrm>
          <a:prstGeom prst="roundRect">
            <a:avLst>
              <a:gd name="adj" fmla="val 3590"/>
            </a:avLst>
          </a:prstGeom>
          <a:solidFill>
            <a:srgbClr val="FAE2E5"/>
          </a:solidFill>
          <a:ln w="9525">
            <a:solidFill>
              <a:srgbClr val="FAE2E5"/>
            </a:solidFill>
            <a:prstDash val="solid"/>
          </a:ln>
        </p:spPr>
      </p:sp>
      <p:sp>
        <p:nvSpPr>
          <p:cNvPr id="16" name="Text 13"/>
          <p:cNvSpPr txBox="1"/>
          <p:nvPr/>
        </p:nvSpPr>
        <p:spPr>
          <a:xfrm>
            <a:off x="8305495" y="2174472"/>
            <a:ext cx="3108960" cy="363031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Wish: </a:t>
            </a:r>
            <a:r>
              <a:rPr lang="en-GB" altLang="en-US" sz="1400" dirty="0">
                <a:solidFill>
                  <a:srgbClr val="4A5B70"/>
                </a:solidFill>
                <a:latin typeface="Montserrat" pitchFamily="34" charset="0"/>
                <a:ea typeface="Montserrat" pitchFamily="34" charset="-122"/>
                <a:cs typeface="Montserrat" pitchFamily="34" charset="-120"/>
              </a:rPr>
              <a:t>pass the B1 exam this year.</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Outcome: </a:t>
            </a:r>
            <a:r>
              <a:rPr lang="en-GB" altLang="en-US" sz="1400" dirty="0">
                <a:solidFill>
                  <a:srgbClr val="4A5B70"/>
                </a:solidFill>
                <a:latin typeface="Montserrat" pitchFamily="34" charset="0"/>
                <a:ea typeface="Montserrat" pitchFamily="34" charset="-122"/>
                <a:cs typeface="Montserrat" pitchFamily="34" charset="-120"/>
              </a:rPr>
              <a:t>I can apply for nurse training. I feel proud.</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Obstacle: </a:t>
            </a:r>
            <a:r>
              <a:rPr lang="en-GB" altLang="en-US" sz="1400" dirty="0">
                <a:solidFill>
                  <a:srgbClr val="4A5B70"/>
                </a:solidFill>
                <a:latin typeface="Montserrat" pitchFamily="34" charset="0"/>
                <a:ea typeface="Montserrat" pitchFamily="34" charset="-122"/>
                <a:cs typeface="Montserrat" pitchFamily="34" charset="-120"/>
              </a:rPr>
              <a:t>after late shifts I am exhausted and skip class.</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Plan: </a:t>
            </a:r>
            <a:r>
              <a:rPr lang="en-GB" altLang="en-US" sz="1400" dirty="0">
                <a:solidFill>
                  <a:srgbClr val="4A5B70"/>
                </a:solidFill>
                <a:latin typeface="Montserrat" pitchFamily="34" charset="0"/>
                <a:ea typeface="Montserrat" pitchFamily="34" charset="-122"/>
                <a:cs typeface="Montserrat" pitchFamily="34" charset="-120"/>
              </a:rPr>
              <a:t>if I had a late shift, then I sleep until 10:00 and do 20 minutes of homework on my phone before class.</a:t>
            </a:r>
            <a:endParaRPr lang="en-GB" sz="140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Gollwitzer &amp; Sheeran (2006), meta-analysis · Oettingen, Kappes, Guttenberg &amp; Gollwitzer (2015) · woopmylife.org (free materials)</a:t>
            </a:r>
            <a:endParaRPr lang="en-GB"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MANAGING ATTENTION AND DIGITAL DISTRACTIONS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Design your phone, do not ban it</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D93042"/>
          </a:solidFill>
          <a:ln w="12700">
            <a:solidFill>
              <a:srgbClr val="D93042"/>
            </a:solidFill>
            <a:prstDash val="solid"/>
          </a:ln>
        </p:spPr>
      </p:sp>
      <p:pic>
        <p:nvPicPr>
          <p:cNvPr id="7" name="Image 0" descr="/root/smile-smartleap/sunum/build/cache/cizim/m7-phone_tool-batch-16e176c81e-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Shape 5"/>
          <p:cNvSpPr/>
          <p:nvPr/>
        </p:nvSpPr>
        <p:spPr>
          <a:xfrm>
            <a:off x="2062658" y="2110464"/>
            <a:ext cx="876452" cy="237744"/>
          </a:xfrm>
          <a:prstGeom prst="roundRect">
            <a:avLst>
              <a:gd name="adj" fmla="val 50000"/>
            </a:avLst>
          </a:prstGeom>
          <a:solidFill>
            <a:srgbClr val="FAE2E5"/>
          </a:solidFill>
          <a:ln w="9525">
            <a:solidFill>
              <a:srgbClr val="FAE2E5"/>
            </a:solidFill>
            <a:prstDash val="solid"/>
          </a:ln>
        </p:spPr>
      </p:sp>
      <p:sp>
        <p:nvSpPr>
          <p:cNvPr id="9" name="Text 6"/>
          <p:cNvSpPr txBox="1"/>
          <p:nvPr/>
        </p:nvSpPr>
        <p:spPr>
          <a:xfrm>
            <a:off x="2062658" y="2110464"/>
            <a:ext cx="876452" cy="237744"/>
          </a:xfrm>
          <a:prstGeom prst="rect">
            <a:avLst/>
          </a:prstGeom>
          <a:noFill/>
          <a:ln/>
        </p:spPr>
        <p:txBody>
          <a:bodyPr wrap="square" lIns="0" tIns="0" rIns="0" bIns="0" rtlCol="0" anchor="ctr"/>
          <a:lstStyle/>
          <a:p>
            <a:pPr algn="ctr" indent="0" marL="0">
              <a:buNone/>
            </a:pPr>
            <a:r>
              <a:rPr lang="en-GB" altLang="en-US" sz="950" b="1" dirty="0">
                <a:solidFill>
                  <a:srgbClr val="B32233"/>
                </a:solidFill>
                <a:latin typeface="Montserrat" pitchFamily="34" charset="0"/>
                <a:ea typeface="Montserrat" pitchFamily="34" charset="-122"/>
                <a:cs typeface="Montserrat" pitchFamily="34" charset="-120"/>
              </a:rPr>
              <a:t>tested</a:t>
            </a:r>
            <a:endParaRPr lang="en-GB" sz="950" dirty="0"/>
          </a:p>
        </p:txBody>
      </p:sp>
      <p:sp>
        <p:nvSpPr>
          <p:cNvPr id="10" name="Text 7"/>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Batch your alerts</a:t>
            </a:r>
            <a:endParaRPr lang="en-GB" sz="1550" dirty="0"/>
          </a:p>
        </p:txBody>
      </p:sp>
      <p:sp>
        <p:nvSpPr>
          <p:cNvPr id="11" name="Text 8"/>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Check messages at set times, for example 13:00 and 19:00. Mute busy groups.</a:t>
            </a:r>
            <a:endParaRPr lang="en-GB" sz="1600" dirty="0"/>
          </a:p>
        </p:txBody>
      </p:sp>
      <p:sp>
        <p:nvSpPr>
          <p:cNvPr id="12" name="Shape 9"/>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3" name="Shape 10"/>
          <p:cNvSpPr/>
          <p:nvPr/>
        </p:nvSpPr>
        <p:spPr>
          <a:xfrm>
            <a:off x="3489122" y="1945872"/>
            <a:ext cx="2382698" cy="64008"/>
          </a:xfrm>
          <a:prstGeom prst="rect">
            <a:avLst/>
          </a:prstGeom>
          <a:solidFill>
            <a:srgbClr val="D93042"/>
          </a:solidFill>
          <a:ln w="12700">
            <a:solidFill>
              <a:srgbClr val="D93042"/>
            </a:solidFill>
            <a:prstDash val="solid"/>
          </a:ln>
        </p:spPr>
      </p:sp>
      <p:pic>
        <p:nvPicPr>
          <p:cNvPr id="14" name="Image 1" descr="/root/smile-smartleap/sunum/build/cache/cizim/m7-phone_tool-vip-f27cda982a-900.png">    </p:cNvPr>
          <p:cNvPicPr>
            <a:picLocks noChangeAspect="1"/>
          </p:cNvPicPr>
          <p:nvPr/>
        </p:nvPicPr>
        <p:blipFill>
          <a:blip r:embed="rId2"/>
          <a:stretch>
            <a:fillRect/>
          </a:stretch>
        </p:blipFill>
        <p:spPr>
          <a:xfrm>
            <a:off x="3880371" y="2128752"/>
            <a:ext cx="1600200" cy="1600200"/>
          </a:xfrm>
          <a:prstGeom prst="rect">
            <a:avLst/>
          </a:prstGeom>
        </p:spPr>
      </p:pic>
      <p:sp>
        <p:nvSpPr>
          <p:cNvPr id="15" name="Text 11"/>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VIP exceptions</a:t>
            </a:r>
            <a:endParaRPr lang="en-GB" sz="1550" dirty="0"/>
          </a:p>
        </p:txBody>
      </p:sp>
      <p:sp>
        <p:nvSpPr>
          <p:cNvPr id="16" name="Text 12"/>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Let your supervisor and your family through. Everything else can wait.</a:t>
            </a:r>
            <a:endParaRPr lang="en-GB" sz="160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D93042"/>
          </a:solidFill>
          <a:ln w="12700">
            <a:solidFill>
              <a:srgbClr val="D93042"/>
            </a:solidFill>
            <a:prstDash val="solid"/>
          </a:ln>
        </p:spPr>
      </p:sp>
      <p:pic>
        <p:nvPicPr>
          <p:cNvPr id="19" name="Image 2" descr="/root/smile-smartleap/sunum/build/cache/cizim/m7-phone_tool-bedtime-67a7493e6f-900.png">    </p:cNvPr>
          <p:cNvPicPr>
            <a:picLocks noChangeAspect="1"/>
          </p:cNvPicPr>
          <p:nvPr/>
        </p:nvPicPr>
        <p:blipFill>
          <a:blip r:embed="rId3"/>
          <a:stretch>
            <a:fillRect/>
          </a:stretch>
        </p:blipFill>
        <p:spPr>
          <a:xfrm>
            <a:off x="6711125" y="2128752"/>
            <a:ext cx="1600200" cy="1600200"/>
          </a:xfrm>
          <a:prstGeom prst="rect">
            <a:avLst/>
          </a:prstGeom>
        </p:spPr>
      </p:pic>
      <p:sp>
        <p:nvSpPr>
          <p:cNvPr id="20" name="Text 15"/>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Bedtime mode</a:t>
            </a:r>
            <a:endParaRPr lang="en-GB" sz="1550" dirty="0"/>
          </a:p>
        </p:txBody>
      </p:sp>
      <p:sp>
        <p:nvSpPr>
          <p:cNvPr id="21" name="Text 16"/>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Phone quiet from 23:00. Charge it away from your bed.</a:t>
            </a:r>
            <a:endParaRPr lang="en-GB" sz="1600" dirty="0"/>
          </a:p>
        </p:txBody>
      </p:sp>
      <p:sp>
        <p:nvSpPr>
          <p:cNvPr id="22" name="Shape 17"/>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3" name="Shape 18"/>
          <p:cNvSpPr/>
          <p:nvPr/>
        </p:nvSpPr>
        <p:spPr>
          <a:xfrm>
            <a:off x="9150629" y="1945872"/>
            <a:ext cx="2382698" cy="64008"/>
          </a:xfrm>
          <a:prstGeom prst="rect">
            <a:avLst/>
          </a:prstGeom>
          <a:solidFill>
            <a:srgbClr val="D93042"/>
          </a:solidFill>
          <a:ln w="12700">
            <a:solidFill>
              <a:srgbClr val="D93042"/>
            </a:solidFill>
            <a:prstDash val="solid"/>
          </a:ln>
        </p:spPr>
      </p:sp>
      <p:pic>
        <p:nvPicPr>
          <p:cNvPr id="24" name="Image 3" descr="/root/smile-smartleap/sunum/build/cache/cizim/m7-phone_tool-focus-b0b5851769-900.png">    </p:cNvPr>
          <p:cNvPicPr>
            <a:picLocks noChangeAspect="1"/>
          </p:cNvPicPr>
          <p:nvPr/>
        </p:nvPicPr>
        <p:blipFill>
          <a:blip r:embed="rId4"/>
          <a:stretch>
            <a:fillRect/>
          </a:stretch>
        </p:blipFill>
        <p:spPr>
          <a:xfrm>
            <a:off x="9541878" y="2128752"/>
            <a:ext cx="1600200" cy="1600200"/>
          </a:xfrm>
          <a:prstGeom prst="rect">
            <a:avLst/>
          </a:prstGeom>
        </p:spPr>
      </p:pic>
      <p:sp>
        <p:nvSpPr>
          <p:cNvPr id="25" name="Shape 19"/>
          <p:cNvSpPr/>
          <p:nvPr/>
        </p:nvSpPr>
        <p:spPr>
          <a:xfrm>
            <a:off x="10554919" y="2110464"/>
            <a:ext cx="876452" cy="237744"/>
          </a:xfrm>
          <a:prstGeom prst="roundRect">
            <a:avLst>
              <a:gd name="adj" fmla="val 50000"/>
            </a:avLst>
          </a:prstGeom>
          <a:solidFill>
            <a:srgbClr val="FAE2E5"/>
          </a:solidFill>
          <a:ln w="9525">
            <a:solidFill>
              <a:srgbClr val="FAE2E5"/>
            </a:solidFill>
            <a:prstDash val="solid"/>
          </a:ln>
        </p:spPr>
      </p:sp>
      <p:sp>
        <p:nvSpPr>
          <p:cNvPr id="26" name="Text 20"/>
          <p:cNvSpPr txBox="1"/>
          <p:nvPr/>
        </p:nvSpPr>
        <p:spPr>
          <a:xfrm>
            <a:off x="10554919" y="2110464"/>
            <a:ext cx="876452" cy="237744"/>
          </a:xfrm>
          <a:prstGeom prst="rect">
            <a:avLst/>
          </a:prstGeom>
          <a:noFill/>
          <a:ln/>
        </p:spPr>
        <p:txBody>
          <a:bodyPr wrap="square" lIns="0" tIns="0" rIns="0" bIns="0" rtlCol="0" anchor="ctr"/>
          <a:lstStyle/>
          <a:p>
            <a:pPr algn="ctr" indent="0" marL="0">
              <a:buNone/>
            </a:pPr>
            <a:r>
              <a:rPr lang="en-GB" altLang="en-US" sz="950" b="1" dirty="0">
                <a:solidFill>
                  <a:srgbClr val="B32233"/>
                </a:solidFill>
                <a:latin typeface="Montserrat" pitchFamily="34" charset="0"/>
                <a:ea typeface="Montserrat" pitchFamily="34" charset="-122"/>
                <a:cs typeface="Montserrat" pitchFamily="34" charset="-120"/>
              </a:rPr>
              <a:t>try it</a:t>
            </a:r>
            <a:endParaRPr lang="en-GB" sz="950" dirty="0"/>
          </a:p>
        </p:txBody>
      </p:sp>
      <p:sp>
        <p:nvSpPr>
          <p:cNvPr id="27" name="Text 21"/>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Focus block</a:t>
            </a:r>
            <a:endParaRPr lang="en-GB" sz="1550" dirty="0"/>
          </a:p>
        </p:txBody>
      </p:sp>
      <p:sp>
        <p:nvSpPr>
          <p:cNvPr id="28" name="Text 22"/>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Work about 25 minutes, then a short break. Evidence: one day, 87 students.</a:t>
            </a:r>
            <a:endParaRPr lang="en-GB" sz="160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31"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Fitz et al. (2019) · Biwer et al. (2023), Pomodoro-style breaks · Google Android Help (Digital Wellbeing: Focus mode, Bedtime mode) · Apple iPhone User Guide (Focus)</a:t>
            </a:r>
            <a:endParaRPr lang="en-GB"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OVERCOMING PROCRASTINATION THROUGH MICRO-ACTIONS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Make the first step tiny</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BIG AND HEAVY</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TINY FIRST STEP</a:t>
            </a:r>
            <a:endParaRPr lang="en-GB" sz="1100" dirty="0"/>
          </a:p>
        </p:txBody>
      </p:sp>
      <p:sp>
        <p:nvSpPr>
          <p:cNvPr id="7" name="Shape 5"/>
          <p:cNvSpPr/>
          <p:nvPr/>
        </p:nvSpPr>
        <p:spPr>
          <a:xfrm>
            <a:off x="548640" y="2311632"/>
            <a:ext cx="5318608" cy="618163"/>
          </a:xfrm>
          <a:prstGeom prst="roundRect">
            <a:avLst>
              <a:gd name="adj" fmla="val 14792"/>
            </a:avLst>
          </a:prstGeom>
          <a:solidFill>
            <a:srgbClr val="F4F7FB"/>
          </a:solidFill>
          <a:ln w="9525">
            <a:solidFill>
              <a:srgbClr val="D6DEE8"/>
            </a:solidFill>
            <a:prstDash val="solid"/>
          </a:ln>
        </p:spPr>
      </p:sp>
      <p:sp>
        <p:nvSpPr>
          <p:cNvPr id="8" name="Text 6"/>
          <p:cNvSpPr txBox="1"/>
          <p:nvPr/>
        </p:nvSpPr>
        <p:spPr>
          <a:xfrm>
            <a:off x="777240" y="2311632"/>
            <a:ext cx="4861408" cy="618163"/>
          </a:xfrm>
          <a:prstGeom prst="rect">
            <a:avLst/>
          </a:prstGeom>
          <a:noFill/>
          <a:ln/>
        </p:spPr>
        <p:txBody>
          <a:bodyPr wrap="square" lIns="0" tIns="0" rIns="0" bIns="0" rtlCol="0" anchor="ctr">
            <a:normAutofit/>
          </a:bodyPr>
          <a:lstStyle/>
          <a:p>
            <a:pPr indent="0" marL="0">
              <a:buNone/>
            </a:pPr>
            <a:r>
              <a:rPr lang="en-GB" altLang="en-US" sz="1500" i="1" dirty="0">
                <a:solidFill>
                  <a:srgbClr val="4A5B70"/>
                </a:solidFill>
                <a:latin typeface="Montserrat" pitchFamily="34" charset="0"/>
                <a:ea typeface="Montserrat" pitchFamily="34" charset="-122"/>
                <a:cs typeface="Montserrat" pitchFamily="34" charset="-120"/>
              </a:rPr>
              <a:t>“Do my diploma recognition.”</a:t>
            </a:r>
            <a:endParaRPr lang="en-GB" sz="1500" dirty="0"/>
          </a:p>
        </p:txBody>
      </p:sp>
      <p:sp>
        <p:nvSpPr>
          <p:cNvPr id="9" name="Shape 7"/>
          <p:cNvSpPr/>
          <p:nvPr/>
        </p:nvSpPr>
        <p:spPr>
          <a:xfrm rot="5400000">
            <a:off x="6013552" y="2520130"/>
            <a:ext cx="164592" cy="201168"/>
          </a:xfrm>
          <a:prstGeom prst="triangle">
            <a:avLst/>
          </a:prstGeom>
          <a:solidFill>
            <a:srgbClr val="D93042"/>
          </a:solidFill>
          <a:ln w="12700">
            <a:solidFill>
              <a:srgbClr val="D93042"/>
            </a:solidFill>
            <a:prstDash val="solid"/>
          </a:ln>
        </p:spPr>
      </p:sp>
      <p:sp>
        <p:nvSpPr>
          <p:cNvPr id="10" name="Shape 8"/>
          <p:cNvSpPr/>
          <p:nvPr/>
        </p:nvSpPr>
        <p:spPr>
          <a:xfrm>
            <a:off x="6324448" y="2311632"/>
            <a:ext cx="5318608" cy="618163"/>
          </a:xfrm>
          <a:prstGeom prst="roundRect">
            <a:avLst>
              <a:gd name="adj" fmla="val 14792"/>
            </a:avLst>
          </a:prstGeom>
          <a:solidFill>
            <a:srgbClr val="FAE2E5"/>
          </a:solidFill>
          <a:ln w="9525">
            <a:solidFill>
              <a:srgbClr val="FAE2E5"/>
            </a:solidFill>
            <a:prstDash val="solid"/>
          </a:ln>
        </p:spPr>
      </p:sp>
      <p:sp>
        <p:nvSpPr>
          <p:cNvPr id="11" name="Text 9"/>
          <p:cNvSpPr txBox="1"/>
          <p:nvPr/>
        </p:nvSpPr>
        <p:spPr>
          <a:xfrm>
            <a:off x="6553048" y="2311632"/>
            <a:ext cx="4861408" cy="618163"/>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Open the Recognition Finder, type “nurse”, screenshot the document list. 10 minutes.</a:t>
            </a:r>
            <a:endParaRPr lang="en-GB" sz="1500" dirty="0"/>
          </a:p>
        </p:txBody>
      </p:sp>
      <p:sp>
        <p:nvSpPr>
          <p:cNvPr id="12" name="Shape 10"/>
          <p:cNvSpPr/>
          <p:nvPr/>
        </p:nvSpPr>
        <p:spPr>
          <a:xfrm>
            <a:off x="548640" y="3076099"/>
            <a:ext cx="5318608" cy="618163"/>
          </a:xfrm>
          <a:prstGeom prst="roundRect">
            <a:avLst>
              <a:gd name="adj" fmla="val 14792"/>
            </a:avLst>
          </a:prstGeom>
          <a:solidFill>
            <a:srgbClr val="F4F7FB"/>
          </a:solidFill>
          <a:ln w="9525">
            <a:solidFill>
              <a:srgbClr val="D6DEE8"/>
            </a:solidFill>
            <a:prstDash val="solid"/>
          </a:ln>
        </p:spPr>
      </p:sp>
      <p:sp>
        <p:nvSpPr>
          <p:cNvPr id="13" name="Text 11"/>
          <p:cNvSpPr txBox="1"/>
          <p:nvPr/>
        </p:nvSpPr>
        <p:spPr>
          <a:xfrm>
            <a:off x="777240" y="3076099"/>
            <a:ext cx="4861408" cy="618163"/>
          </a:xfrm>
          <a:prstGeom prst="rect">
            <a:avLst/>
          </a:prstGeom>
          <a:noFill/>
          <a:ln/>
        </p:spPr>
        <p:txBody>
          <a:bodyPr wrap="square" lIns="0" tIns="0" rIns="0" bIns="0" rtlCol="0" anchor="ctr">
            <a:normAutofit/>
          </a:bodyPr>
          <a:lstStyle/>
          <a:p>
            <a:pPr indent="0" marL="0">
              <a:buNone/>
            </a:pPr>
            <a:r>
              <a:rPr lang="en-GB" altLang="en-US" sz="1500" i="1" dirty="0">
                <a:solidFill>
                  <a:srgbClr val="4A5B70"/>
                </a:solidFill>
                <a:latin typeface="Montserrat" pitchFamily="34" charset="0"/>
                <a:ea typeface="Montserrat" pitchFamily="34" charset="-122"/>
                <a:cs typeface="Montserrat" pitchFamily="34" charset="-120"/>
              </a:rPr>
              <a:t>“Study German more.”</a:t>
            </a:r>
            <a:endParaRPr lang="en-GB" sz="1500" dirty="0"/>
          </a:p>
        </p:txBody>
      </p:sp>
      <p:sp>
        <p:nvSpPr>
          <p:cNvPr id="14" name="Shape 12"/>
          <p:cNvSpPr/>
          <p:nvPr/>
        </p:nvSpPr>
        <p:spPr>
          <a:xfrm rot="5400000">
            <a:off x="6013552" y="3284597"/>
            <a:ext cx="164592" cy="201168"/>
          </a:xfrm>
          <a:prstGeom prst="triangle">
            <a:avLst/>
          </a:prstGeom>
          <a:solidFill>
            <a:srgbClr val="D93042"/>
          </a:solidFill>
          <a:ln w="12700">
            <a:solidFill>
              <a:srgbClr val="D93042"/>
            </a:solidFill>
            <a:prstDash val="solid"/>
          </a:ln>
        </p:spPr>
      </p:sp>
      <p:sp>
        <p:nvSpPr>
          <p:cNvPr id="15" name="Shape 13"/>
          <p:cNvSpPr/>
          <p:nvPr/>
        </p:nvSpPr>
        <p:spPr>
          <a:xfrm>
            <a:off x="6324448" y="3076099"/>
            <a:ext cx="5318608" cy="618163"/>
          </a:xfrm>
          <a:prstGeom prst="roundRect">
            <a:avLst>
              <a:gd name="adj" fmla="val 14792"/>
            </a:avLst>
          </a:prstGeom>
          <a:solidFill>
            <a:srgbClr val="FAE2E5"/>
          </a:solidFill>
          <a:ln w="9525">
            <a:solidFill>
              <a:srgbClr val="FAE2E5"/>
            </a:solidFill>
            <a:prstDash val="solid"/>
          </a:ln>
        </p:spPr>
      </p:sp>
      <p:sp>
        <p:nvSpPr>
          <p:cNvPr id="16" name="Text 14"/>
          <p:cNvSpPr txBox="1"/>
          <p:nvPr/>
        </p:nvSpPr>
        <p:spPr>
          <a:xfrm>
            <a:off x="6553048" y="3076099"/>
            <a:ext cx="4861408" cy="618163"/>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If I sit down on the bus after my shift, then I open the vocabulary app for 10 minutes.</a:t>
            </a:r>
            <a:endParaRPr lang="en-GB" sz="1500" dirty="0"/>
          </a:p>
        </p:txBody>
      </p:sp>
      <p:sp>
        <p:nvSpPr>
          <p:cNvPr id="17" name="Shape 15"/>
          <p:cNvSpPr/>
          <p:nvPr/>
        </p:nvSpPr>
        <p:spPr>
          <a:xfrm>
            <a:off x="548640" y="3840566"/>
            <a:ext cx="5318608" cy="618163"/>
          </a:xfrm>
          <a:prstGeom prst="roundRect">
            <a:avLst>
              <a:gd name="adj" fmla="val 14792"/>
            </a:avLst>
          </a:prstGeom>
          <a:solidFill>
            <a:srgbClr val="F4F7FB"/>
          </a:solidFill>
          <a:ln w="9525">
            <a:solidFill>
              <a:srgbClr val="D6DEE8"/>
            </a:solidFill>
            <a:prstDash val="solid"/>
          </a:ln>
        </p:spPr>
      </p:sp>
      <p:sp>
        <p:nvSpPr>
          <p:cNvPr id="18" name="Text 16"/>
          <p:cNvSpPr txBox="1"/>
          <p:nvPr/>
        </p:nvSpPr>
        <p:spPr>
          <a:xfrm>
            <a:off x="777240" y="3840566"/>
            <a:ext cx="4861408" cy="618163"/>
          </a:xfrm>
          <a:prstGeom prst="rect">
            <a:avLst/>
          </a:prstGeom>
          <a:noFill/>
          <a:ln/>
        </p:spPr>
        <p:txBody>
          <a:bodyPr wrap="square" lIns="0" tIns="0" rIns="0" bIns="0" rtlCol="0" anchor="ctr">
            <a:normAutofit/>
          </a:bodyPr>
          <a:lstStyle/>
          <a:p>
            <a:pPr indent="0" marL="0">
              <a:buNone/>
            </a:pPr>
            <a:r>
              <a:rPr lang="en-GB" altLang="en-US" sz="1500" i="1" dirty="0">
                <a:solidFill>
                  <a:srgbClr val="4A5B70"/>
                </a:solidFill>
                <a:latin typeface="Montserrat" pitchFamily="34" charset="0"/>
                <a:ea typeface="Montserrat" pitchFamily="34" charset="-122"/>
                <a:cs typeface="Montserrat" pitchFamily="34" charset="-120"/>
              </a:rPr>
              <a:t>“Sort out all my papers.”</a:t>
            </a:r>
            <a:endParaRPr lang="en-GB" sz="1500" dirty="0"/>
          </a:p>
        </p:txBody>
      </p:sp>
      <p:sp>
        <p:nvSpPr>
          <p:cNvPr id="19" name="Shape 17"/>
          <p:cNvSpPr/>
          <p:nvPr/>
        </p:nvSpPr>
        <p:spPr>
          <a:xfrm rot="5400000">
            <a:off x="6013552" y="4049064"/>
            <a:ext cx="164592" cy="201168"/>
          </a:xfrm>
          <a:prstGeom prst="triangle">
            <a:avLst/>
          </a:prstGeom>
          <a:solidFill>
            <a:srgbClr val="D93042"/>
          </a:solidFill>
          <a:ln w="12700">
            <a:solidFill>
              <a:srgbClr val="D93042"/>
            </a:solidFill>
            <a:prstDash val="solid"/>
          </a:ln>
        </p:spPr>
      </p:sp>
      <p:sp>
        <p:nvSpPr>
          <p:cNvPr id="20" name="Shape 18"/>
          <p:cNvSpPr/>
          <p:nvPr/>
        </p:nvSpPr>
        <p:spPr>
          <a:xfrm>
            <a:off x="6324448" y="3840566"/>
            <a:ext cx="5318608" cy="618163"/>
          </a:xfrm>
          <a:prstGeom prst="roundRect">
            <a:avLst>
              <a:gd name="adj" fmla="val 14792"/>
            </a:avLst>
          </a:prstGeom>
          <a:solidFill>
            <a:srgbClr val="FAE2E5"/>
          </a:solidFill>
          <a:ln w="9525">
            <a:solidFill>
              <a:srgbClr val="FAE2E5"/>
            </a:solidFill>
            <a:prstDash val="solid"/>
          </a:ln>
        </p:spPr>
      </p:sp>
      <p:sp>
        <p:nvSpPr>
          <p:cNvPr id="21" name="Text 19"/>
          <p:cNvSpPr txBox="1"/>
          <p:nvPr/>
        </p:nvSpPr>
        <p:spPr>
          <a:xfrm>
            <a:off x="6553048" y="3840566"/>
            <a:ext cx="4861408" cy="618163"/>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Tonight: put every letter in one folder. Nothing else.</a:t>
            </a:r>
            <a:endParaRPr lang="en-GB" sz="1500" dirty="0"/>
          </a:p>
        </p:txBody>
      </p:sp>
      <p:sp>
        <p:nvSpPr>
          <p:cNvPr id="22" name="Shape 20"/>
          <p:cNvSpPr/>
          <p:nvPr/>
        </p:nvSpPr>
        <p:spPr>
          <a:xfrm>
            <a:off x="548640" y="4605034"/>
            <a:ext cx="5318608" cy="618163"/>
          </a:xfrm>
          <a:prstGeom prst="roundRect">
            <a:avLst>
              <a:gd name="adj" fmla="val 14792"/>
            </a:avLst>
          </a:prstGeom>
          <a:solidFill>
            <a:srgbClr val="F4F7FB"/>
          </a:solidFill>
          <a:ln w="9525">
            <a:solidFill>
              <a:srgbClr val="D6DEE8"/>
            </a:solidFill>
            <a:prstDash val="solid"/>
          </a:ln>
        </p:spPr>
      </p:sp>
      <p:sp>
        <p:nvSpPr>
          <p:cNvPr id="23" name="Text 21"/>
          <p:cNvSpPr txBox="1"/>
          <p:nvPr/>
        </p:nvSpPr>
        <p:spPr>
          <a:xfrm>
            <a:off x="777240" y="4605034"/>
            <a:ext cx="4861408" cy="618163"/>
          </a:xfrm>
          <a:prstGeom prst="rect">
            <a:avLst/>
          </a:prstGeom>
          <a:noFill/>
          <a:ln/>
        </p:spPr>
        <p:txBody>
          <a:bodyPr wrap="square" lIns="0" tIns="0" rIns="0" bIns="0" rtlCol="0" anchor="ctr">
            <a:normAutofit/>
          </a:bodyPr>
          <a:lstStyle/>
          <a:p>
            <a:pPr indent="0" marL="0">
              <a:buNone/>
            </a:pPr>
            <a:r>
              <a:rPr lang="en-GB" altLang="en-US" sz="1500" i="1" dirty="0">
                <a:solidFill>
                  <a:srgbClr val="4A5B70"/>
                </a:solidFill>
                <a:latin typeface="Montserrat" pitchFamily="34" charset="0"/>
                <a:ea typeface="Montserrat" pitchFamily="34" charset="-122"/>
                <a:cs typeface="Montserrat" pitchFamily="34" charset="-120"/>
              </a:rPr>
              <a:t>“Find a better job.”</a:t>
            </a:r>
            <a:endParaRPr lang="en-GB" sz="1500" dirty="0"/>
          </a:p>
        </p:txBody>
      </p:sp>
      <p:sp>
        <p:nvSpPr>
          <p:cNvPr id="24" name="Shape 22"/>
          <p:cNvSpPr/>
          <p:nvPr/>
        </p:nvSpPr>
        <p:spPr>
          <a:xfrm rot="5400000">
            <a:off x="6013552" y="4813531"/>
            <a:ext cx="164592" cy="201168"/>
          </a:xfrm>
          <a:prstGeom prst="triangle">
            <a:avLst/>
          </a:prstGeom>
          <a:solidFill>
            <a:srgbClr val="D93042"/>
          </a:solidFill>
          <a:ln w="12700">
            <a:solidFill>
              <a:srgbClr val="D93042"/>
            </a:solidFill>
            <a:prstDash val="solid"/>
          </a:ln>
        </p:spPr>
      </p:sp>
      <p:sp>
        <p:nvSpPr>
          <p:cNvPr id="25" name="Shape 23"/>
          <p:cNvSpPr/>
          <p:nvPr/>
        </p:nvSpPr>
        <p:spPr>
          <a:xfrm>
            <a:off x="6324448" y="4605034"/>
            <a:ext cx="5318608" cy="618163"/>
          </a:xfrm>
          <a:prstGeom prst="roundRect">
            <a:avLst>
              <a:gd name="adj" fmla="val 14792"/>
            </a:avLst>
          </a:prstGeom>
          <a:solidFill>
            <a:srgbClr val="FAE2E5"/>
          </a:solidFill>
          <a:ln w="9525">
            <a:solidFill>
              <a:srgbClr val="FAE2E5"/>
            </a:solidFill>
            <a:prstDash val="solid"/>
          </a:ln>
        </p:spPr>
      </p:sp>
      <p:sp>
        <p:nvSpPr>
          <p:cNvPr id="26" name="Text 24"/>
          <p:cNvSpPr txBox="1"/>
          <p:nvPr/>
        </p:nvSpPr>
        <p:spPr>
          <a:xfrm>
            <a:off x="6553048" y="4605034"/>
            <a:ext cx="4861408" cy="618163"/>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Read one job ad, save it and write one question about it.</a:t>
            </a:r>
            <a:endParaRPr lang="en-GB" sz="1500" dirty="0"/>
          </a:p>
        </p:txBody>
      </p:sp>
      <p:sp>
        <p:nvSpPr>
          <p:cNvPr id="27" name="Shape 25"/>
          <p:cNvSpPr/>
          <p:nvPr/>
        </p:nvSpPr>
        <p:spPr>
          <a:xfrm>
            <a:off x="548640" y="5369501"/>
            <a:ext cx="5318608" cy="618163"/>
          </a:xfrm>
          <a:prstGeom prst="roundRect">
            <a:avLst>
              <a:gd name="adj" fmla="val 14792"/>
            </a:avLst>
          </a:prstGeom>
          <a:solidFill>
            <a:srgbClr val="F4F7FB"/>
          </a:solidFill>
          <a:ln w="9525">
            <a:solidFill>
              <a:srgbClr val="D6DEE8"/>
            </a:solidFill>
            <a:prstDash val="solid"/>
          </a:ln>
        </p:spPr>
      </p:sp>
      <p:sp>
        <p:nvSpPr>
          <p:cNvPr id="28" name="Text 26"/>
          <p:cNvSpPr txBox="1"/>
          <p:nvPr/>
        </p:nvSpPr>
        <p:spPr>
          <a:xfrm>
            <a:off x="777240" y="5369501"/>
            <a:ext cx="4861408" cy="618163"/>
          </a:xfrm>
          <a:prstGeom prst="rect">
            <a:avLst/>
          </a:prstGeom>
          <a:noFill/>
          <a:ln/>
        </p:spPr>
        <p:txBody>
          <a:bodyPr wrap="square" lIns="0" tIns="0" rIns="0" bIns="0" rtlCol="0" anchor="ctr">
            <a:normAutofit/>
          </a:bodyPr>
          <a:lstStyle/>
          <a:p>
            <a:pPr indent="0" marL="0">
              <a:buNone/>
            </a:pPr>
            <a:r>
              <a:rPr lang="en-GB" altLang="en-US" sz="1500" i="1" dirty="0">
                <a:solidFill>
                  <a:srgbClr val="4A5B70"/>
                </a:solidFill>
                <a:latin typeface="Montserrat" pitchFamily="34" charset="0"/>
                <a:ea typeface="Montserrat" pitchFamily="34" charset="-122"/>
                <a:cs typeface="Montserrat" pitchFamily="34" charset="-120"/>
              </a:rPr>
              <a:t>“I am lazy, I never finish anything.”</a:t>
            </a:r>
            <a:endParaRPr lang="en-GB" sz="1500" dirty="0"/>
          </a:p>
        </p:txBody>
      </p:sp>
      <p:sp>
        <p:nvSpPr>
          <p:cNvPr id="29" name="Shape 27"/>
          <p:cNvSpPr/>
          <p:nvPr/>
        </p:nvSpPr>
        <p:spPr>
          <a:xfrm rot="5400000">
            <a:off x="6013552" y="5577998"/>
            <a:ext cx="164592" cy="201168"/>
          </a:xfrm>
          <a:prstGeom prst="triangle">
            <a:avLst/>
          </a:prstGeom>
          <a:solidFill>
            <a:srgbClr val="D93042"/>
          </a:solidFill>
          <a:ln w="12700">
            <a:solidFill>
              <a:srgbClr val="D93042"/>
            </a:solidFill>
            <a:prstDash val="solid"/>
          </a:ln>
        </p:spPr>
      </p:sp>
      <p:sp>
        <p:nvSpPr>
          <p:cNvPr id="30" name="Shape 28"/>
          <p:cNvSpPr/>
          <p:nvPr/>
        </p:nvSpPr>
        <p:spPr>
          <a:xfrm>
            <a:off x="6324448" y="5369501"/>
            <a:ext cx="5318608" cy="618163"/>
          </a:xfrm>
          <a:prstGeom prst="roundRect">
            <a:avLst>
              <a:gd name="adj" fmla="val 14792"/>
            </a:avLst>
          </a:prstGeom>
          <a:solidFill>
            <a:srgbClr val="FAE2E5"/>
          </a:solidFill>
          <a:ln w="9525">
            <a:solidFill>
              <a:srgbClr val="FAE2E5"/>
            </a:solidFill>
            <a:prstDash val="solid"/>
          </a:ln>
        </p:spPr>
      </p:sp>
      <p:sp>
        <p:nvSpPr>
          <p:cNvPr id="31" name="Text 29"/>
          <p:cNvSpPr txBox="1"/>
          <p:nvPr/>
        </p:nvSpPr>
        <p:spPr>
          <a:xfrm>
            <a:off x="6553048" y="5369501"/>
            <a:ext cx="4861408" cy="618163"/>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“This is hard for many people. Today I do the first small step.”</a:t>
            </a:r>
            <a:endParaRPr lang="en-GB" sz="1500" dirty="0"/>
          </a:p>
        </p:txBody>
      </p:sp>
      <p:sp>
        <p:nvSpPr>
          <p:cNvPr id="32" name="Text 3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33" name="Text 3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34" name="Text 3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Steel (2007), temporal motivation theory · Gollwitzer &amp; Sheeran (2006) · Anerkennung in Deutschland portal (Recognition Finder)</a:t>
            </a:r>
            <a:endParaRPr lang="en-GB"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BUILDING SMALL ROUTINES AND HABITS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New habits take time, and a missed day is OK</a:t>
            </a:r>
            <a:endParaRPr lang="en-GB" sz="2800" dirty="0"/>
          </a:p>
        </p:txBody>
      </p:sp>
      <p:pic>
        <p:nvPicPr>
          <p:cNvPr id="5" name="Image 0" descr="/root/smile-smartleap/sunum/build/cache/cizim/m7-habit_curve--e5f6b73b66-2400.png">    </p:cNvPr>
          <p:cNvPicPr>
            <a:picLocks noChangeAspect="1"/>
          </p:cNvPicPr>
          <p:nvPr/>
        </p:nvPicPr>
        <p:blipFill>
          <a:blip r:embed="rId1"/>
          <a:stretch>
            <a:fillRect/>
          </a:stretch>
        </p:blipFill>
        <p:spPr>
          <a:xfrm>
            <a:off x="2157242" y="1945872"/>
            <a:ext cx="7877211" cy="3676032"/>
          </a:xfrm>
          <a:prstGeom prst="rect">
            <a:avLst/>
          </a:prstGeom>
        </p:spPr>
      </p:pic>
      <p:sp>
        <p:nvSpPr>
          <p:cNvPr id="6" name="Shape 3"/>
          <p:cNvSpPr/>
          <p:nvPr/>
        </p:nvSpPr>
        <p:spPr>
          <a:xfrm>
            <a:off x="3501897" y="3589738"/>
            <a:ext cx="2194560" cy="755904"/>
          </a:xfrm>
          <a:prstGeom prst="roundRect">
            <a:avLst>
              <a:gd name="adj" fmla="val 24194"/>
            </a:avLst>
          </a:prstGeom>
          <a:solidFill>
            <a:srgbClr val="183454"/>
          </a:solidFill>
          <a:ln w="15875">
            <a:solidFill>
              <a:srgbClr val="183454"/>
            </a:solidFill>
            <a:prstDash val="solid"/>
          </a:ln>
        </p:spPr>
      </p:sp>
      <p:sp>
        <p:nvSpPr>
          <p:cNvPr id="7" name="Text 4"/>
          <p:cNvSpPr txBox="1"/>
          <p:nvPr/>
        </p:nvSpPr>
        <p:spPr>
          <a:xfrm>
            <a:off x="3575049" y="3589738"/>
            <a:ext cx="2048256" cy="7559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66 days: the median time until a new habit felt automatic</a:t>
            </a:r>
            <a:endParaRPr lang="en-GB" sz="1250" dirty="0"/>
          </a:p>
        </p:txBody>
      </p:sp>
      <p:sp>
        <p:nvSpPr>
          <p:cNvPr id="8" name="Shape 5"/>
          <p:cNvSpPr/>
          <p:nvPr/>
        </p:nvSpPr>
        <p:spPr>
          <a:xfrm>
            <a:off x="6167481" y="3038333"/>
            <a:ext cx="2377440" cy="755904"/>
          </a:xfrm>
          <a:prstGeom prst="roundRect">
            <a:avLst>
              <a:gd name="adj" fmla="val 24194"/>
            </a:avLst>
          </a:prstGeom>
          <a:solidFill>
            <a:srgbClr val="FFFFFF"/>
          </a:solidFill>
          <a:ln w="15875">
            <a:solidFill>
              <a:srgbClr val="D93042"/>
            </a:solidFill>
            <a:prstDash val="solid"/>
          </a:ln>
        </p:spPr>
      </p:sp>
      <p:sp>
        <p:nvSpPr>
          <p:cNvPr id="9" name="Text 6"/>
          <p:cNvSpPr txBox="1"/>
          <p:nvPr/>
        </p:nvSpPr>
        <p:spPr>
          <a:xfrm>
            <a:off x="6240633" y="3038333"/>
            <a:ext cx="2231136" cy="7559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1 missed day did not materially affect the habit. Just continue.</a:t>
            </a:r>
            <a:endParaRPr lang="en-GB" sz="1250" dirty="0"/>
          </a:p>
        </p:txBody>
      </p:sp>
      <p:sp>
        <p:nvSpPr>
          <p:cNvPr id="10" name="Shape 7"/>
          <p:cNvSpPr/>
          <p:nvPr/>
        </p:nvSpPr>
        <p:spPr>
          <a:xfrm>
            <a:off x="4229044" y="5040441"/>
            <a:ext cx="4206240" cy="552704"/>
          </a:xfrm>
          <a:prstGeom prst="roundRect">
            <a:avLst>
              <a:gd name="adj" fmla="val 33088"/>
            </a:avLst>
          </a:prstGeom>
          <a:solidFill>
            <a:srgbClr val="D93042"/>
          </a:solidFill>
          <a:ln w="15875">
            <a:solidFill>
              <a:srgbClr val="D93042"/>
            </a:solidFill>
            <a:prstDash val="solid"/>
          </a:ln>
        </p:spPr>
      </p:sp>
      <p:sp>
        <p:nvSpPr>
          <p:cNvPr id="11" name="Text 8"/>
          <p:cNvSpPr txBox="1"/>
          <p:nvPr/>
        </p:nvSpPr>
        <p:spPr>
          <a:xfrm>
            <a:off x="4302196" y="5040441"/>
            <a:ext cx="405993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18-254 days: the range. Weeks or many months, both are normal.</a:t>
            </a:r>
            <a:endParaRPr lang="en-GB" sz="1250" dirty="0"/>
          </a:p>
        </p:txBody>
      </p:sp>
      <p:sp>
        <p:nvSpPr>
          <p:cNvPr id="12" name="Text 9"/>
          <p:cNvSpPr txBox="1"/>
          <p:nvPr/>
        </p:nvSpPr>
        <p:spPr>
          <a:xfrm>
            <a:off x="8214888" y="4618474"/>
            <a:ext cx="159105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Same cue, small action, repeat</a:t>
            </a:r>
            <a:endParaRPr lang="en-GB" sz="1200" dirty="0"/>
          </a:p>
        </p:txBody>
      </p:sp>
      <p:sp>
        <p:nvSpPr>
          <p:cNvPr id="13" name="Text 10"/>
          <p:cNvSpPr txBox="1"/>
          <p:nvPr/>
        </p:nvSpPr>
        <p:spPr>
          <a:xfrm>
            <a:off x="548640" y="5658480"/>
            <a:ext cx="110944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Example: “After I brush my teeth, I write tomorrow's 3 tasks on a sticky note.”</a:t>
            </a:r>
            <a:endParaRPr lang="en-GB" sz="11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Lally, van Jaarsveld, Potts &amp; Wardle (2010), European Journal of Social Psychology, p. 1002 (39 of 96 UK volunteers with good model fit)</a:t>
            </a:r>
            <a:endParaRPr lang="en-GB" sz="8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REFLECTION AND ADAPTING TO THE SITUATION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Try it, notice it, keep it or change it</a:t>
            </a:r>
            <a:endParaRPr lang="en-GB" sz="2800" dirty="0"/>
          </a:p>
        </p:txBody>
      </p:sp>
      <p:sp>
        <p:nvSpPr>
          <p:cNvPr id="5" name="Shape 3"/>
          <p:cNvSpPr/>
          <p:nvPr/>
        </p:nvSpPr>
        <p:spPr>
          <a:xfrm>
            <a:off x="548640" y="1945872"/>
            <a:ext cx="2526716" cy="3355992"/>
          </a:xfrm>
          <a:prstGeom prst="roundRect">
            <a:avLst>
              <a:gd name="adj" fmla="val 3619"/>
            </a:avLst>
          </a:prstGeom>
          <a:solidFill>
            <a:srgbClr val="FAE2E5"/>
          </a:solidFill>
          <a:ln w="9525">
            <a:solidFill>
              <a:srgbClr val="FAE2E5"/>
            </a:solidFill>
            <a:prstDash val="solid"/>
          </a:ln>
        </p:spPr>
      </p:sp>
      <p:sp>
        <p:nvSpPr>
          <p:cNvPr id="6" name="Shape 4"/>
          <p:cNvSpPr/>
          <p:nvPr/>
        </p:nvSpPr>
        <p:spPr>
          <a:xfrm>
            <a:off x="731520" y="2128752"/>
            <a:ext cx="475488" cy="475488"/>
          </a:xfrm>
          <a:prstGeom prst="ellipse">
            <a:avLst/>
          </a:prstGeom>
          <a:solidFill>
            <a:srgbClr val="D93042"/>
          </a:solidFill>
          <a:ln w="12700">
            <a:solidFill>
              <a:srgbClr val="D93042"/>
            </a:solidFill>
            <a:prstDash val="solid"/>
          </a:ln>
        </p:spPr>
      </p:sp>
      <p:pic>
        <p:nvPicPr>
          <p:cNvPr id="7" name="Image 0" descr="/root/smile-smartleap/sunum/build/cache/varlik/ikon-play-FFFFFF-256.png">    </p:cNvPr>
          <p:cNvPicPr>
            <a:picLocks noChangeAspect="1"/>
          </p:cNvPicPr>
          <p:nvPr/>
        </p:nvPicPr>
        <p:blipFill>
          <a:blip r:embed="rId1"/>
          <a:stretch>
            <a:fillRect/>
          </a:stretch>
        </p:blipFill>
        <p:spPr>
          <a:xfrm>
            <a:off x="836127" y="2233359"/>
            <a:ext cx="266273" cy="266273"/>
          </a:xfrm>
          <a:prstGeom prst="rect">
            <a:avLst/>
          </a:prstGeom>
        </p:spPr>
      </p:pic>
      <p:sp>
        <p:nvSpPr>
          <p:cNvPr id="8" name="Text 5"/>
          <p:cNvSpPr txBox="1"/>
          <p:nvPr/>
        </p:nvSpPr>
        <p:spPr>
          <a:xfrm>
            <a:off x="731520" y="2723112"/>
            <a:ext cx="2160956" cy="658368"/>
          </a:xfrm>
          <a:prstGeom prst="rect">
            <a:avLst/>
          </a:prstGeom>
          <a:noFill/>
          <a:ln/>
        </p:spPr>
        <p:txBody>
          <a:bodyPr wrap="square" lIns="0" tIns="0" rIns="0" bIns="0" rtlCol="0" anchor="t">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Try</a:t>
            </a:r>
            <a:endParaRPr lang="en-GB" sz="1500" dirty="0"/>
          </a:p>
        </p:txBody>
      </p:sp>
      <p:sp>
        <p:nvSpPr>
          <p:cNvPr id="9" name="Text 6"/>
          <p:cNvSpPr txBox="1"/>
          <p:nvPr/>
        </p:nvSpPr>
        <p:spPr>
          <a:xfrm>
            <a:off x="731520" y="3408912"/>
            <a:ext cx="2160956" cy="17557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Use one strategy for 5-7 days. Small and real.</a:t>
            </a:r>
            <a:endParaRPr lang="en-GB" sz="1600" dirty="0"/>
          </a:p>
        </p:txBody>
      </p:sp>
      <p:sp>
        <p:nvSpPr>
          <p:cNvPr id="10" name="Shape 7"/>
          <p:cNvSpPr/>
          <p:nvPr/>
        </p:nvSpPr>
        <p:spPr>
          <a:xfrm rot="5400000">
            <a:off x="3148508" y="3514140"/>
            <a:ext cx="182880" cy="219456"/>
          </a:xfrm>
          <a:prstGeom prst="triangle">
            <a:avLst/>
          </a:prstGeom>
          <a:solidFill>
            <a:srgbClr val="D93042"/>
          </a:solidFill>
          <a:ln w="12700">
            <a:solidFill>
              <a:srgbClr val="D93042"/>
            </a:solidFill>
            <a:prstDash val="solid"/>
          </a:ln>
        </p:spPr>
      </p:sp>
      <p:sp>
        <p:nvSpPr>
          <p:cNvPr id="11" name="Shape 8"/>
          <p:cNvSpPr/>
          <p:nvPr/>
        </p:nvSpPr>
        <p:spPr>
          <a:xfrm>
            <a:off x="3404540" y="1945872"/>
            <a:ext cx="2526716" cy="3355992"/>
          </a:xfrm>
          <a:prstGeom prst="roundRect">
            <a:avLst>
              <a:gd name="adj" fmla="val 3619"/>
            </a:avLst>
          </a:prstGeom>
          <a:solidFill>
            <a:srgbClr val="FFFFFF"/>
          </a:solidFill>
          <a:ln w="9525">
            <a:solidFill>
              <a:srgbClr val="D6DEE8"/>
            </a:solidFill>
            <a:prstDash val="solid"/>
          </a:ln>
        </p:spPr>
      </p:sp>
      <p:sp>
        <p:nvSpPr>
          <p:cNvPr id="12" name="Shape 9"/>
          <p:cNvSpPr/>
          <p:nvPr/>
        </p:nvSpPr>
        <p:spPr>
          <a:xfrm>
            <a:off x="3587420" y="2128752"/>
            <a:ext cx="475488" cy="475488"/>
          </a:xfrm>
          <a:prstGeom prst="ellipse">
            <a:avLst/>
          </a:prstGeom>
          <a:solidFill>
            <a:srgbClr val="D93042"/>
          </a:solidFill>
          <a:ln w="12700">
            <a:solidFill>
              <a:srgbClr val="D93042"/>
            </a:solidFill>
            <a:prstDash val="solid"/>
          </a:ln>
        </p:spPr>
      </p:sp>
      <p:pic>
        <p:nvPicPr>
          <p:cNvPr id="13" name="Image 1" descr="/root/smile-smartleap/sunum/build/cache/varlik/ikon-eye-FFFFFF-256.png">    </p:cNvPr>
          <p:cNvPicPr>
            <a:picLocks noChangeAspect="1"/>
          </p:cNvPicPr>
          <p:nvPr/>
        </p:nvPicPr>
        <p:blipFill>
          <a:blip r:embed="rId2"/>
          <a:stretch>
            <a:fillRect/>
          </a:stretch>
        </p:blipFill>
        <p:spPr>
          <a:xfrm>
            <a:off x="3692027" y="2233359"/>
            <a:ext cx="266273" cy="266273"/>
          </a:xfrm>
          <a:prstGeom prst="rect">
            <a:avLst/>
          </a:prstGeom>
        </p:spPr>
      </p:pic>
      <p:sp>
        <p:nvSpPr>
          <p:cNvPr id="14" name="Text 10"/>
          <p:cNvSpPr txBox="1"/>
          <p:nvPr/>
        </p:nvSpPr>
        <p:spPr>
          <a:xfrm>
            <a:off x="3587420" y="2723112"/>
            <a:ext cx="2160956" cy="658368"/>
          </a:xfrm>
          <a:prstGeom prst="rect">
            <a:avLst/>
          </a:prstGeom>
          <a:noFill/>
          <a:ln/>
        </p:spPr>
        <p:txBody>
          <a:bodyPr wrap="square" lIns="0" tIns="0" rIns="0" bIns="0" rtlCol="0" anchor="t">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Notice</a:t>
            </a:r>
            <a:endParaRPr lang="en-GB" sz="1500" dirty="0"/>
          </a:p>
        </p:txBody>
      </p:sp>
      <p:sp>
        <p:nvSpPr>
          <p:cNvPr id="15" name="Text 11"/>
          <p:cNvSpPr txBox="1"/>
          <p:nvPr/>
        </p:nvSpPr>
        <p:spPr>
          <a:xfrm>
            <a:off x="3587420" y="3408912"/>
            <a:ext cx="2160956" cy="17557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How did it feel? What got easier? What did not fit?</a:t>
            </a:r>
            <a:endParaRPr lang="en-GB" sz="1600" dirty="0"/>
          </a:p>
        </p:txBody>
      </p:sp>
      <p:sp>
        <p:nvSpPr>
          <p:cNvPr id="16" name="Shape 12"/>
          <p:cNvSpPr/>
          <p:nvPr/>
        </p:nvSpPr>
        <p:spPr>
          <a:xfrm rot="5400000">
            <a:off x="6004408" y="3514140"/>
            <a:ext cx="182880" cy="219456"/>
          </a:xfrm>
          <a:prstGeom prst="triangle">
            <a:avLst/>
          </a:prstGeom>
          <a:solidFill>
            <a:srgbClr val="D93042"/>
          </a:solidFill>
          <a:ln w="12700">
            <a:solidFill>
              <a:srgbClr val="D93042"/>
            </a:solidFill>
            <a:prstDash val="solid"/>
          </a:ln>
        </p:spPr>
      </p:sp>
      <p:sp>
        <p:nvSpPr>
          <p:cNvPr id="17" name="Shape 13"/>
          <p:cNvSpPr/>
          <p:nvPr/>
        </p:nvSpPr>
        <p:spPr>
          <a:xfrm>
            <a:off x="6260440" y="1945872"/>
            <a:ext cx="2526716" cy="3355992"/>
          </a:xfrm>
          <a:prstGeom prst="roundRect">
            <a:avLst>
              <a:gd name="adj" fmla="val 3619"/>
            </a:avLst>
          </a:prstGeom>
          <a:solidFill>
            <a:srgbClr val="FAE2E5"/>
          </a:solidFill>
          <a:ln w="9525">
            <a:solidFill>
              <a:srgbClr val="FAE2E5"/>
            </a:solidFill>
            <a:prstDash val="solid"/>
          </a:ln>
        </p:spPr>
      </p:sp>
      <p:sp>
        <p:nvSpPr>
          <p:cNvPr id="18" name="Shape 14"/>
          <p:cNvSpPr/>
          <p:nvPr/>
        </p:nvSpPr>
        <p:spPr>
          <a:xfrm>
            <a:off x="6443320" y="2128752"/>
            <a:ext cx="475488" cy="475488"/>
          </a:xfrm>
          <a:prstGeom prst="ellipse">
            <a:avLst/>
          </a:prstGeom>
          <a:solidFill>
            <a:srgbClr val="D93042"/>
          </a:solidFill>
          <a:ln w="12700">
            <a:solidFill>
              <a:srgbClr val="D93042"/>
            </a:solidFill>
            <a:prstDash val="solid"/>
          </a:ln>
        </p:spPr>
      </p:sp>
      <p:pic>
        <p:nvPicPr>
          <p:cNvPr id="19" name="Image 2" descr="/root/smile-smartleap/sunum/build/cache/varlik/ikon-scale-FFFFFF-256.png">    </p:cNvPr>
          <p:cNvPicPr>
            <a:picLocks noChangeAspect="1"/>
          </p:cNvPicPr>
          <p:nvPr/>
        </p:nvPicPr>
        <p:blipFill>
          <a:blip r:embed="rId3"/>
          <a:stretch>
            <a:fillRect/>
          </a:stretch>
        </p:blipFill>
        <p:spPr>
          <a:xfrm>
            <a:off x="6547927" y="2233359"/>
            <a:ext cx="266273" cy="266273"/>
          </a:xfrm>
          <a:prstGeom prst="rect">
            <a:avLst/>
          </a:prstGeom>
        </p:spPr>
      </p:pic>
      <p:sp>
        <p:nvSpPr>
          <p:cNvPr id="20" name="Text 15"/>
          <p:cNvSpPr txBox="1"/>
          <p:nvPr/>
        </p:nvSpPr>
        <p:spPr>
          <a:xfrm>
            <a:off x="6443320" y="2723112"/>
            <a:ext cx="2160956" cy="658368"/>
          </a:xfrm>
          <a:prstGeom prst="rect">
            <a:avLst/>
          </a:prstGeom>
          <a:noFill/>
          <a:ln/>
        </p:spPr>
        <p:txBody>
          <a:bodyPr wrap="square" lIns="0" tIns="0" rIns="0" bIns="0" rtlCol="0" anchor="t">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Decide</a:t>
            </a:r>
            <a:endParaRPr lang="en-GB" sz="1500" dirty="0"/>
          </a:p>
        </p:txBody>
      </p:sp>
      <p:sp>
        <p:nvSpPr>
          <p:cNvPr id="21" name="Text 16"/>
          <p:cNvSpPr txBox="1"/>
          <p:nvPr/>
        </p:nvSpPr>
        <p:spPr>
          <a:xfrm>
            <a:off x="6443320" y="3408912"/>
            <a:ext cx="2160956" cy="17557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Keep it, change it or drop it. All three are fine.</a:t>
            </a:r>
            <a:endParaRPr lang="en-GB" sz="1600" dirty="0"/>
          </a:p>
        </p:txBody>
      </p:sp>
      <p:sp>
        <p:nvSpPr>
          <p:cNvPr id="22" name="Shape 17"/>
          <p:cNvSpPr/>
          <p:nvPr/>
        </p:nvSpPr>
        <p:spPr>
          <a:xfrm rot="5400000">
            <a:off x="8860307" y="3514140"/>
            <a:ext cx="182880" cy="219456"/>
          </a:xfrm>
          <a:prstGeom prst="triangle">
            <a:avLst/>
          </a:prstGeom>
          <a:solidFill>
            <a:srgbClr val="D93042"/>
          </a:solidFill>
          <a:ln w="12700">
            <a:solidFill>
              <a:srgbClr val="D93042"/>
            </a:solidFill>
            <a:prstDash val="solid"/>
          </a:ln>
        </p:spPr>
      </p:sp>
      <p:sp>
        <p:nvSpPr>
          <p:cNvPr id="23" name="Shape 18"/>
          <p:cNvSpPr/>
          <p:nvPr/>
        </p:nvSpPr>
        <p:spPr>
          <a:xfrm>
            <a:off x="9116339" y="1945872"/>
            <a:ext cx="2526716" cy="3355992"/>
          </a:xfrm>
          <a:prstGeom prst="roundRect">
            <a:avLst>
              <a:gd name="adj" fmla="val 3619"/>
            </a:avLst>
          </a:prstGeom>
          <a:solidFill>
            <a:srgbClr val="FFFFFF"/>
          </a:solidFill>
          <a:ln w="9525">
            <a:solidFill>
              <a:srgbClr val="D6DEE8"/>
            </a:solidFill>
            <a:prstDash val="solid"/>
          </a:ln>
        </p:spPr>
      </p:sp>
      <p:sp>
        <p:nvSpPr>
          <p:cNvPr id="24" name="Shape 19"/>
          <p:cNvSpPr/>
          <p:nvPr/>
        </p:nvSpPr>
        <p:spPr>
          <a:xfrm>
            <a:off x="9299219" y="2128752"/>
            <a:ext cx="475488" cy="475488"/>
          </a:xfrm>
          <a:prstGeom prst="ellipse">
            <a:avLst/>
          </a:prstGeom>
          <a:solidFill>
            <a:srgbClr val="D93042"/>
          </a:solidFill>
          <a:ln w="12700">
            <a:solidFill>
              <a:srgbClr val="D93042"/>
            </a:solidFill>
            <a:prstDash val="solid"/>
          </a:ln>
        </p:spPr>
      </p:sp>
      <p:pic>
        <p:nvPicPr>
          <p:cNvPr id="25" name="Image 3" descr="/root/smile-smartleap/sunum/build/cache/varlik/ikon-refresh-cw-FFFFFF-256.png">    </p:cNvPr>
          <p:cNvPicPr>
            <a:picLocks noChangeAspect="1"/>
          </p:cNvPicPr>
          <p:nvPr/>
        </p:nvPicPr>
        <p:blipFill>
          <a:blip r:embed="rId4"/>
          <a:stretch>
            <a:fillRect/>
          </a:stretch>
        </p:blipFill>
        <p:spPr>
          <a:xfrm>
            <a:off x="9403827" y="2233359"/>
            <a:ext cx="266273" cy="266273"/>
          </a:xfrm>
          <a:prstGeom prst="rect">
            <a:avLst/>
          </a:prstGeom>
        </p:spPr>
      </p:pic>
      <p:sp>
        <p:nvSpPr>
          <p:cNvPr id="26" name="Text 20"/>
          <p:cNvSpPr txBox="1"/>
          <p:nvPr/>
        </p:nvSpPr>
        <p:spPr>
          <a:xfrm>
            <a:off x="9299219" y="2723112"/>
            <a:ext cx="2160956" cy="658368"/>
          </a:xfrm>
          <a:prstGeom prst="rect">
            <a:avLst/>
          </a:prstGeom>
          <a:noFill/>
          <a:ln/>
        </p:spPr>
        <p:txBody>
          <a:bodyPr wrap="square" lIns="0" tIns="0" rIns="0" bIns="0" rtlCol="0" anchor="t">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Adapt</a:t>
            </a:r>
            <a:endParaRPr lang="en-GB" sz="1500" dirty="0"/>
          </a:p>
        </p:txBody>
      </p:sp>
      <p:sp>
        <p:nvSpPr>
          <p:cNvPr id="27" name="Text 21"/>
          <p:cNvSpPr txBox="1"/>
          <p:nvPr/>
        </p:nvSpPr>
        <p:spPr>
          <a:xfrm>
            <a:off x="9299219" y="3408912"/>
            <a:ext cx="2160956" cy="17557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New shift, new course, new letter? Change the plan, not your worth.</a:t>
            </a:r>
            <a:endParaRPr lang="en-GB" sz="1600" dirty="0"/>
          </a:p>
        </p:txBody>
      </p:sp>
      <p:sp>
        <p:nvSpPr>
          <p:cNvPr id="28" name="Text 22"/>
          <p:cNvSpPr txBox="1"/>
          <p:nvPr/>
        </p:nvSpPr>
        <p:spPr>
          <a:xfrm>
            <a:off x="548640" y="5439024"/>
            <a:ext cx="11094415" cy="54864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Effects of stress skills can fade without follow-up. Check in with a peer after one week.</a:t>
            </a:r>
            <a:endParaRPr lang="en-GB" sz="160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31"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Purgato et al. (2021), Self-Help Plus in 5 Western European countries: effect at the end of the course, not at 6 months · Häfner &amp; Stock (2010)</a:t>
            </a:r>
            <a:endParaRPr lang="en-GB"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D93042"/>
          </a:solidFill>
          <a:ln w="12700">
            <a:solidFill>
              <a:srgbClr val="D93042"/>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Try one small strategy and reflect</a:t>
            </a:r>
            <a:endParaRPr lang="en-GB" sz="2800" dirty="0"/>
          </a:p>
        </p:txBody>
      </p:sp>
      <p:sp>
        <p:nvSpPr>
          <p:cNvPr id="6" name="Shape 4"/>
          <p:cNvSpPr/>
          <p:nvPr/>
        </p:nvSpPr>
        <p:spPr>
          <a:xfrm>
            <a:off x="548640" y="1945872"/>
            <a:ext cx="3246120" cy="4041792"/>
          </a:xfrm>
          <a:prstGeom prst="roundRect">
            <a:avLst>
              <a:gd name="adj" fmla="val 3944"/>
            </a:avLst>
          </a:prstGeom>
          <a:solidFill>
            <a:srgbClr val="D93042"/>
          </a:solidFill>
          <a:ln w="9525">
            <a:solidFill>
              <a:srgbClr val="D93042"/>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30 min (+ check after 7 days)</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Individual, then pairs</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Strategy cards, planning and prioritising templates, optional focus-mode guides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Choose, try and reflect on one strategy that fits your life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47d5125632-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Look at the menu: urgent/important sort, if-then plan, WOOP, 2-minute starter, focus block, notification check, evening routine, week with buffers, hours log.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ONE. Write when and where you will use it: “If ___, then I will ___.”</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Try it now for 10 minutes: set up Focus mode, start the delayed task or draft your week.</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Rate it with a partner: how did it feel? What got easier? What did not fit?</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After 7 days: keep it, change it or drop it?</a:t>
            </a:r>
            <a:endParaRPr lang="en-GB" sz="1100" dirty="0"/>
          </a:p>
        </p:txBody>
      </p:sp>
      <p:sp>
        <p:nvSpPr>
          <p:cNvPr id="19" name="Shape 12"/>
          <p:cNvSpPr/>
          <p:nvPr/>
        </p:nvSpPr>
        <p:spPr>
          <a:xfrm>
            <a:off x="4069080" y="4637045"/>
            <a:ext cx="7573975" cy="1350619"/>
          </a:xfrm>
          <a:prstGeom prst="roundRect">
            <a:avLst>
              <a:gd name="adj" fmla="val 9478"/>
            </a:avLst>
          </a:prstGeom>
          <a:solidFill>
            <a:srgbClr val="FAE2E5"/>
          </a:solidFill>
          <a:ln w="9525">
            <a:solidFill>
              <a:srgbClr val="FAE2E5"/>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surprised you when you tried it?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could make it easier next week?</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One missed day: what will you say to yourself?</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hours on paper, seven and a half in reality</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D93042"/>
          </a:solidFill>
          <a:ln w="12700">
            <a:solidFill>
              <a:srgbClr val="D93042"/>
            </a:solidFill>
            <a:prstDash val="solid"/>
          </a:ln>
        </p:spPr>
      </p:sp>
      <p:pic>
        <p:nvPicPr>
          <p:cNvPr id="7" name="Image 0" descr="/root/smile-smartleap/sunum/build/cache/cizim/ortak-portrait-dawit-95222f58bb-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Ali, 20</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Kitchen assistant in a restaurant, Germany</a:t>
            </a:r>
            <a:endParaRPr lang="en-GB" sz="1600" dirty="0"/>
          </a:p>
        </p:txBody>
      </p:sp>
      <p:sp>
        <p:nvSpPr>
          <p:cNvPr id="9" name="Shape 6"/>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Hospitality</a:t>
            </a:r>
            <a:endParaRPr lang="en-GB" sz="1000" dirty="0"/>
          </a:p>
        </p:txBody>
      </p:sp>
      <p:sp>
        <p:nvSpPr>
          <p:cNvPr id="11" name="Shape 8"/>
          <p:cNvSpPr/>
          <p:nvPr/>
        </p:nvSpPr>
        <p:spPr>
          <a:xfrm>
            <a:off x="2299716"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99716"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3392424" y="3088872"/>
            <a:ext cx="1481328"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392424"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Unpaid hours</a:t>
            </a:r>
            <a:endParaRPr lang="en-GB" sz="1000" dirty="0"/>
          </a:p>
        </p:txBody>
      </p:sp>
      <p:pic>
        <p:nvPicPr>
          <p:cNvPr id="15" name="Image 1" descr="/root/smile-smartleap/sunum/build/cache/cizim/m7-kitchen_late--965148e23f-1800.png">    </p:cNvPr>
          <p:cNvPicPr>
            <a:picLocks noChangeAspect="1"/>
          </p:cNvPicPr>
          <p:nvPr/>
        </p:nvPicPr>
        <p:blipFill>
          <a:blip r:embed="rId2"/>
          <a:stretch>
            <a:fillRect/>
          </a:stretch>
        </p:blipFill>
        <p:spPr>
          <a:xfrm>
            <a:off x="4939469" y="3427200"/>
            <a:ext cx="2008263"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The rota says Ali works 17:00-23:00. Most nights he stays until 00:30 to clean the kitchen. His payslip shows six hours a day. He does not want problems with the chef, so he says nothing. He is tired at his language course and thinks his time management is the problem.</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D93042"/>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Is this a time-management problem, or something else?</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What could Ali write down every day?</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What could he say, and who could he ask for advice?</a:t>
            </a:r>
            <a:endParaRPr lang="en-GB" sz="17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80% of 237 exploited migrant workers reported excessive, irregular hours (FRA, 2019, p. 45); German hospitality employers must record daily working time (§ 17 MiLoG).</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TOOL: PERSONAL HOURS LOG</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Write down your real hours, every shift</a:t>
            </a:r>
            <a:endParaRPr lang="en-GB" sz="28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777240"/>
                <a:gridCol w="1463040"/>
                <a:gridCol w="1828800"/>
                <a:gridCol w="1005840"/>
                <a:gridCol w="2103120"/>
                <a:gridCol w="3227832"/>
              </a:tblGrid>
              <a:tr h="618744">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Day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Rota says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Real start and end</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Breaks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Place and supervisor</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Notes and proof</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91156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Tue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17:00-23:00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17:00-00:30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15 min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Kitchen, chef on duty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Cleaning after closing. Photo of the rota.</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91156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Wed</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17:00-23:00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16:45-00:15</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none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Kitchen, chef on duty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Asked by message to come early. Screenshot.</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91156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Fri</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17:00-23:00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17:00-01:00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20 min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Kitchen, chef on duty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Busy night. Payslip later shows 6 hours.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m7-clock_icon-0-30-0cf941ddb8-300.png">    </p:cNvPr>
          <p:cNvPicPr>
            <a:picLocks noChangeAspect="1"/>
          </p:cNvPicPr>
          <p:nvPr/>
        </p:nvPicPr>
        <p:blipFill>
          <a:blip r:embed="rId1"/>
          <a:stretch>
            <a:fillRect/>
          </a:stretch>
        </p:blipFill>
        <p:spPr>
          <a:xfrm>
            <a:off x="699516" y="2619480"/>
            <a:ext cx="384048" cy="384048"/>
          </a:xfrm>
          <a:prstGeom prst="rect">
            <a:avLst/>
          </a:prstGeom>
        </p:spPr>
      </p:pic>
      <p:pic>
        <p:nvPicPr>
          <p:cNvPr id="7" name="Image 1" descr="/root/smile-smartleap/sunum/build/cache/cizim/m7-clock_icon-0-15-57b3563248-300.png">    </p:cNvPr>
          <p:cNvPicPr>
            <a:picLocks noChangeAspect="1"/>
          </p:cNvPicPr>
          <p:nvPr/>
        </p:nvPicPr>
        <p:blipFill>
          <a:blip r:embed="rId2"/>
          <a:stretch>
            <a:fillRect/>
          </a:stretch>
        </p:blipFill>
        <p:spPr>
          <a:xfrm>
            <a:off x="699516" y="3531041"/>
            <a:ext cx="384048" cy="384048"/>
          </a:xfrm>
          <a:prstGeom prst="rect">
            <a:avLst/>
          </a:prstGeom>
        </p:spPr>
      </p:pic>
      <p:pic>
        <p:nvPicPr>
          <p:cNvPr id="8" name="Image 2" descr="/root/smile-smartleap/sunum/build/cache/cizim/m7-clock_icon-1-0-0b04ffb71b-300.png">    </p:cNvPr>
          <p:cNvPicPr>
            <a:picLocks noChangeAspect="1"/>
          </p:cNvPicPr>
          <p:nvPr/>
        </p:nvPicPr>
        <p:blipFill>
          <a:blip r:embed="rId3"/>
          <a:stretch>
            <a:fillRect/>
          </a:stretch>
        </p:blipFill>
        <p:spPr>
          <a:xfrm>
            <a:off x="699516" y="4442601"/>
            <a:ext cx="384048" cy="384048"/>
          </a:xfrm>
          <a:prstGeom prst="rect">
            <a:avLst/>
          </a:prstGeom>
        </p:spPr>
      </p:pic>
      <p:sp>
        <p:nvSpPr>
          <p:cNvPr id="9"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Keep it private and safe. If hours or pay do not match, ask a counselling service or a union.</a:t>
            </a:r>
            <a:endParaRPr lang="en-GB" sz="1300" dirty="0"/>
          </a:p>
        </p:txBody>
      </p:sp>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2"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Constructed tool (SMILE research note) · CJEU C-55/18, CCOO v Deutsche Bank (2019) · Directive 2003/88/EC, Art. 4 (break if the day is longer than 6 hours)</a:t>
            </a:r>
            <a:endParaRPr lang="en-GB"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KNOW YOUR BASICS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things every worker in the EU should know</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D93042"/>
          </a:solidFill>
          <a:ln w="12700">
            <a:solidFill>
              <a:srgbClr val="D93042"/>
            </a:solidFill>
            <a:prstDash val="solid"/>
          </a:ln>
        </p:spPr>
      </p:sp>
      <p:sp>
        <p:nvSpPr>
          <p:cNvPr id="7" name="Shape 5"/>
          <p:cNvSpPr/>
          <p:nvPr/>
        </p:nvSpPr>
        <p:spPr>
          <a:xfrm>
            <a:off x="749808" y="2174472"/>
            <a:ext cx="457200" cy="457200"/>
          </a:xfrm>
          <a:prstGeom prst="ellipse">
            <a:avLst/>
          </a:prstGeom>
          <a:solidFill>
            <a:srgbClr val="FAE2E5"/>
          </a:solidFill>
          <a:ln w="12700">
            <a:solidFill>
              <a:srgbClr val="FAE2E5"/>
            </a:solidFill>
            <a:prstDash val="solid"/>
          </a:ln>
        </p:spPr>
      </p:sp>
      <p:pic>
        <p:nvPicPr>
          <p:cNvPr id="8" name="Image 0" descr="/root/smile-smartleap/sunum/build/cache/varlik/ikon-file-text-B32233-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Job information in writing</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Your employer must give you the main information about your job in writing within 7 days: place, pay, hours, notice.</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D93042"/>
          </a:solidFill>
          <a:ln w="12700">
            <a:solidFill>
              <a:srgbClr val="D93042"/>
            </a:solidFill>
            <a:prstDash val="solid"/>
          </a:ln>
        </p:spPr>
      </p:sp>
      <p:sp>
        <p:nvSpPr>
          <p:cNvPr id="13" name="Shape 10"/>
          <p:cNvSpPr/>
          <p:nvPr/>
        </p:nvSpPr>
        <p:spPr>
          <a:xfrm>
            <a:off x="4524146" y="2174472"/>
            <a:ext cx="457200" cy="457200"/>
          </a:xfrm>
          <a:prstGeom prst="ellipse">
            <a:avLst/>
          </a:prstGeom>
          <a:solidFill>
            <a:srgbClr val="FAE2E5"/>
          </a:solidFill>
          <a:ln w="12700">
            <a:solidFill>
              <a:srgbClr val="FAE2E5"/>
            </a:solidFill>
            <a:prstDash val="solid"/>
          </a:ln>
        </p:spPr>
      </p:sp>
      <p:pic>
        <p:nvPicPr>
          <p:cNvPr id="14" name="Image 1" descr="/root/smile-smartleap/sunum/build/cache/varlik/ikon-calendar-days-B32233-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Probation has a limit</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A probation period can last at most 6 months in general.</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D93042"/>
          </a:solidFill>
          <a:ln w="12700">
            <a:solidFill>
              <a:srgbClr val="D93042"/>
            </a:solidFill>
            <a:prstDash val="solid"/>
          </a:ln>
        </p:spPr>
      </p:sp>
      <p:sp>
        <p:nvSpPr>
          <p:cNvPr id="19" name="Shape 15"/>
          <p:cNvSpPr/>
          <p:nvPr/>
        </p:nvSpPr>
        <p:spPr>
          <a:xfrm>
            <a:off x="8298485" y="2174472"/>
            <a:ext cx="457200" cy="457200"/>
          </a:xfrm>
          <a:prstGeom prst="ellipse">
            <a:avLst/>
          </a:prstGeom>
          <a:solidFill>
            <a:srgbClr val="FAE2E5"/>
          </a:solidFill>
          <a:ln w="12700">
            <a:solidFill>
              <a:srgbClr val="FAE2E5"/>
            </a:solidFill>
            <a:prstDash val="solid"/>
          </a:ln>
        </p:spPr>
      </p:sp>
      <p:pic>
        <p:nvPicPr>
          <p:cNvPr id="20" name="Image 2" descr="/root/smile-smartleap/sunum/build/cache/varlik/ikon-graduation-cap-B32233-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Required training is free</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Training the employer requires is free for you and counts as working time.</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D93042"/>
          </a:solidFill>
          <a:ln w="12700">
            <a:solidFill>
              <a:srgbClr val="D93042"/>
            </a:solidFill>
            <a:prstDash val="solid"/>
          </a:ln>
        </p:spPr>
      </p:sp>
      <p:sp>
        <p:nvSpPr>
          <p:cNvPr id="25" name="Shape 20"/>
          <p:cNvSpPr/>
          <p:nvPr/>
        </p:nvSpPr>
        <p:spPr>
          <a:xfrm>
            <a:off x="749808" y="4309668"/>
            <a:ext cx="457200" cy="457200"/>
          </a:xfrm>
          <a:prstGeom prst="ellipse">
            <a:avLst/>
          </a:prstGeom>
          <a:solidFill>
            <a:srgbClr val="FAE2E5"/>
          </a:solidFill>
          <a:ln w="12700">
            <a:solidFill>
              <a:srgbClr val="FAE2E5"/>
            </a:solidFill>
            <a:prstDash val="solid"/>
          </a:ln>
        </p:spPr>
      </p:sp>
      <p:pic>
        <p:nvPicPr>
          <p:cNvPr id="26" name="Image 3" descr="/root/smile-smartleap/sunum/build/cache/varlik/ikon-clock-B32233-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Working time has limits</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On average no more than 48 hours a week, 11 hours rest every day, at least 4 weeks paid holiday a year.</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D93042"/>
          </a:solidFill>
          <a:ln w="12700">
            <a:solidFill>
              <a:srgbClr val="D93042"/>
            </a:solidFill>
            <a:prstDash val="solid"/>
          </a:ln>
        </p:spPr>
      </p:sp>
      <p:sp>
        <p:nvSpPr>
          <p:cNvPr id="31" name="Shape 25"/>
          <p:cNvSpPr/>
          <p:nvPr/>
        </p:nvSpPr>
        <p:spPr>
          <a:xfrm>
            <a:off x="4524146" y="4309668"/>
            <a:ext cx="457200" cy="457200"/>
          </a:xfrm>
          <a:prstGeom prst="ellipse">
            <a:avLst/>
          </a:prstGeom>
          <a:solidFill>
            <a:srgbClr val="FAE2E5"/>
          </a:solidFill>
          <a:ln w="12700">
            <a:solidFill>
              <a:srgbClr val="FAE2E5"/>
            </a:solidFill>
            <a:prstDash val="solid"/>
          </a:ln>
        </p:spPr>
      </p:sp>
      <p:pic>
        <p:nvPicPr>
          <p:cNvPr id="32" name="Image 4" descr="/root/smile-smartleap/sunum/build/cache/varlik/ikon-wallet-B32233-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Unpaid wages can be claimed</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Even without papers, workers can claim unpaid wages, also through a union or another organisation.</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D93042"/>
          </a:solidFill>
          <a:ln w="12700">
            <a:solidFill>
              <a:srgbClr val="D93042"/>
            </a:solidFill>
            <a:prstDash val="solid"/>
          </a:ln>
        </p:spPr>
      </p:sp>
      <p:sp>
        <p:nvSpPr>
          <p:cNvPr id="37" name="Shape 30"/>
          <p:cNvSpPr/>
          <p:nvPr/>
        </p:nvSpPr>
        <p:spPr>
          <a:xfrm>
            <a:off x="8298485" y="4309668"/>
            <a:ext cx="457200" cy="457200"/>
          </a:xfrm>
          <a:prstGeom prst="ellipse">
            <a:avLst/>
          </a:prstGeom>
          <a:solidFill>
            <a:srgbClr val="FAE2E5"/>
          </a:solidFill>
          <a:ln w="12700">
            <a:solidFill>
              <a:srgbClr val="FAE2E5"/>
            </a:solidFill>
            <a:prstDash val="solid"/>
          </a:ln>
        </p:spPr>
      </p:sp>
      <p:pic>
        <p:nvPicPr>
          <p:cNvPr id="38" name="Image 5" descr="/root/smile-smartleap/sunum/build/cache/varlik/ikon-list-checks-B32233-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Keep your own record</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Write down your hours, breaks and payments every day. Photos of rotas and messages help too.</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Directive (EU) 2019/1152 Art. 5, 8, 13 · Directive 2003/88/EC Art. 3, 6, 7 · Directive 2009/52/EC Art. 6, 13</a:t>
            </a:r>
            <a:endParaRPr lang="en-GB"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shifts, deadlines, rest and hours</a:t>
            </a:r>
            <a:endParaRPr lang="en-GB" sz="2800" dirty="0"/>
          </a:p>
        </p:txBody>
      </p:sp>
      <p:sp>
        <p:nvSpPr>
          <p:cNvPr id="5" name="Shape 3"/>
          <p:cNvSpPr/>
          <p:nvPr/>
        </p:nvSpPr>
        <p:spPr>
          <a:xfrm>
            <a:off x="548640" y="1945872"/>
            <a:ext cx="5432908" cy="1906596"/>
          </a:xfrm>
          <a:prstGeom prst="roundRect">
            <a:avLst>
              <a:gd name="adj" fmla="val 6714"/>
            </a:avLst>
          </a:prstGeom>
          <a:solidFill>
            <a:srgbClr val="FAE2E5"/>
          </a:solidFill>
          <a:ln w="9525">
            <a:solidFill>
              <a:srgbClr val="FAE2E5"/>
            </a:solidFill>
            <a:prstDash val="solid"/>
          </a:ln>
        </p:spPr>
      </p:sp>
      <p:pic>
        <p:nvPicPr>
          <p:cNvPr id="6" name="Image 0" descr="/root/smile-smartleap/sunum/build/cache/varlik/ikon-calendar-days-B32233-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Shifts and clashes</a:t>
            </a:r>
            <a:endParaRPr lang="en-GB" sz="1350" dirty="0"/>
          </a:p>
        </p:txBody>
      </p:sp>
      <p:sp>
        <p:nvSpPr>
          <p:cNvPr id="8" name="Text 5"/>
          <p:cNvSpPr txBox="1"/>
          <p:nvPr/>
        </p:nvSpPr>
        <p:spPr>
          <a:xfrm>
            <a:off x="777240"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“Could you tell me my shifts for next week, please?”</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attend a language course from Monday to Friday until 12:45. Could I work afternoon shifts?”</a:t>
            </a:r>
            <a:endParaRPr lang="en-GB" sz="1500" dirty="0"/>
          </a:p>
        </p:txBody>
      </p:sp>
      <p:sp>
        <p:nvSpPr>
          <p:cNvPr id="9" name="Shape 6"/>
          <p:cNvSpPr/>
          <p:nvPr/>
        </p:nvSpPr>
        <p:spPr>
          <a:xfrm>
            <a:off x="6210148" y="1945872"/>
            <a:ext cx="5432908" cy="1906596"/>
          </a:xfrm>
          <a:prstGeom prst="roundRect">
            <a:avLst>
              <a:gd name="adj" fmla="val 6714"/>
            </a:avLst>
          </a:prstGeom>
          <a:solidFill>
            <a:srgbClr val="F4F7FB"/>
          </a:solidFill>
          <a:ln w="9525">
            <a:solidFill>
              <a:srgbClr val="D6DEE8"/>
            </a:solidFill>
            <a:prstDash val="solid"/>
          </a:ln>
        </p:spPr>
      </p:sp>
      <p:pic>
        <p:nvPicPr>
          <p:cNvPr id="10" name="Image 1" descr="/root/smile-smartleap/sunum/build/cache/varlik/ikon-list-checks-B32233-256.png">    </p:cNvPr>
          <p:cNvPicPr>
            <a:picLocks noChangeAspect="1"/>
          </p:cNvPicPr>
          <p:nvPr/>
        </p:nvPicPr>
        <p:blipFill>
          <a:blip r:embed="rId2"/>
          <a:stretch>
            <a:fillRect/>
          </a:stretch>
        </p:blipFill>
        <p:spPr>
          <a:xfrm>
            <a:off x="6411316" y="2128752"/>
            <a:ext cx="347472" cy="347472"/>
          </a:xfrm>
          <a:prstGeom prst="rect">
            <a:avLst/>
          </a:prstGeom>
        </p:spPr>
      </p:pic>
      <p:sp>
        <p:nvSpPr>
          <p:cNvPr id="11" name="Text 7"/>
          <p:cNvSpPr txBox="1"/>
          <p:nvPr/>
        </p:nvSpPr>
        <p:spPr>
          <a:xfrm>
            <a:off x="6850228"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Priorities and deadlines</a:t>
            </a:r>
            <a:endParaRPr lang="en-GB" sz="1350" dirty="0"/>
          </a:p>
        </p:txBody>
      </p:sp>
      <p:sp>
        <p:nvSpPr>
          <p:cNvPr id="12" name="Text 8"/>
          <p:cNvSpPr txBox="1"/>
          <p:nvPr/>
        </p:nvSpPr>
        <p:spPr>
          <a:xfrm>
            <a:off x="6438748"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have three tasks. Which one should I do first?”</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can finish this by Friday. Is that OK, or is it urgent?”</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“Could I have one more day for this? I want to do it properly.”</a:t>
            </a:r>
            <a:endParaRPr lang="en-GB" sz="1500" dirty="0"/>
          </a:p>
        </p:txBody>
      </p:sp>
      <p:sp>
        <p:nvSpPr>
          <p:cNvPr id="13" name="Shape 9"/>
          <p:cNvSpPr/>
          <p:nvPr/>
        </p:nvSpPr>
        <p:spPr>
          <a:xfrm>
            <a:off x="548640" y="4081068"/>
            <a:ext cx="5432908" cy="1906596"/>
          </a:xfrm>
          <a:prstGeom prst="roundRect">
            <a:avLst>
              <a:gd name="adj" fmla="val 6714"/>
            </a:avLst>
          </a:prstGeom>
          <a:solidFill>
            <a:srgbClr val="FAE2E5"/>
          </a:solidFill>
          <a:ln w="9525">
            <a:solidFill>
              <a:srgbClr val="FAE2E5"/>
            </a:solidFill>
            <a:prstDash val="solid"/>
          </a:ln>
        </p:spPr>
      </p:sp>
      <p:pic>
        <p:nvPicPr>
          <p:cNvPr id="14" name="Image 2" descr="/root/smile-smartleap/sunum/build/cache/varlik/ikon-moon-B32233-256.png">    </p:cNvPr>
          <p:cNvPicPr>
            <a:picLocks noChangeAspect="1"/>
          </p:cNvPicPr>
          <p:nvPr/>
        </p:nvPicPr>
        <p:blipFill>
          <a:blip r:embed="rId3"/>
          <a:stretch>
            <a:fillRect/>
          </a:stretch>
        </p:blipFill>
        <p:spPr>
          <a:xfrm>
            <a:off x="749808" y="4263948"/>
            <a:ext cx="347472" cy="347472"/>
          </a:xfrm>
          <a:prstGeom prst="rect">
            <a:avLst/>
          </a:prstGeom>
        </p:spPr>
      </p:pic>
      <p:sp>
        <p:nvSpPr>
          <p:cNvPr id="15" name="Text 10"/>
          <p:cNvSpPr txBox="1"/>
          <p:nvPr/>
        </p:nvSpPr>
        <p:spPr>
          <a:xfrm>
            <a:off x="1188720"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Rest and boundaries</a:t>
            </a:r>
            <a:endParaRPr lang="en-GB" sz="1350" dirty="0"/>
          </a:p>
        </p:txBody>
      </p:sp>
      <p:sp>
        <p:nvSpPr>
          <p:cNvPr id="16" name="Text 11"/>
          <p:cNvSpPr txBox="1"/>
          <p:nvPr/>
        </p:nvSpPr>
        <p:spPr>
          <a:xfrm>
            <a:off x="777240"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“Could you send changes to the rota before 20:00?”</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need my break now; I've been working for six hours.”</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“In the evening I usually don't check work messages.”</a:t>
            </a:r>
            <a:endParaRPr lang="en-GB" sz="1500" dirty="0"/>
          </a:p>
        </p:txBody>
      </p:sp>
      <p:sp>
        <p:nvSpPr>
          <p:cNvPr id="17" name="Shape 12"/>
          <p:cNvSpPr/>
          <p:nvPr/>
        </p:nvSpPr>
        <p:spPr>
          <a:xfrm>
            <a:off x="6210148" y="4081068"/>
            <a:ext cx="5432908" cy="1906596"/>
          </a:xfrm>
          <a:prstGeom prst="roundRect">
            <a:avLst>
              <a:gd name="adj" fmla="val 6714"/>
            </a:avLst>
          </a:prstGeom>
          <a:solidFill>
            <a:srgbClr val="F4F7FB"/>
          </a:solidFill>
          <a:ln w="9525">
            <a:solidFill>
              <a:srgbClr val="D6DEE8"/>
            </a:solidFill>
            <a:prstDash val="solid"/>
          </a:ln>
        </p:spPr>
      </p:sp>
      <p:pic>
        <p:nvPicPr>
          <p:cNvPr id="18" name="Image 3" descr="/root/smile-smartleap/sunum/build/cache/varlik/ikon-receipt-euro-B32233-256.png">    </p:cNvPr>
          <p:cNvPicPr>
            <a:picLocks noChangeAspect="1"/>
          </p:cNvPicPr>
          <p:nvPr/>
        </p:nvPicPr>
        <p:blipFill>
          <a:blip r:embed="rId4"/>
          <a:stretch>
            <a:fillRect/>
          </a:stretch>
        </p:blipFill>
        <p:spPr>
          <a:xfrm>
            <a:off x="6411316" y="4263948"/>
            <a:ext cx="347472" cy="347472"/>
          </a:xfrm>
          <a:prstGeom prst="rect">
            <a:avLst/>
          </a:prstGeom>
        </p:spPr>
      </p:pic>
      <p:sp>
        <p:nvSpPr>
          <p:cNvPr id="19" name="Text 13"/>
          <p:cNvSpPr txBox="1"/>
          <p:nvPr/>
        </p:nvSpPr>
        <p:spPr>
          <a:xfrm>
            <a:off x="6850228"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Hours and pay</a:t>
            </a:r>
            <a:endParaRPr lang="en-GB" sz="1350" dirty="0"/>
          </a:p>
        </p:txBody>
      </p:sp>
      <p:sp>
        <p:nvSpPr>
          <p:cNvPr id="20" name="Text 14"/>
          <p:cNvSpPr txBox="1"/>
          <p:nvPr/>
        </p:nvSpPr>
        <p:spPr>
          <a:xfrm>
            <a:off x="6438748"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“I'd like to check my hours for last week.”</a:t>
            </a:r>
            <a:endParaRPr lang="en-GB" sz="1500" dirty="0"/>
          </a:p>
          <a:p>
            <a:pPr indent="0" marL="0">
              <a:spcAft>
                <a:spcPts val="600"/>
              </a:spcAft>
              <a:buNone/>
            </a:pPr>
            <a:r>
              <a:rPr lang="en-GB" altLang="en-US" sz="1500" dirty="0">
                <a:solidFill>
                  <a:srgbClr val="183454"/>
                </a:solidFill>
                <a:latin typeface="Montserrat" pitchFamily="34" charset="0"/>
                <a:ea typeface="Montserrat" pitchFamily="34" charset="-122"/>
                <a:cs typeface="Montserrat" pitchFamily="34" charset="-120"/>
              </a:rPr>
              <a:t>“I worked until 00:30 on Tuesday, but the payslip shows six hours. Could we look at it together?”</a:t>
            </a:r>
            <a:endParaRPr lang="en-GB" sz="1500" dirty="0"/>
          </a:p>
        </p:txBody>
      </p:sp>
      <p:sp>
        <p:nvSpPr>
          <p:cNvPr id="21"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22"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ortak-spot-sprout-cc28e9da0c-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Notice where your time goes, without judging yourself.</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Protect sleep, family and learning in your week.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Plan with buffers, and adapt when life changes.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Keep a record of your hours and ask about them.</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6e99e20990-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Asylum waiting times, permits and rotas are decided by offices and employers, not by your planning.</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Illegal hours and unpaid overtime are not a time-management problem. Report them to a labour inspectorate,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Plan your time AND know your rights. Both protect your well-being.</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 next to your hours log.</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Self-diagnosis: my time compass (1/2)</a:t>
            </a:r>
            <a:endParaRPr lang="en-GB" sz="2800" dirty="0"/>
          </a:p>
        </p:txBody>
      </p:sp>
      <p:sp>
        <p:nvSpPr>
          <p:cNvPr id="5" name="Text 3"/>
          <p:cNvSpPr txBox="1"/>
          <p:nvPr/>
        </p:nvSpPr>
        <p:spPr>
          <a:xfrm>
            <a:off x="725393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Not like me</a:t>
            </a:r>
            <a:endParaRPr lang="en-GB" sz="1050" dirty="0"/>
          </a:p>
        </p:txBody>
      </p:sp>
      <p:sp>
        <p:nvSpPr>
          <p:cNvPr id="6" name="Text 4"/>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A bit like me</a:t>
            </a:r>
            <a:endParaRPr lang="en-GB" sz="1050" dirty="0"/>
          </a:p>
        </p:txBody>
      </p:sp>
      <p:sp>
        <p:nvSpPr>
          <p:cNvPr id="7" name="Text 5"/>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Quite like me</a:t>
            </a:r>
            <a:endParaRPr lang="en-GB" sz="1050" dirty="0"/>
          </a:p>
        </p:txBody>
      </p:sp>
      <p:sp>
        <p:nvSpPr>
          <p:cNvPr id="8" name="Text 6"/>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Very like me</a:t>
            </a:r>
            <a:endParaRPr lang="en-GB" sz="1050" dirty="0"/>
          </a:p>
        </p:txBody>
      </p:sp>
      <p:sp>
        <p:nvSpPr>
          <p:cNvPr id="9" name="Shape 7"/>
          <p:cNvSpPr/>
          <p:nvPr/>
        </p:nvSpPr>
        <p:spPr>
          <a:xfrm>
            <a:off x="548640" y="2311632"/>
            <a:ext cx="11094415" cy="566928"/>
          </a:xfrm>
          <a:prstGeom prst="rect">
            <a:avLst/>
          </a:prstGeom>
          <a:solidFill>
            <a:srgbClr val="F4F7FB"/>
          </a:solidFill>
          <a:ln w="12700">
            <a:solidFill>
              <a:srgbClr val="F4F7FB"/>
            </a:solidFill>
            <a:prstDash val="solid"/>
          </a:ln>
        </p:spPr>
      </p:sp>
      <p:sp>
        <p:nvSpPr>
          <p:cNvPr id="10" name="Text 8"/>
          <p:cNvSpPr txBox="1"/>
          <p:nvPr/>
        </p:nvSpPr>
        <p:spPr>
          <a:xfrm>
            <a:off x="731520" y="2311632"/>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where my time goes on a normal day.</a:t>
            </a:r>
            <a:endParaRPr lang="en-GB" sz="1350" dirty="0"/>
          </a:p>
        </p:txBody>
      </p:sp>
      <p:sp>
        <p:nvSpPr>
          <p:cNvPr id="11" name="Shape 9"/>
          <p:cNvSpPr/>
          <p:nvPr/>
        </p:nvSpPr>
        <p:spPr>
          <a:xfrm>
            <a:off x="7683703" y="247622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8780983" y="2476224"/>
            <a:ext cx="237744" cy="237744"/>
          </a:xfrm>
          <a:prstGeom prst="roundRect">
            <a:avLst>
              <a:gd name="adj" fmla="val 19231"/>
            </a:avLst>
          </a:prstGeom>
          <a:solidFill>
            <a:srgbClr val="FFFFFF"/>
          </a:solidFill>
          <a:ln w="15875">
            <a:solidFill>
              <a:srgbClr val="183454"/>
            </a:solidFill>
            <a:prstDash val="solid"/>
          </a:ln>
        </p:spPr>
      </p:sp>
      <p:sp>
        <p:nvSpPr>
          <p:cNvPr id="13" name="Shape 11"/>
          <p:cNvSpPr/>
          <p:nvPr/>
        </p:nvSpPr>
        <p:spPr>
          <a:xfrm>
            <a:off x="9878263" y="2476224"/>
            <a:ext cx="237744" cy="237744"/>
          </a:xfrm>
          <a:prstGeom prst="roundRect">
            <a:avLst>
              <a:gd name="adj" fmla="val 19231"/>
            </a:avLst>
          </a:prstGeom>
          <a:solidFill>
            <a:srgbClr val="FFFFFF"/>
          </a:solidFill>
          <a:ln w="15875">
            <a:solidFill>
              <a:srgbClr val="183454"/>
            </a:solidFill>
            <a:prstDash val="solid"/>
          </a:ln>
        </p:spPr>
      </p:sp>
      <p:sp>
        <p:nvSpPr>
          <p:cNvPr id="14" name="Shape 12"/>
          <p:cNvSpPr/>
          <p:nvPr/>
        </p:nvSpPr>
        <p:spPr>
          <a:xfrm>
            <a:off x="10975543" y="2476224"/>
            <a:ext cx="237744" cy="237744"/>
          </a:xfrm>
          <a:prstGeom prst="roundRect">
            <a:avLst>
              <a:gd name="adj" fmla="val 19231"/>
            </a:avLst>
          </a:prstGeom>
          <a:solidFill>
            <a:srgbClr val="FFFFFF"/>
          </a:solidFill>
          <a:ln w="15875">
            <a:solidFill>
              <a:srgbClr val="183454"/>
            </a:solidFill>
            <a:prstDash val="solid"/>
          </a:ln>
        </p:spPr>
      </p:sp>
      <p:sp>
        <p:nvSpPr>
          <p:cNvPr id="15" name="Text 13"/>
          <p:cNvSpPr txBox="1"/>
          <p:nvPr/>
        </p:nvSpPr>
        <p:spPr>
          <a:xfrm>
            <a:off x="731520" y="2878560"/>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notice when I am too tired to plan.</a:t>
            </a:r>
            <a:endParaRPr lang="en-GB" sz="1350" dirty="0"/>
          </a:p>
        </p:txBody>
      </p:sp>
      <p:sp>
        <p:nvSpPr>
          <p:cNvPr id="16" name="Shape 14"/>
          <p:cNvSpPr/>
          <p:nvPr/>
        </p:nvSpPr>
        <p:spPr>
          <a:xfrm>
            <a:off x="7683703" y="3043152"/>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8780983" y="3043152"/>
            <a:ext cx="237744" cy="237744"/>
          </a:xfrm>
          <a:prstGeom prst="roundRect">
            <a:avLst>
              <a:gd name="adj" fmla="val 19231"/>
            </a:avLst>
          </a:prstGeom>
          <a:solidFill>
            <a:srgbClr val="FFFFFF"/>
          </a:solidFill>
          <a:ln w="15875">
            <a:solidFill>
              <a:srgbClr val="183454"/>
            </a:solidFill>
            <a:prstDash val="solid"/>
          </a:ln>
        </p:spPr>
      </p:sp>
      <p:sp>
        <p:nvSpPr>
          <p:cNvPr id="18" name="Shape 16"/>
          <p:cNvSpPr/>
          <p:nvPr/>
        </p:nvSpPr>
        <p:spPr>
          <a:xfrm>
            <a:off x="9878263" y="3043152"/>
            <a:ext cx="237744" cy="237744"/>
          </a:xfrm>
          <a:prstGeom prst="roundRect">
            <a:avLst>
              <a:gd name="adj" fmla="val 19231"/>
            </a:avLst>
          </a:prstGeom>
          <a:solidFill>
            <a:srgbClr val="FFFFFF"/>
          </a:solidFill>
          <a:ln w="15875">
            <a:solidFill>
              <a:srgbClr val="183454"/>
            </a:solidFill>
            <a:prstDash val="solid"/>
          </a:ln>
        </p:spPr>
      </p:sp>
      <p:sp>
        <p:nvSpPr>
          <p:cNvPr id="19" name="Shape 17"/>
          <p:cNvSpPr/>
          <p:nvPr/>
        </p:nvSpPr>
        <p:spPr>
          <a:xfrm>
            <a:off x="10975543" y="3043152"/>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548640" y="3445488"/>
            <a:ext cx="11094415" cy="566928"/>
          </a:xfrm>
          <a:prstGeom prst="rect">
            <a:avLst/>
          </a:prstGeom>
          <a:solidFill>
            <a:srgbClr val="F4F7FB"/>
          </a:solidFill>
          <a:ln w="12700">
            <a:solidFill>
              <a:srgbClr val="F4F7FB"/>
            </a:solidFill>
            <a:prstDash val="solid"/>
          </a:ln>
        </p:spPr>
      </p:sp>
      <p:sp>
        <p:nvSpPr>
          <p:cNvPr id="21" name="Text 19"/>
          <p:cNvSpPr txBox="1"/>
          <p:nvPr/>
        </p:nvSpPr>
        <p:spPr>
          <a:xfrm>
            <a:off x="731520" y="3445488"/>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write down my most important tasks.</a:t>
            </a:r>
            <a:endParaRPr lang="en-GB" sz="1350" dirty="0"/>
          </a:p>
        </p:txBody>
      </p:sp>
      <p:sp>
        <p:nvSpPr>
          <p:cNvPr id="22" name="Shape 20"/>
          <p:cNvSpPr/>
          <p:nvPr/>
        </p:nvSpPr>
        <p:spPr>
          <a:xfrm>
            <a:off x="7683703" y="3610080"/>
            <a:ext cx="237744" cy="237744"/>
          </a:xfrm>
          <a:prstGeom prst="roundRect">
            <a:avLst>
              <a:gd name="adj" fmla="val 19231"/>
            </a:avLst>
          </a:prstGeom>
          <a:solidFill>
            <a:srgbClr val="FFFFFF"/>
          </a:solidFill>
          <a:ln w="15875">
            <a:solidFill>
              <a:srgbClr val="183454"/>
            </a:solidFill>
            <a:prstDash val="solid"/>
          </a:ln>
        </p:spPr>
      </p:sp>
      <p:sp>
        <p:nvSpPr>
          <p:cNvPr id="23" name="Shape 21"/>
          <p:cNvSpPr/>
          <p:nvPr/>
        </p:nvSpPr>
        <p:spPr>
          <a:xfrm>
            <a:off x="8780983" y="3610080"/>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3610080"/>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3610080"/>
            <a:ext cx="237744" cy="237744"/>
          </a:xfrm>
          <a:prstGeom prst="roundRect">
            <a:avLst>
              <a:gd name="adj" fmla="val 19231"/>
            </a:avLst>
          </a:prstGeom>
          <a:solidFill>
            <a:srgbClr val="FFFFFF"/>
          </a:solidFill>
          <a:ln w="15875">
            <a:solidFill>
              <a:srgbClr val="183454"/>
            </a:solidFill>
            <a:prstDash val="solid"/>
          </a:ln>
        </p:spPr>
      </p:sp>
      <p:sp>
        <p:nvSpPr>
          <p:cNvPr id="26" name="Text 24"/>
          <p:cNvSpPr txBox="1"/>
          <p:nvPr/>
        </p:nvSpPr>
        <p:spPr>
          <a:xfrm>
            <a:off x="731520" y="4012416"/>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plan time for rest and family, not only for duties.</a:t>
            </a:r>
            <a:endParaRPr lang="en-GB" sz="1350" dirty="0"/>
          </a:p>
        </p:txBody>
      </p:sp>
      <p:sp>
        <p:nvSpPr>
          <p:cNvPr id="27" name="Shape 25"/>
          <p:cNvSpPr/>
          <p:nvPr/>
        </p:nvSpPr>
        <p:spPr>
          <a:xfrm>
            <a:off x="7683703" y="4177008"/>
            <a:ext cx="237744" cy="237744"/>
          </a:xfrm>
          <a:prstGeom prst="roundRect">
            <a:avLst>
              <a:gd name="adj" fmla="val 19231"/>
            </a:avLst>
          </a:prstGeom>
          <a:solidFill>
            <a:srgbClr val="FFFFFF"/>
          </a:solidFill>
          <a:ln w="15875">
            <a:solidFill>
              <a:srgbClr val="183454"/>
            </a:solidFill>
            <a:prstDash val="solid"/>
          </a:ln>
        </p:spPr>
      </p:sp>
      <p:sp>
        <p:nvSpPr>
          <p:cNvPr id="28" name="Shape 26"/>
          <p:cNvSpPr/>
          <p:nvPr/>
        </p:nvSpPr>
        <p:spPr>
          <a:xfrm>
            <a:off x="8780983" y="4177008"/>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177008"/>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177008"/>
            <a:ext cx="237744" cy="237744"/>
          </a:xfrm>
          <a:prstGeom prst="roundRect">
            <a:avLst>
              <a:gd name="adj" fmla="val 19231"/>
            </a:avLst>
          </a:prstGeom>
          <a:solidFill>
            <a:srgbClr val="FFFFFF"/>
          </a:solidFill>
          <a:ln w="15875">
            <a:solidFill>
              <a:srgbClr val="183454"/>
            </a:solidFill>
            <a:prstDash val="solid"/>
          </a:ln>
        </p:spPr>
      </p:sp>
      <p:sp>
        <p:nvSpPr>
          <p:cNvPr id="31" name="Shape 29"/>
          <p:cNvSpPr/>
          <p:nvPr/>
        </p:nvSpPr>
        <p:spPr>
          <a:xfrm>
            <a:off x="548640" y="4579344"/>
            <a:ext cx="11094415" cy="566928"/>
          </a:xfrm>
          <a:prstGeom prst="rect">
            <a:avLst/>
          </a:prstGeom>
          <a:solidFill>
            <a:srgbClr val="F4F7FB"/>
          </a:solidFill>
          <a:ln w="12700">
            <a:solidFill>
              <a:srgbClr val="F4F7FB"/>
            </a:solidFill>
            <a:prstDash val="solid"/>
          </a:ln>
        </p:spPr>
      </p:sp>
      <p:sp>
        <p:nvSpPr>
          <p:cNvPr id="32" name="Text 30"/>
          <p:cNvSpPr txBox="1"/>
          <p:nvPr/>
        </p:nvSpPr>
        <p:spPr>
          <a:xfrm>
            <a:off x="731520" y="4579344"/>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add extra time around appointments.</a:t>
            </a:r>
            <a:endParaRPr lang="en-GB" sz="1350" dirty="0"/>
          </a:p>
        </p:txBody>
      </p:sp>
      <p:sp>
        <p:nvSpPr>
          <p:cNvPr id="33" name="Shape 31"/>
          <p:cNvSpPr/>
          <p:nvPr/>
        </p:nvSpPr>
        <p:spPr>
          <a:xfrm>
            <a:off x="7683703" y="4743936"/>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8780983" y="4743936"/>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9878263" y="4743936"/>
            <a:ext cx="237744" cy="237744"/>
          </a:xfrm>
          <a:prstGeom prst="roundRect">
            <a:avLst>
              <a:gd name="adj" fmla="val 19231"/>
            </a:avLst>
          </a:prstGeom>
          <a:solidFill>
            <a:srgbClr val="FFFFFF"/>
          </a:solidFill>
          <a:ln w="15875">
            <a:solidFill>
              <a:srgbClr val="183454"/>
            </a:solidFill>
            <a:prstDash val="solid"/>
          </a:ln>
        </p:spPr>
      </p:sp>
      <p:sp>
        <p:nvSpPr>
          <p:cNvPr id="36" name="Shape 34"/>
          <p:cNvSpPr/>
          <p:nvPr/>
        </p:nvSpPr>
        <p:spPr>
          <a:xfrm>
            <a:off x="10975543" y="4743936"/>
            <a:ext cx="237744" cy="237744"/>
          </a:xfrm>
          <a:prstGeom prst="roundRect">
            <a:avLst>
              <a:gd name="adj" fmla="val 19231"/>
            </a:avLst>
          </a:prstGeom>
          <a:solidFill>
            <a:srgbClr val="FFFFFF"/>
          </a:solidFill>
          <a:ln w="15875">
            <a:solidFill>
              <a:srgbClr val="183454"/>
            </a:solidFill>
            <a:prstDash val="solid"/>
          </a:ln>
        </p:spPr>
      </p:sp>
      <p:sp>
        <p:nvSpPr>
          <p:cNvPr id="37" name="Text 35"/>
          <p:cNvSpPr txBox="1"/>
          <p:nvPr/>
        </p:nvSpPr>
        <p:spPr>
          <a:xfrm>
            <a:off x="731520" y="5146272"/>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a plan fails, I change it instead of giving up.</a:t>
            </a:r>
            <a:endParaRPr lang="en-GB" sz="1350" dirty="0"/>
          </a:p>
        </p:txBody>
      </p:sp>
      <p:sp>
        <p:nvSpPr>
          <p:cNvPr id="38" name="Shape 36"/>
          <p:cNvSpPr/>
          <p:nvPr/>
        </p:nvSpPr>
        <p:spPr>
          <a:xfrm>
            <a:off x="7683703" y="5310864"/>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8780983" y="5310864"/>
            <a:ext cx="237744" cy="237744"/>
          </a:xfrm>
          <a:prstGeom prst="roundRect">
            <a:avLst>
              <a:gd name="adj" fmla="val 19231"/>
            </a:avLst>
          </a:prstGeom>
          <a:solidFill>
            <a:srgbClr val="FFFFFF"/>
          </a:solidFill>
          <a:ln w="15875">
            <a:solidFill>
              <a:srgbClr val="183454"/>
            </a:solidFill>
            <a:prstDash val="solid"/>
          </a:ln>
        </p:spPr>
      </p:sp>
      <p:sp>
        <p:nvSpPr>
          <p:cNvPr id="40" name="Shape 38"/>
          <p:cNvSpPr/>
          <p:nvPr/>
        </p:nvSpPr>
        <p:spPr>
          <a:xfrm>
            <a:off x="9878263" y="5310864"/>
            <a:ext cx="237744" cy="237744"/>
          </a:xfrm>
          <a:prstGeom prst="roundRect">
            <a:avLst>
              <a:gd name="adj" fmla="val 19231"/>
            </a:avLst>
          </a:prstGeom>
          <a:solidFill>
            <a:srgbClr val="FFFFFF"/>
          </a:solidFill>
          <a:ln w="15875">
            <a:solidFill>
              <a:srgbClr val="183454"/>
            </a:solidFill>
            <a:prstDash val="solid"/>
          </a:ln>
        </p:spPr>
      </p:sp>
      <p:sp>
        <p:nvSpPr>
          <p:cNvPr id="41" name="Shape 39"/>
          <p:cNvSpPr/>
          <p:nvPr/>
        </p:nvSpPr>
        <p:spPr>
          <a:xfrm>
            <a:off x="10975543" y="5310864"/>
            <a:ext cx="237744" cy="237744"/>
          </a:xfrm>
          <a:prstGeom prst="roundRect">
            <a:avLst>
              <a:gd name="adj" fmla="val 19231"/>
            </a:avLst>
          </a:prstGeom>
          <a:solidFill>
            <a:srgbClr val="FFFFFF"/>
          </a:solidFill>
          <a:ln w="15875">
            <a:solidFill>
              <a:srgbClr val="183454"/>
            </a:solidFill>
            <a:prstDash val="solid"/>
          </a:ln>
        </p:spPr>
      </p:sp>
      <p:sp>
        <p:nvSpPr>
          <p:cNvPr id="42" name="Text 4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43" name="Text 4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Self-diagnosis: my time compass (2/2)</a:t>
            </a:r>
            <a:endParaRPr lang="en-GB" sz="2800" dirty="0"/>
          </a:p>
        </p:txBody>
      </p:sp>
      <p:sp>
        <p:nvSpPr>
          <p:cNvPr id="5" name="Text 3"/>
          <p:cNvSpPr txBox="1"/>
          <p:nvPr/>
        </p:nvSpPr>
        <p:spPr>
          <a:xfrm>
            <a:off x="725393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Not like me</a:t>
            </a:r>
            <a:endParaRPr lang="en-GB" sz="1050" dirty="0"/>
          </a:p>
        </p:txBody>
      </p:sp>
      <p:sp>
        <p:nvSpPr>
          <p:cNvPr id="6" name="Text 4"/>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A bit like me</a:t>
            </a:r>
            <a:endParaRPr lang="en-GB" sz="1050" dirty="0"/>
          </a:p>
        </p:txBody>
      </p:sp>
      <p:sp>
        <p:nvSpPr>
          <p:cNvPr id="7" name="Text 5"/>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Quite like me</a:t>
            </a:r>
            <a:endParaRPr lang="en-GB" sz="1050" dirty="0"/>
          </a:p>
        </p:txBody>
      </p:sp>
      <p:sp>
        <p:nvSpPr>
          <p:cNvPr id="8" name="Text 6"/>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32233"/>
                </a:solidFill>
                <a:latin typeface="Montserrat" pitchFamily="34" charset="0"/>
                <a:ea typeface="Montserrat" pitchFamily="34" charset="-122"/>
                <a:cs typeface="Montserrat" pitchFamily="34" charset="-120"/>
              </a:rPr>
              <a:t>Very like me</a:t>
            </a:r>
            <a:endParaRPr lang="en-GB" sz="1050" dirty="0"/>
          </a:p>
        </p:txBody>
      </p:sp>
      <p:sp>
        <p:nvSpPr>
          <p:cNvPr id="9" name="Shape 7"/>
          <p:cNvSpPr/>
          <p:nvPr/>
        </p:nvSpPr>
        <p:spPr>
          <a:xfrm>
            <a:off x="548640" y="2311632"/>
            <a:ext cx="11094415" cy="566928"/>
          </a:xfrm>
          <a:prstGeom prst="rect">
            <a:avLst/>
          </a:prstGeom>
          <a:solidFill>
            <a:srgbClr val="F4F7FB"/>
          </a:solidFill>
          <a:ln w="12700">
            <a:solidFill>
              <a:srgbClr val="F4F7FB"/>
            </a:solidFill>
            <a:prstDash val="solid"/>
          </a:ln>
        </p:spPr>
      </p:sp>
      <p:sp>
        <p:nvSpPr>
          <p:cNvPr id="10" name="Text 8"/>
          <p:cNvSpPr txBox="1"/>
          <p:nvPr/>
        </p:nvSpPr>
        <p:spPr>
          <a:xfrm>
            <a:off x="731520" y="2311632"/>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check my plan at least once a week.</a:t>
            </a:r>
            <a:endParaRPr lang="en-GB" sz="1350" dirty="0"/>
          </a:p>
        </p:txBody>
      </p:sp>
      <p:sp>
        <p:nvSpPr>
          <p:cNvPr id="11" name="Shape 9"/>
          <p:cNvSpPr/>
          <p:nvPr/>
        </p:nvSpPr>
        <p:spPr>
          <a:xfrm>
            <a:off x="7683703" y="247622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8780983" y="2476224"/>
            <a:ext cx="237744" cy="237744"/>
          </a:xfrm>
          <a:prstGeom prst="roundRect">
            <a:avLst>
              <a:gd name="adj" fmla="val 19231"/>
            </a:avLst>
          </a:prstGeom>
          <a:solidFill>
            <a:srgbClr val="FFFFFF"/>
          </a:solidFill>
          <a:ln w="15875">
            <a:solidFill>
              <a:srgbClr val="183454"/>
            </a:solidFill>
            <a:prstDash val="solid"/>
          </a:ln>
        </p:spPr>
      </p:sp>
      <p:sp>
        <p:nvSpPr>
          <p:cNvPr id="13" name="Shape 11"/>
          <p:cNvSpPr/>
          <p:nvPr/>
        </p:nvSpPr>
        <p:spPr>
          <a:xfrm>
            <a:off x="9878263" y="2476224"/>
            <a:ext cx="237744" cy="237744"/>
          </a:xfrm>
          <a:prstGeom prst="roundRect">
            <a:avLst>
              <a:gd name="adj" fmla="val 19231"/>
            </a:avLst>
          </a:prstGeom>
          <a:solidFill>
            <a:srgbClr val="FFFFFF"/>
          </a:solidFill>
          <a:ln w="15875">
            <a:solidFill>
              <a:srgbClr val="183454"/>
            </a:solidFill>
            <a:prstDash val="solid"/>
          </a:ln>
        </p:spPr>
      </p:sp>
      <p:sp>
        <p:nvSpPr>
          <p:cNvPr id="14" name="Shape 12"/>
          <p:cNvSpPr/>
          <p:nvPr/>
        </p:nvSpPr>
        <p:spPr>
          <a:xfrm>
            <a:off x="10975543" y="2476224"/>
            <a:ext cx="237744" cy="237744"/>
          </a:xfrm>
          <a:prstGeom prst="roundRect">
            <a:avLst>
              <a:gd name="adj" fmla="val 19231"/>
            </a:avLst>
          </a:prstGeom>
          <a:solidFill>
            <a:srgbClr val="FFFFFF"/>
          </a:solidFill>
          <a:ln w="15875">
            <a:solidFill>
              <a:srgbClr val="183454"/>
            </a:solidFill>
            <a:prstDash val="solid"/>
          </a:ln>
        </p:spPr>
      </p:sp>
      <p:sp>
        <p:nvSpPr>
          <p:cNvPr id="15" name="Text 13"/>
          <p:cNvSpPr txBox="1"/>
          <p:nvPr/>
        </p:nvSpPr>
        <p:spPr>
          <a:xfrm>
            <a:off x="731520" y="2878560"/>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feel I have some control over my time.</a:t>
            </a:r>
            <a:endParaRPr lang="en-GB" sz="1350" dirty="0"/>
          </a:p>
        </p:txBody>
      </p:sp>
      <p:sp>
        <p:nvSpPr>
          <p:cNvPr id="16" name="Shape 14"/>
          <p:cNvSpPr/>
          <p:nvPr/>
        </p:nvSpPr>
        <p:spPr>
          <a:xfrm>
            <a:off x="7683703" y="3043152"/>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8780983" y="3043152"/>
            <a:ext cx="237744" cy="237744"/>
          </a:xfrm>
          <a:prstGeom prst="roundRect">
            <a:avLst>
              <a:gd name="adj" fmla="val 19231"/>
            </a:avLst>
          </a:prstGeom>
          <a:solidFill>
            <a:srgbClr val="FFFFFF"/>
          </a:solidFill>
          <a:ln w="15875">
            <a:solidFill>
              <a:srgbClr val="183454"/>
            </a:solidFill>
            <a:prstDash val="solid"/>
          </a:ln>
        </p:spPr>
      </p:sp>
      <p:sp>
        <p:nvSpPr>
          <p:cNvPr id="18" name="Shape 16"/>
          <p:cNvSpPr/>
          <p:nvPr/>
        </p:nvSpPr>
        <p:spPr>
          <a:xfrm>
            <a:off x="9878263" y="3043152"/>
            <a:ext cx="237744" cy="237744"/>
          </a:xfrm>
          <a:prstGeom prst="roundRect">
            <a:avLst>
              <a:gd name="adj" fmla="val 19231"/>
            </a:avLst>
          </a:prstGeom>
          <a:solidFill>
            <a:srgbClr val="FFFFFF"/>
          </a:solidFill>
          <a:ln w="15875">
            <a:solidFill>
              <a:srgbClr val="183454"/>
            </a:solidFill>
            <a:prstDash val="solid"/>
          </a:ln>
        </p:spPr>
      </p:sp>
      <p:sp>
        <p:nvSpPr>
          <p:cNvPr id="19" name="Shape 17"/>
          <p:cNvSpPr/>
          <p:nvPr/>
        </p:nvSpPr>
        <p:spPr>
          <a:xfrm>
            <a:off x="10975543" y="3043152"/>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548640" y="3445488"/>
            <a:ext cx="11094415" cy="566928"/>
          </a:xfrm>
          <a:prstGeom prst="rect">
            <a:avLst/>
          </a:prstGeom>
          <a:solidFill>
            <a:srgbClr val="F4F7FB"/>
          </a:solidFill>
          <a:ln w="12700">
            <a:solidFill>
              <a:srgbClr val="F4F7FB"/>
            </a:solidFill>
            <a:prstDash val="solid"/>
          </a:ln>
        </p:spPr>
      </p:sp>
      <p:sp>
        <p:nvSpPr>
          <p:cNvPr id="21" name="Text 19"/>
          <p:cNvSpPr txBox="1"/>
          <p:nvPr/>
        </p:nvSpPr>
        <p:spPr>
          <a:xfrm>
            <a:off x="731520" y="3445488"/>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I delay a task, I can be kind to myself and try again.</a:t>
            </a:r>
            <a:endParaRPr lang="en-GB" sz="1350" dirty="0"/>
          </a:p>
        </p:txBody>
      </p:sp>
      <p:sp>
        <p:nvSpPr>
          <p:cNvPr id="22" name="Shape 20"/>
          <p:cNvSpPr/>
          <p:nvPr/>
        </p:nvSpPr>
        <p:spPr>
          <a:xfrm>
            <a:off x="7683703" y="3610080"/>
            <a:ext cx="237744" cy="237744"/>
          </a:xfrm>
          <a:prstGeom prst="roundRect">
            <a:avLst>
              <a:gd name="adj" fmla="val 19231"/>
            </a:avLst>
          </a:prstGeom>
          <a:solidFill>
            <a:srgbClr val="FFFFFF"/>
          </a:solidFill>
          <a:ln w="15875">
            <a:solidFill>
              <a:srgbClr val="183454"/>
            </a:solidFill>
            <a:prstDash val="solid"/>
          </a:ln>
        </p:spPr>
      </p:sp>
      <p:sp>
        <p:nvSpPr>
          <p:cNvPr id="23" name="Shape 21"/>
          <p:cNvSpPr/>
          <p:nvPr/>
        </p:nvSpPr>
        <p:spPr>
          <a:xfrm>
            <a:off x="8780983" y="3610080"/>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3610080"/>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3610080"/>
            <a:ext cx="237744" cy="237744"/>
          </a:xfrm>
          <a:prstGeom prst="roundRect">
            <a:avLst>
              <a:gd name="adj" fmla="val 19231"/>
            </a:avLst>
          </a:prstGeom>
          <a:solidFill>
            <a:srgbClr val="FFFFFF"/>
          </a:solidFill>
          <a:ln w="15875">
            <a:solidFill>
              <a:srgbClr val="183454"/>
            </a:solidFill>
            <a:prstDash val="solid"/>
          </a:ln>
        </p:spPr>
      </p:sp>
      <p:sp>
        <p:nvSpPr>
          <p:cNvPr id="26" name="Text 24"/>
          <p:cNvSpPr txBox="1"/>
          <p:nvPr/>
        </p:nvSpPr>
        <p:spPr>
          <a:xfrm>
            <a:off x="731520" y="4012416"/>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My phone helps me more than it distracts me.</a:t>
            </a:r>
            <a:endParaRPr lang="en-GB" sz="1350" dirty="0"/>
          </a:p>
        </p:txBody>
      </p:sp>
      <p:sp>
        <p:nvSpPr>
          <p:cNvPr id="27" name="Shape 25"/>
          <p:cNvSpPr/>
          <p:nvPr/>
        </p:nvSpPr>
        <p:spPr>
          <a:xfrm>
            <a:off x="7683703" y="4177008"/>
            <a:ext cx="237744" cy="237744"/>
          </a:xfrm>
          <a:prstGeom prst="roundRect">
            <a:avLst>
              <a:gd name="adj" fmla="val 19231"/>
            </a:avLst>
          </a:prstGeom>
          <a:solidFill>
            <a:srgbClr val="FFFFFF"/>
          </a:solidFill>
          <a:ln w="15875">
            <a:solidFill>
              <a:srgbClr val="183454"/>
            </a:solidFill>
            <a:prstDash val="solid"/>
          </a:ln>
        </p:spPr>
      </p:sp>
      <p:sp>
        <p:nvSpPr>
          <p:cNvPr id="28" name="Shape 26"/>
          <p:cNvSpPr/>
          <p:nvPr/>
        </p:nvSpPr>
        <p:spPr>
          <a:xfrm>
            <a:off x="8780983" y="4177008"/>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177008"/>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177008"/>
            <a:ext cx="237744" cy="237744"/>
          </a:xfrm>
          <a:prstGeom prst="roundRect">
            <a:avLst>
              <a:gd name="adj" fmla="val 19231"/>
            </a:avLst>
          </a:prstGeom>
          <a:solidFill>
            <a:srgbClr val="FFFFFF"/>
          </a:solidFill>
          <a:ln w="15875">
            <a:solidFill>
              <a:srgbClr val="183454"/>
            </a:solidFill>
            <a:prstDash val="solid"/>
          </a:ln>
        </p:spPr>
      </p:sp>
      <p:sp>
        <p:nvSpPr>
          <p:cNvPr id="31" name="Shape 29"/>
          <p:cNvSpPr/>
          <p:nvPr/>
        </p:nvSpPr>
        <p:spPr>
          <a:xfrm>
            <a:off x="548640" y="4579344"/>
            <a:ext cx="11094415" cy="566928"/>
          </a:xfrm>
          <a:prstGeom prst="rect">
            <a:avLst/>
          </a:prstGeom>
          <a:solidFill>
            <a:srgbClr val="F4F7FB"/>
          </a:solidFill>
          <a:ln w="12700">
            <a:solidFill>
              <a:srgbClr val="F4F7FB"/>
            </a:solidFill>
            <a:prstDash val="solid"/>
          </a:ln>
        </p:spPr>
      </p:sp>
      <p:sp>
        <p:nvSpPr>
          <p:cNvPr id="32" name="Text 30"/>
          <p:cNvSpPr txBox="1"/>
          <p:nvPr/>
        </p:nvSpPr>
        <p:spPr>
          <a:xfrm>
            <a:off x="731520" y="4579344"/>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my rights about working hours.</a:t>
            </a:r>
            <a:endParaRPr lang="en-GB" sz="1350" dirty="0"/>
          </a:p>
        </p:txBody>
      </p:sp>
      <p:sp>
        <p:nvSpPr>
          <p:cNvPr id="33" name="Shape 31"/>
          <p:cNvSpPr/>
          <p:nvPr/>
        </p:nvSpPr>
        <p:spPr>
          <a:xfrm>
            <a:off x="7683703" y="4743936"/>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8780983" y="4743936"/>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9878263" y="4743936"/>
            <a:ext cx="237744" cy="237744"/>
          </a:xfrm>
          <a:prstGeom prst="roundRect">
            <a:avLst>
              <a:gd name="adj" fmla="val 19231"/>
            </a:avLst>
          </a:prstGeom>
          <a:solidFill>
            <a:srgbClr val="FFFFFF"/>
          </a:solidFill>
          <a:ln w="15875">
            <a:solidFill>
              <a:srgbClr val="183454"/>
            </a:solidFill>
            <a:prstDash val="solid"/>
          </a:ln>
        </p:spPr>
      </p:sp>
      <p:sp>
        <p:nvSpPr>
          <p:cNvPr id="36" name="Shape 34"/>
          <p:cNvSpPr/>
          <p:nvPr/>
        </p:nvSpPr>
        <p:spPr>
          <a:xfrm>
            <a:off x="10975543" y="4743936"/>
            <a:ext cx="237744" cy="237744"/>
          </a:xfrm>
          <a:prstGeom prst="roundRect">
            <a:avLst>
              <a:gd name="adj" fmla="val 19231"/>
            </a:avLst>
          </a:prstGeom>
          <a:solidFill>
            <a:srgbClr val="FFFFFF"/>
          </a:solidFill>
          <a:ln w="15875">
            <a:solidFill>
              <a:srgbClr val="183454"/>
            </a:solidFill>
            <a:prstDash val="solid"/>
          </a:ln>
        </p:spPr>
      </p:sp>
      <p:sp>
        <p:nvSpPr>
          <p:cNvPr id="37" name="Text 35"/>
          <p:cNvSpPr txBox="1"/>
          <p:nvPr/>
        </p:nvSpPr>
        <p:spPr>
          <a:xfrm>
            <a:off x="731520" y="5146272"/>
            <a:ext cx="6430975" cy="566928"/>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get enough sleep most nights.</a:t>
            </a:r>
            <a:endParaRPr lang="en-GB" sz="1350" dirty="0"/>
          </a:p>
        </p:txBody>
      </p:sp>
      <p:sp>
        <p:nvSpPr>
          <p:cNvPr id="38" name="Shape 36"/>
          <p:cNvSpPr/>
          <p:nvPr/>
        </p:nvSpPr>
        <p:spPr>
          <a:xfrm>
            <a:off x="7683703" y="5310864"/>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8780983" y="5310864"/>
            <a:ext cx="237744" cy="237744"/>
          </a:xfrm>
          <a:prstGeom prst="roundRect">
            <a:avLst>
              <a:gd name="adj" fmla="val 19231"/>
            </a:avLst>
          </a:prstGeom>
          <a:solidFill>
            <a:srgbClr val="FFFFFF"/>
          </a:solidFill>
          <a:ln w="15875">
            <a:solidFill>
              <a:srgbClr val="183454"/>
            </a:solidFill>
            <a:prstDash val="solid"/>
          </a:ln>
        </p:spPr>
      </p:sp>
      <p:sp>
        <p:nvSpPr>
          <p:cNvPr id="40" name="Shape 38"/>
          <p:cNvSpPr/>
          <p:nvPr/>
        </p:nvSpPr>
        <p:spPr>
          <a:xfrm>
            <a:off x="9878263" y="5310864"/>
            <a:ext cx="237744" cy="237744"/>
          </a:xfrm>
          <a:prstGeom prst="roundRect">
            <a:avLst>
              <a:gd name="adj" fmla="val 19231"/>
            </a:avLst>
          </a:prstGeom>
          <a:solidFill>
            <a:srgbClr val="FFFFFF"/>
          </a:solidFill>
          <a:ln w="15875">
            <a:solidFill>
              <a:srgbClr val="183454"/>
            </a:solidFill>
            <a:prstDash val="solid"/>
          </a:ln>
        </p:spPr>
      </p:sp>
      <p:sp>
        <p:nvSpPr>
          <p:cNvPr id="41" name="Shape 39"/>
          <p:cNvSpPr/>
          <p:nvPr/>
        </p:nvSpPr>
        <p:spPr>
          <a:xfrm>
            <a:off x="10975543" y="5310864"/>
            <a:ext cx="237744" cy="237744"/>
          </a:xfrm>
          <a:prstGeom prst="roundRect">
            <a:avLst>
              <a:gd name="adj" fmla="val 19231"/>
            </a:avLst>
          </a:prstGeom>
          <a:solidFill>
            <a:srgbClr val="FFFFFF"/>
          </a:solidFill>
          <a:ln w="15875">
            <a:solidFill>
              <a:srgbClr val="183454"/>
            </a:solidFill>
            <a:prstDash val="solid"/>
          </a:ln>
        </p:spPr>
      </p:sp>
      <p:sp>
        <p:nvSpPr>
          <p:cNvPr id="42" name="Text 4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43" name="Text 4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small strategy, starting this week</a:t>
            </a:r>
            <a:endParaRPr lang="en-GB" sz="2800" dirty="0"/>
          </a:p>
        </p:txBody>
      </p:sp>
      <p:pic>
        <p:nvPicPr>
          <p:cNvPr id="5" name="Image 0" descr="/root/smile-smartleap/sunum/build/cache/varlik/sekil-blob-D93042-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strategy will I try?</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When and where exactly? “If ___, then I will ___.”</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will I protect this week: sleep, family or learning?</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How will I know in two weeks if it helps?</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Write it on a card. Missed a day? Just continue.</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AE2E5"/>
          </a:solidFill>
          <a:ln w="12700">
            <a:solidFill>
              <a:srgbClr val="FAE2E5"/>
            </a:solidFill>
            <a:prstDash val="solid"/>
          </a:ln>
        </p:spPr>
      </p:sp>
      <p:pic>
        <p:nvPicPr>
          <p:cNvPr id="3" name="Image 0" descr="/root/smile-smartleap/sunum/build/cache/varlik/sekil-blob-D93042-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clock-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B32233"/>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7-key_calm--d5761fd9ed-2000.png">    </p:cNvPr>
          <p:cNvPicPr>
            <a:picLocks noChangeAspect="1"/>
          </p:cNvPicPr>
          <p:nvPr/>
        </p:nvPicPr>
        <p:blipFill>
          <a:blip r:embed="rId3"/>
          <a:stretch>
            <a:fillRect/>
          </a:stretch>
        </p:blipFill>
        <p:spPr>
          <a:xfrm>
            <a:off x="8001000" y="2068863"/>
            <a:ext cx="3642055" cy="2753394"/>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Your time, your control: small steps, kind restarts.</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Time management is not about doing more. It helps you feel more in control, protect rest, family and learning, and adapt when life changes. Where others set your time, records and rights protect you.</a:t>
            </a:r>
            <a:endParaRPr lang="en-GB" sz="1650" dirty="0"/>
          </a:p>
        </p:txBody>
      </p:sp>
      <p:pic>
        <p:nvPicPr>
          <p:cNvPr id="9" name="Image 3" descr="/root/smile-smartleap/sunum/build/cache/varlik/nokta-B32233-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Acarturk, C., et al. (2022). Effectiveness of a WHO self-help psychological intervention for preventing mental disorders among Syrian refugees in Turkey: An RCT. World Psychiatry, 21(1), 88-95.</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Aeon, B., Faber, A., &amp; Panaccio, A. (2021). Does time management work? A meta-analysis. PLOS ONE, 16(1), e0245066.</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Biwer, F., et al. (2023). Understanding effort regulation: Comparing "Pomodoro" breaks and self-regulated breaks. British Journal of Educational Psychology, 93(S2), 353-367.</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Böttger, T., Poschik, M., &amp; Zierer, K. (2023). Does the brain drain effect really exist? A meta-analysis. Behavioral Sciences, 13(9), 751.</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Buehler, R., Griffin, D., &amp; Ross, M. (1994). Exploring the "planning fallacy". Journal of Personality and Social Psychology, 67(3), 366-381.</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Centers for Disease Control and Prevention (n.d.). About sleep. Retrieved 1 October 2026.</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Claessens, B. J. C. (2004). Perceived control of time: Time management and personal effectiveness at work [Doctoral dissertation]. TU Eindhoven.</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Court of Justice of the EU (2019). Case C-55/18, CCOO v Deutsche Bank SAE (Press release No 61/19).</a:t>
            </a:r>
            <a:endParaRPr lang="en-GB" sz="10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de Graaff, A. M., et al. (2023). Peer-provided psychological intervention for Syrian refugees: RCT of Problem Management Plus. BMJ Mental Health, 26(1), e300637.</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Directive 2003/88/EC on the organisation of working time; Directive (EU) 2019/1152 on transparent and predictable working conditions.</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Droit-Volet, S., &amp; Meck, W. H. (2007). How emotions colour our perception of time. Trends in Cognitive Sciences, 11(12), 504-513.</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Eurostat (2026). Datasets lfsa_ewpshi, lfso_19fxwt01, lfso_19fxwt14, lfso_21educ02, migr_asypenctzm. Extracted 1 October 2026.</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Fitz, N., et al. (2019). Batching smartphone notifications can improve well-being. Computers in Human Behavior, 101, 84-94.</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FRA (2019). Protecting migrant workers from exploitation in the EU: Workers' perspectives. Publications Office of the EU.</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Gollwitzer, P. M., &amp; Sheeran, P. (2006). Implementation intentions and goal achievement: A meta-analysis. Advances in Experimental Social Psychology, 38, 69-119.</a:t>
            </a:r>
            <a:endParaRPr lang="en-GB" sz="11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D93042"/>
          </a:solidFill>
          <a:ln w="12700">
            <a:solidFill>
              <a:srgbClr val="D93042"/>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32233"/>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Griffiths, M. B. (2014). Out of time: The temporal uncertainties of refused asylum seekers and immigration detainees. Journal of Ethnic and Migration Studies, 40(12), 1991-2009.</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Häfner, A., &amp; Stock, A. (2010). Time management training and perceived control of time at work. The Journal of Psychology, 144(5), 429-447.</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Hagger, M. S., et al. (2016). A multilab preregistered replication of the ego-depletion effect. Perspectives on Psychological Science, 11(4), 546-573.</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Hainmueller, J., Hangartner, D., &amp; Lawrence, D. (2016). When lives are put on hold: Lengthy asylum processes decrease employment among refugees. Science Advances, 2(8), e1600432.</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Lally, P., van Jaarsveld, C. H. M., Potts, H. W. W., &amp; Wardle, J. (2010). How are habits formed. European Journal of Social Psychology, 40(6), 998-1009.</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Mani, A., Mullainathan, S., Shafir, E., &amp; Zhao, J. (2013). Poverty impedes cognitive function. Science, 341(6149), 976-980.</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O'Donnell, M., et al. (2021). Empirical audit and review and an assessment of evidentiary value in research on the psychological consequences of scarcity. PNAS, 118(44), e2103313118.</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Oettingen, G., Kappes, H. B., Guttenberg, K. B., &amp; Gollwitzer, P. M. (2015). Self-regulation of time management: Mental contrasting with implementation intentions. EJSP, 45(2), 218-229.</a:t>
            </a:r>
            <a:endParaRPr lang="en-GB" sz="9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Phillimore, J., &amp; Cheung, S. Y. (2021). The violence of uncertainty: How asylum waiting time undermines refugee health. Social Science &amp; Medicine, 282, 114154.</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Rotter, R. (2016). Waiting in the asylum determination process: Just an empty interlude? Time &amp; Society, 25(1), 80-101.</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Sirois, F., &amp; Pychyl, T. (2013). Procrastination and the priority of short-term mood regulation. Social and Personality Psychology Compass, 7(2), 115-127.</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Steel, P. (2007). The nature of procrastination: A meta-analytic and theoretical review. Psychological Bulletin, 133(1), 65-94.</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Stothart, C., Mitchum, A., &amp; Yehnert, C. (2015). The attentional cost of receiving a cell phone notification. JEP: Human Perception and Performance, 41(4), 893-897.</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Journal of Ethnic and Migration Studies, 47(6), 1222-1239.</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Wohl, M. J. A., Pychyl, T. A., &amp; Bennett, S. H. (2010). I forgive myself, now I can study. Personality and Individual Differences, 48(7), 803-808.</a:t>
            </a:r>
            <a:endParaRPr lang="en-GB" sz="10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32233"/>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32233"/>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7 · Time Management</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32233"/>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32233"/>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B32233"/>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b484bcf331-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7 · Time Management</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7: Time Management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2026-10-01T14:55:33Z</dcterms:created>
  <dcterms:modified xsi:type="dcterms:W3CDTF">2026-10-01T14:55:33Z</dcterms:modified>
</cp:coreProperties>
</file>