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1.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Born abroad</c:v>
                </c:pt>
              </c:strCache>
            </c:strRef>
          </c:tx>
          <c:spPr>
            <a:solidFill>
              <a:srgbClr val="2E57AD"/>
            </a:solidFill>
            <a:effectLst/>
          </c:spPr>
          <c:invertIfNegative val="0"/>
          <c:dLbls>
            <c:numFmt formatCode="0.0"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cat>
            <c:multiLvlStrRef>
              <c:f>Sheet1!$A$2:$A$6</c:f>
              <c:multiLvlStrCache>
                <c:ptCount val="5"/>
                <c:lvl>
                  <c:pt idx="0">
                    <c:v>EU-27</c:v>
                  </c:pt>
                  <c:pt idx="1">
                    <c:v>Germany</c:v>
                  </c:pt>
                  <c:pt idx="2">
                    <c:v>Italy</c:v>
                  </c:pt>
                  <c:pt idx="3">
                    <c:v>Netherlands</c:v>
                  </c:pt>
                  <c:pt idx="4">
                    <c:v>Türkiye</c:v>
                  </c:pt>
                </c:lvl>
              </c:multiLvlStrCache>
            </c:multiLvlStrRef>
          </c:cat>
          <c:val>
            <c:numRef>
              <c:f>Sheet1!$B$2:$B$6</c:f>
              <c:numCache>
                <c:formatCode>General</c:formatCode>
                <c:ptCount val="5"/>
                <c:pt idx="0">
                  <c:v>16.2</c:v>
                </c:pt>
                <c:pt idx="1">
                  <c:v>14.2</c:v>
                </c:pt>
                <c:pt idx="2">
                  <c:v>20.9</c:v>
                </c:pt>
                <c:pt idx="3">
                  <c:v>18.9</c:v>
                </c:pt>
                <c:pt idx="4">
                  <c:v>21.4</c:v>
                </c:pt>
              </c:numCache>
            </c:numRef>
          </c:val>
        </c:ser>
        <c:ser>
          <c:idx val="1"/>
          <c:order val="1"/>
          <c:tx>
            <c:strRef>
              <c:f>Sheet1!$C$1</c:f>
              <c:strCache>
                <c:ptCount val="1"/>
                <c:pt idx="0">
                  <c:v>Born in the country (native-born parents)</c:v>
                </c:pt>
              </c:strCache>
            </c:strRef>
          </c:tx>
          <c:spPr>
            <a:solidFill>
              <a:srgbClr val="183454"/>
            </a:solidFill>
            <a:effectLst/>
          </c:spPr>
          <c:invertIfNegative val="0"/>
          <c:dLbls>
            <c:numFmt formatCode="0.0"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cat>
            <c:multiLvlStrRef>
              <c:f>Sheet1!$A$2:$A$6</c:f>
              <c:multiLvlStrCache>
                <c:ptCount val="5"/>
                <c:lvl>
                  <c:pt idx="0">
                    <c:v>EU-27</c:v>
                  </c:pt>
                  <c:pt idx="1">
                    <c:v>Germany</c:v>
                  </c:pt>
                  <c:pt idx="2">
                    <c:v>Italy</c:v>
                  </c:pt>
                  <c:pt idx="3">
                    <c:v>Netherlands</c:v>
                  </c:pt>
                  <c:pt idx="4">
                    <c:v>Türkiye</c:v>
                  </c:pt>
                </c:lvl>
              </c:multiLvlStrCache>
            </c:multiLvlStrRef>
          </c:cat>
          <c:val>
            <c:numRef>
              <c:f>Sheet1!$C$2:$C$6</c:f>
              <c:numCache>
                <c:formatCode>General</c:formatCode>
                <c:ptCount val="5"/>
                <c:pt idx="0">
                  <c:v>7.6</c:v>
                </c:pt>
                <c:pt idx="1">
                  <c:v>3.8</c:v>
                </c:pt>
                <c:pt idx="2">
                  <c:v>7.2</c:v>
                </c:pt>
                <c:pt idx="3">
                  <c:v>13.6</c:v>
                </c:pt>
                <c:pt idx="4">
                  <c:v>14.6</c:v>
                </c:pt>
              </c:numCache>
            </c:numRef>
          </c:val>
        </c:ser>
        <c:dLbls>
          <c:numFmt formatCode="0.0"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83454"/>
                </a:solidFill>
                <a:latin typeface="Montserrat"/>
              </a:defRPr>
            </a:pPr>
            <a:endParaRPr lang="en-US"/>
          </a:p>
        </c:txPr>
        <c:crossAx val="2094734552"/>
        <c:crosses val="autoZero"/>
        <c:auto val="1"/>
        <c:lblAlgn val="ctr"/>
        <c:noMultiLvlLbl val="1"/>
      </c:catAx>
      <c:valAx>
        <c:axId val="2094734552"/>
        <c:scaling>
          <c:orientation val="minMax"/>
          <c:max val="25"/>
        </c:scaling>
        <c:delete val="0"/>
        <c:axPos val="l"/>
        <c:majorGridlines>
          <c:spPr>
            <a:ln w="9525" cap="flat">
              <a:solidFill>
                <a:srgbClr val="E3E8EF"/>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C"/>
                </a:solidFill>
                <a:latin typeface="Montserrat"/>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4A5B70"/>
              </a:solidFill>
              <a:latin typeface="Montserrat"/>
              <a:cs typeface="Montserra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Module 6 of the SMILE soft-skills curriculum. Duration in the curriculum: about 3 hours (1.5 h theoretical input and guided discussion, 1.5 h practical learning: case studies, role-play, reflection). It can run as one 3-hour session or as two shorter sessions.
Say: "Today is about working with other people: in a kitchen, a warehouse, a training course or a football team. Teamwork is a shared responsibility, not one person's performance."
Welcome participants and introduce SMILE in one sentence: an Erasmus+ project of seven partners in Türkiye, Greece, Italy, Germany and the Netherlands that helps young migrants enter the labour market.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Co-create or confirm the agreement before content starts. Write it on a flipchart and keep it visible for the whole module.
Why: many young refugees carry heavy stress. A review of 26 studies (5,143 adult refugees and asylum seekers) found PTSD and depression in about 31.5% each (Blackmore et al., 2020, PLOS Medicine). Never ask participants to tell their migration story; use the constructed characters on the slides.
Language: do not correct grammar or pronunciation during sharing. Model the phrases instead (the "useful phrases" slides).
For this module, add two rules from the research note: "Any language is OK in pairs" and "No stories leave the room". The curriculum asks for emotional safety, respect, fairness and participation.
Several slides deal with unfair tasks, jokes about origin and exclusion. They always use invented characters. Nobody has to act out or tell their own experience of discrimination; people may choose to share.
Role-plays: introduce a "pause" card now. Anyone can stop a scene at any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"We start with what teamwork is, then look at real challenges in mixed teams, then practise."
The curriculum fixes only the total: about 3 hours (1.5 h input, 1.5 h practice). The minutes on this slide are a suggestion from the research note: opening 10 min; Unit 1 20 min input + 15 min reflection; Unit 2 35 min input + 25 min case study; Unit 3 25 min input + 35 min simulation and role-play + 15 min self-diagnosis and closing. Total 180 min.
One 3-hour block: add a 10-minute break after Unit 2 and shorten the Unit 2 input. Two-session option: Session A = opening + Units 1 and 2 (about 105 min); Session B = 5-minute recap + Unit 3 + self-diagnosis (about 80 min).
Note on names: the curriculum calls the Unit 3 tool both "teamwork self-diagnosis checklist" (materials) and "self-diagnosis questionnaire" (assessment). It is the same tool (slides 43-44).</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six learning outcomes of the SMILE curriculum (English edition). Only outcome 6 is adapted from "their" to "your" so that it speaks to participants.
Assessment is formative and reflective: observation of group participation, reflection questions and group discussion, the self-diagnosis checklist at the end and feedback during role-plays. No grades.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"Almost every job you will apply for needs teamwork. And the languages you bring can help a team."
Evidence: Cedefop interviewed 46,213 employees aged 25-64 in the EU-27, Iceland and Norway (2021). Asked how often they "work in a team i.e. together with a group of people who plan their work to achieve shared objectives": 34% always or very often, 31% often, 21% sometimes, 14% rarely or never. Cedefop warns that surveys can over-state teamwork because people mix it up with willingness to collaborate.
WEF 2025: more than 1,000 employers in 55 economies. WEF has no item called "teamwork"; it has a cluster "Working with others" (empathy and active listening, leadership and social influence, teaching and mentoring 26%). Do not invent a "teamwork %".
Tip: ask "Which jobs do you know where people must work as a team?" and collect 4-5 answers before showing the numbers.
The person icons are rounded to the nearest 1 in 10 (2 in 3 = 65% is shown as 7 of 10).</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1 introduces the concept of teamwork, its meaning, its relevance and common misunderstandings. It supports participants in seeing teamwork as a shared responsibility rather than as individual performance (curriculum).
Suggested timing: 20 min input and discussion + 15 min reflection activity. The curriculum gives no unit times; this split comes from the research note.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"A team is more than people in the same place. They need each other to reach a goal. And teamwork is not a talent you are born with: you can train it."
Run (5 min): ask first "Is a group at a bus stop a team? A football team? Your language class?" Collect answers. The difference: a shared goal and depending on each other.
Evidence: Salas et al. (2005, p. 562) define a team as "two or more individuals with specified roles interacting adaptively, interdependently, and dynamically toward a common and valued goal". McEwan et al. (2017): 51 articles, 72 controlled interventions, 194 effect sizes, 8,439 participants. Honest note: most studies come from health care, sport, the military and students, not from migrant workers.
Learnable skill: like football or cooking, teamwork gets better with practice and feedback. McEwan et al. (2017): “positive and significant medium-sized effects” on teamwork and on team performance. The picture: different roles (plan, carry, check), each step depends on the one before, one shared goal.
Tip: the EU's own word for it is ESCO skill S1.8.1 "working in teams": "Working confidently within a group with each doing their part in the service of the whole." Participants can copy this label into a CV.</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"You have already been part of many teams. Today we use that experience."
Run (5 min): columns are daily life, education and work. Ask "Which of these teams have you been part of? What made it work?" A show of hands is enough; nobody has to tell a personal story.
Evidence: for young migrants, examples should come from kitchens, warehouses, cleaning crews, building sites, care teams and harvest teams, not from office project teams (research note §3.1). Cedefop (2022): more than 8 in 10 adults work in a team at least sometimes and 74% deal with clients or customers.
Tip: write participants' own team examples on the flipchart. You will reuse them in the reflection activity.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"Young people born abroad work about twice as often in hands-on jobs as young people born in the country. These are team jobs: one late delivery or one wrong order affects everyone."
Evidence: own calculation from Eurostat lfsa_egaisedm (updated 10.9.2026), employed aged 15-29, ISCO-08 group 9 "elementary occupations". EU-27 16.2% vs 7.6%; DE 14.2 vs 3.8; IT 20.9 vs 7.2; NL 18.9 vs 13.6; TR 21.4 vs 14.6. Greece: sample too small. For Türkiye the LFS "foreign-born" group may not capture everyone under temporary protection.
Many are over-qualified: 37.6% of tertiary-educated non-EU citizens aged 20-34 work in low- or medium-skilled jobs vs 21.8% of nationals (Eurostat lfsa_eoqgan, 2025). Say clearly: this is not a personal failure.
Tip: ask "What kind of teamwork does a cleaning crew need? And a kitchen?" (timing, handovers, helping each other).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"Skills are what you do. Attitudes are how you see the team. In a mixed team you need both."
Evidence: ESCO S1.8 "working with others" has six sub-skills: working in teams, giving instructions, giving feedback, accepting feedback ("React to valid and well-reasoned opinions and directions about one's work in a positive manner"), following instructions and procedures, assisting and supporting co-workers. LifeComp S3.1: "awareness that others may have different cultural affiliations, backgrounds, beliefs, values, opinions or personal circumstances"; S3.3: "Fair sharing of tasks, resources and responsibility within a group". RFCDC basic descriptor: "does his/her share of the group's work". Salas et al.: trust shows in "willingness to admit mistakes and accept feedback".
Run (3 min): each participant picks one skill they are strong in and one attitude they want to grow, and writes them down. They come back to it in the self-diagnosis at the end.
Tip: show the ESCO website if internet is available; the exact labels help on a Europass CV.</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"Every new team goes through stages. When you start a job, staying quiet is normal. Arguments in the second week are normal too. And when a job ends, end it well."
Evidence: Tuckman (1965) reviewed 50 articles (many on therapy and training groups) and proposed forming, storming, norming and performing. Tuckman &amp; Jensen (1977) reviewed 22 later studies and added adjourning. Limits: the 1965 paper was a literature synthesis, and Gersick (1988), following 8 project teams, found progress in jumps triggered by deadlines rather than fixed stages. Use it as a map, not a law.
Run (3 min): ask "Which stage is your class, team or workplace in right now?" Participants point to a stage.
Stage quotes in full: forming "I stay quiet and watch. Who decides here?"; storming "We disagree about tasks. Is that bad?" No: it is normal; norming "Now we know who does what, and how we talk."; performing "We help each other without asking. Energy goes into the task."; adjourning "The season ends. I say thank you and ask for a reference."
Tip: adjourning matters in seasonal work and internships. Practise the phrase "Would you be willing to be a reference for 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"Let's test five things people often believe about teams."
Run (5 min): read each myth; participants stand up (or raise a card) if they think it is true, then reveal the fact.
Evidence notes: de Wit et al. (2012) pooled 116 studies (8,880 groups); relationship and process conflict had "stable negative relationships" with outcomes, task conflict did not. Google's study is an unreviewed report from one US tech company. Karau &amp; Williams (1993): social loafing is "robust and generalizes across tasks and subject populations".
Tip: the myth about multicultural teams ("always better" or "always worse") comes in Unit 2.</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Aylin is invented. In the full story the others feel bad too, but nobody says anything. Unit 1 topic: misconceptions ("everyone works equally hard", "teamwork means one strong person carries the group").
Run (8 min): pairs discuss the three questions, then 3 answers in plenary.
Good answers: at the first meeting, split the work into visible, named parts with deadlines in writing. The person with less German can do research (also in other languages), images, slide design or timing. Social loafing shrinks when each contribution can be seen and the task feels meaningful (Karau &amp; Williams, 1993).
Tip: do not label the others as "lazy". Ask what blocked them: language anxiety, no clear task, another job in the evening. The Council of Europe descriptor "When working as a member of a group, does his/her share of the group's work" (RFCDC, 2018) is a fair rule for everyone.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(Unit 1): participants reflect on a past group experience and identify what supported or hindered collaboration.
Trauma-informed: say clearly that people do not need to talk about migration, the journey, camps or family loss. Offer a neutral example of your own first (a school project, a football team). The right to pass applies.
The four headings come from the evidence: clear goal and roles (Hackman, 2002; Google "structure and clarity"), communication (closed loop, Salas et al., 2005), trust and safety (Edmondson, 1999), fairness (LifeComp S3.3).
Tip: let pairs speak their strongest language and report back in simple English.</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 explores how teamwork is shaped by migration experiences, cultural diversity, language challenges and workplace realities, with both barriers and opportunities (curriculum).
Suggested timing: 35 min input + 25 min case study. Talk about workplace cultures and personal habits, never "people from country X are like this".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"People carry different pictures of what a team is. None is wrong, but they create different expectations."
Evidence: Gibson &amp; Zellmer-Bruhn (2001) found five metaphors of teamwork (military, sports, community, family, associates) whose use "varies across countries and organizations", shaping expectations about roles, scope, membership and objectives. The short descriptions on the cards are our illustrations, not definitions from the study.
Run (5 min): ask "Which is your picture of a team? Which is the picture in your workplace or course?" Example (ours): someone who sees the team as a family may expect care and contact after work; a colleague who sees it as associates expects a limited work relationship. Both are normal.
Tip: the same person can use different pictures in different jobs. Avoid linking a picture to a nationality.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"Being different is not the problem, and it is not an automatic advantage. What the team does with its differences decides."
Evidence: Stahl et al. (2010), 108 studies with 10,632 teams: cultural diversity "does not have a direct impact on team performance"; it brings more creativity and member satisfaction, but more task conflict and less cohesion; it was unrelated to communication effectiveness. Effects depended on team tenure, task complexity and co-location. The authors call diversity "a double-edged sword" (Stahl &amp; Maznevski, 2021). van Dijk et al. (2012): the idea that demographic diversity harms performance "may be based on rater biases". Bell et al. (2011): functional-background variety had a small positive relationship with performance and innovation.
Do NOT use consultancy figures such as "diverse teams make X% more profit": Green &amp; Hand (2024) could not verify McKinsey's findings.
Tip: ask "Which side of the sword have you seen? What did the team do about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"Language is a team issue, not only the newcomer's problem. Locals and newcomers both exclude people when they switch language."
Evidence: ESENER 2024: 10% of EU-27 establishments (41,458 surveyed) have employees who have difficulties understanding the language spoken at the premises (2019: 8%). Tenzer et al. (2014): 15 multinational teams in three German automotive companies, 90 interviews; team members "perceive colleagues with lower language proficiency as less competent" and "frequently relieve stress by switching into their mother tongue". EU-OSHA (2007, p. 23): "migrant workers believe that their language skills do not affect their work as much as their native co-workers think". Neeley (2013): non-native speakers felt status loss whatever their fluency.
Safety link: "failure to comprehend safety instructions and values means migrant workers revert to their own experiences and standards from their home countries" (EU-OSHA OSHwiki, 2022).
Different views: migrant workers often think their language affects their work less than their native colleagues think (EU-OSHA, 2007). Talk about it openly, and check understanding together. Switching happens at all levels, locals and newcomers alike.
Tip: never blame a language level. Ask "What can the team do so that everyone gets the task information?"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Daria is invented. Unit 2 topic: language barriers and inclusion.
Run (7 min): small groups, one question each, then share. The fourth question shows that locals and migrants can both exclude by switching language.
Possible rule: private talk in any language; task information in the shared language and written in the group chat. Phrases: "Could we switch to English for a moment, so I can follow? It's about the route plan." "Can we write the decision in the group chat, so everyone has it?"
Tip: Lønsmann &amp; Kraft (2018) found that language rules in production workplaces often "mirror the repertoires and practices of high-status employees". Ask: "Who decides which language is used here?"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"Every team has rules nobody writes down. Nobody is born knowing them. You can ask about them."
Evidence: "Workers who do not exchange greetings at this time can be seen as diffident or rude by others"; "Workers who contribute to office humour are seen as being 'part of the team'" (Language in the Workplace Project). A skilled migrant: "[So I was] left out" and "Yes in like birthday parties or farewell parties um or happy hours, can't join in" (Marra et al., 2009, p. 6). These are New Zealand examples, not European data. The EU key competences include knowing "the codes of conduct and rules of communication generally accepted in different societies and environments".
Honest gap: no verified European study shows how young migrants learn unwritten norms about punctuality, breaks or after-work socialising. Present them as questions to explore ("Who decides when breaks happen here?"), not as national rules.
Run (5 min): participants add one unwritten rule from a team they know on a sticky note. Example (invented): Kerem, 24, intern, does not drink alcohol and works a second job on Fridays; after a month he notices that "Friday drinks" decisions and jokes shape the team. What small alternatives exist?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"Inclusion means two things at the same time: you belong to the team, and you do not have to hide who you are."
Evidence: Shore et al. (2011) define inclusion as meeting two needs at once, belongingness and uniqueness. Low/low = exclusion; high belonging, low uniqueness = assimilation; low belonging, high uniqueness = differentiation; high/high = inclusion. FRA (2024): "the most common type of discriminatory experience is being given tasks below their qualification level, which 18 % have experienced"; 35% of Muslim respondents felt racially discriminated against at work in 5 years (Turkish background 50%; DE 51%, NL 43%).
Quadrants in full: assimilation "You're one of us, as long as you never speak Arabic here": you belong only if you hide what makes you different. Inclusion: you are an insider, and your languages, ideas and knowledge are valued. Exclusion: not an insider and not valued: talked over, left out of the chat, not invited. Differentiation: "You're our translator": valued for one skill, but never asked your opinion or invited to the team meal. The picture shows Nour (invented) in each situation.
Example for differentiation (invented): Nour, 22, speaks Arabic, English and some Dutch; in a cleaning company she is always called to translate, also during breaks, but never asked her opinion. A bilingual worker can become "indispensable", yet this "enables continued differentiation and distinction between 'migrant' and 'local' workers" (Kraft, 2020).
Tip: who gets the cleaning, the night shift or the chance to learn the machine is a teamwork question, and sometimes a discrimination question. Keep this grid on the flipchart for the case study.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Yonas is invented. Unit 2 topic: power relations, fairness and inclusion.
Run (7 min): groups of three. Stress that "not clear yet" is a valid answer: Yonas can first ask for information.
Phrases: "I've done the cleaning every day this week. Could we make a rota so we take turns?" "I'd like to understand how tasks are shared. Is there a plan I can see?"
Evidence: in FRA interviews with 237 exploited workers, some reported "being given twice as many rooms to clean" and being prevented "from learning and acquiring new skills on the job" (FRA, 2019, p. 75). Over-qualification of tertiary-educated non-EU citizens aged 20-34: 37.6% vs 21.8% of nationals; Italy (aged 20-64): 59.5% vs 19.3% (Eurostat lfsa_eoqgan, 2025). LifeComp S3.3: "fair sharing of tasks, resources and responsibility".
Tip: in Unit 3 we name what is missing here (equal status in the task).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"In a safe team you can ask a question or say 'I made a mistake' without being laughed at. That safety is built by the whole team, especially the leader."
Evidence: Edmondson (1999), 51 work teams in a manufacturing company: psychological safety was linked to learning behaviour ("asking questions, seeking feedback, experimenting, reflecting on results, and discussing errors"), which mediated team performance. A meta-analysis pooled 136 samples with over 22,000 individuals (Frazier et al., 2017). Google: 180 teams (115 engineering, 65 sales). Neeley (2013): medium self-assessed fluency brought the most anxiety.
Background for trainers: a meta-analysis of 26 studies (5,143 adult refugees and asylum seekers) found PTSD and depression in about 31.5% each (Blackmore et al., 2020). Do not diagnose and do not ask for trauma stories. SMILE is not therapy: know your local referral options.
Full wording: worry about papers, money or family affects concentration, trust and reactions to conflict; speaking a second language at work can feel like losing status, even when you speak it well; on probation, asking a question or admitting a mistake can feel dangerous. Psychological safety is created by the team, not only by the newcomer. Google: five team dynamics "in order of importance": psychological safety, dependability, structure and clarity, meaning, impact.
Run (4 min): ask "What does a team do that makes you feel safe to ask a question?" Collect answers; they become a team agreement for the role-plays.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"Putting people together is not enough. Working towards a shared goal, again and again, with clear skills, works better than one-day events."
Evidence: (1) Türkiye (Şanlıurfa, Mersin): more than 6,500 children aged 8-12 in 80 schools; refugee children "approximately 25% (21%) more likely" to receive emotional (academic) support from host classmates; violent events fell by more than 60%. Children, so evidence on mechanisms, not on jobs. (2) India: 1,261 men aged 14-30; all other-caste teammates added about 1 other-caste friend, all other-caste opponents removed about 3.5. (3) GIZ BILSY, Türkiye: 1,305 young people aged 12-30; "no impact" on belonging and trust; "70 per cent lasting a day or less". (4) VerA, Germany: 77% of apprentices with migration or refugee background (2020); 6,155 new mentorships 2019-2022; "in about three quarters" positive; no causal claim.
More: DUO for a JOB (Belgium) reports that 70% of the 1,118 young people it supported in 2025 found a job or training (own monitoring, no control group). Mixed football teams in Iraq improved behaviour within football, but effects "did not generalize to non-soccer contexts" (Mousa, 2020).
Tip: ask "Which of these ideas could work in your course or workplace?"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(Unit 2): real-life scenarios illustrate inclusive and exclusionary teamwork practices, highlighting ethical dimensions and shared responsibility.
All cards are constructed; say so clearly. Do not ask participants to perform their own experience of discrimination; they may choose to share.
Card texts (invented): Nour, 22, cleaning company: always called to translate, during her tasks and breaks, never asked her opinion, not invited to the team outing. Kerem, 24, office internship: team drinks every Friday; he doesn't drink alcohol and works a second job on Friday evenings.
Evidence links: over-qualification for Yonas (Eurostat, 2025); the "language broker" for Nour (Kraft, 2020); being "left out" of happy hours for Kerem (Marra et al., 2009).</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 focuses on applied teamwork skills through concrete strategies, role-play and reflection (curriculum).
Suggested timing: 25 min input + 35 min simulation and role-plays + 15 min self-diagnosis and closing. The unit has many slides: if time is short, show the Big Five, the kitchen dialogue, the conflict types and the feedback slide, and use the others as handouts.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"Research found five things strong teams do, and three things that glue them together. You can practise every one of them, even in your first week."
Evidence: Salas et al. (2005): five core components (team leadership, mutual performance monitoring, backup behaviour, adaptability, team orientation) rely on three coordinating mechanisms (shared mental models, closed-loop communication, mutual trust). Closed loop: the sender gives a message, the receiver acknowledges it, the sender checks it was understood. Trust shows in "willingness to admit mistakes and accept feedback".
For young migrants: you may not understand every word in a kitchen or warehouse, but you can close the loop: "Two salads, table 5, right?" Backup behaviour = noticing an overloaded colleague and helping.
Tip: ask "Which of these did you see in your last team? Which one is your strength?" The three bands at the bottom are the "glue" that holds the five together.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"Many employers know Belbin's team roles. They are useful words to describe your strengths, but they are not a scientific test of who you are."
Evidence: Belbin describes each role as "one of nine clusters of behavioural attributes" with "allowable weaknesses". Critique: the first independent psychometric study criticised the Self-Perception Inventory (Furnham, Steele &amp; Pendleton, 1993); a review of 43 studies found "the evidence is mixed", with weak discriminant validity (Aritzeta et al., 2007); role diversity did not predict performance in 24 student teams (Batenburg et al., 2013); an observer-based version showed good construct validity with 1,434 persons (van Dierendonck &amp; Groen, 2008).
Run (4 min): each person names two roles they often play; a partner gives one example they noticed today. Never use the roles for selection or grading.
Tip: the short role descriptions are our plain-English summaries of the official role names.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Samir, 20, two weeks in a hotel kitchen in Antalya. On Saturday night the chef shouts orders fast, with kitchen words Samir does not know. Before this conversation, he nodded, guessed and prepared the wrong garnish twice; a colleague muttered "He never understands anything."
Say: "Closing the loop is not a sign of weak language. Pilots, nurses and chefs do it every day."
Grounding: 25.3% of employed young people born abroad work in service jobs and 16.2% in elementary jobs (Eurostat 2025, own calculation); 10% of EU workplaces have staff who struggle with the workplace language (ESENER 2024); closed-loop communication (Salas et al., 2005).
Run (5 min): pairs read the dialogue, then replace it with an example from their own job or course. Ask: "Whose job is it to make communication work?" Answer: everyone's, the chef too.</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(Unit 3): group simulations and analysis of team dynamics.
Keep it playful and without penalties. Prepare one order sheet per team in a language nobody in that team reads, or use pictograms only.
Link the debrief to the kitchen dialogue (Samir) and to the Big Five slide.
Tip: if a team finishes round 2 with fewer errors, ask them what exactly they did differently and write it on the flipchart as a team rule.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"Participation goes both ways: you speak up, and the team makes space for you."
Example (invented): Mariam, 20, works in a supermarket. The team swaps shifts in a WhatsApp group full of abbreviations and voice notes. She agrees with a thumbs-up, misunderstands the day, misses a shift and is blamed.
Evidence: DigComp 2.4: social skills such as the "ability to clarify misunderstandings" compensate "for the limitations of online communication"; 2.5 covers awareness of "cultural and generational diversity in digital environments". 22.1% of non-EU citizen employees have temporary contracts vs 10.7% of nationals (Eurostat, 2025): one missed shift can cost the job.
Run (5 min): pairs write a 3-rule agreement for a shift group chat (e.g. swaps confirmed in one written sentence with day and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(5 min): pairs, one says a phrase, the other answers. Then swap. Check understanding with "Show me" or "Tell me in your words", not "Do you understand?"
Replace "English" with the language of the workplace (German, Dutch, Greek, Italian, Turkish). Trainers can translate the phrases into participants' strongest languages (multilingual support tools are optional material in the curriculum).
These phrases practise closed-loop communication and backup behaviour (Salas et al., 2005) and the netiquette of DigComp 2.5.
Tip: ask each participant to choose one phrase to use at work or in class this week.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"Putting locals and newcomers in one team is not enough. Four conditions make a mixed team work, and you can ask for them."
Evidence: Allport "specified four conditions for optimal intergroup contact: equal group status within the situation, common goals, intergroup cooperation and authority support" (Pettigrew, 1998). Across 515 studies (713 samples), contact "typically reduces intergroup prejudice", more so under these conditions, although they "are not essential" (Pettigrew &amp; Tropp, 2006). Limits: randomised studies with delayed outcomes show weaker effects for ethnic or racial prejudice (Paluck et al., 2019), and mixed football teams changed behaviour within football only (Mousa, 2020). Teammates, not opponents: Lowe (2021).
Run (4 min): ask "Which rule was missing for Yonas?" (equal status). "And for Daria?" (cooperation, shared information).
Tip: these rules are also a message to employers. Managing cultural differences is a leader's job, not only the newcomer's.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Bilal is invented. Unit 3 topics: managing cultural differences, well-being and fairness. Not legal advice: rules differ by country and collective agreement.
Say: "This is a conflict about who does what and when. Fair rules can solve it without a debate about religion or smoking."
Evidence: EU Working Time Directive 2003/88/EC, Art. 4: "where the working day is longer than six hours, every worker is entitled to a rest break"; details are set by collective agreements or national law. Directive 2000/78/EC covers indirect discrimination: an "apparently neutral provision, criterion or practice" that puts people of a religion "at a particular disadvantage" unless objectively justified. Türkiye: Labour Law No. 4857, Art. 68 sets breaks of 15 min (work up to 4 h), 30 min (over 4 h up to 7.5 h) and 1 hour (over 7.5 h), arranged according to local customs and the needs of the job, at the same or different times.
The picture shows one possible answer, not the rule: a break board where every column has the same total break time, split in different ways.
Run (8 min): groups draft a plan. A possible answer: everyone has the same total break minutes and splits them as needed; colleagues cover each other's station ("Could I take my break at 13:30 instead? I'll make sure my station is covered.").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"Naming the type of conflict helps: 'This is about how we share tasks, not about you.' Disagree about the work, agree fair rules for who does what, and keep personal attacks out."
Evidence: across 116 studies (8,880 groups), relationship and process conflict had "stable negative relationships" with group outcomes; task conflict was not strongly negative, and more positive when not mixed with relationship conflict (de Wit et al., 2012). The 2003 meta-analysis found negative links for both, so the safe message is: disagreeing about the work is not automatically bad.
Lencioni (2002) is a business fable with five layers: absence of trust ("the fear of being vulnerable"), fear of conflict ("the desire to preserve artificial harmony"), lack of commitment, avoidance of accountability, inattention to results. Employers know it; we found no peer-reviewed validation. Use it for discussion only. In mixed teams, artificial harmony is common: people smile, avoid hard topics, then complain later in their own language.
Tip: remember Tuckman's "storming" stage from Unit 1: conflict in a new team is normal. Ask: "Was the cleaning problem (Yonas) task, process or relationship?"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Hamid is invented. Unit 3 topic: conflict and disagreement; also inclusion and emotions (Unit 2). Not legal advice.
Say: "Humour is part of belonging, so people often laugh along. That does not make the joke okay."
Evidence: workers who join in humour "are seen as being 'part of the team'" (Language in the Workplace Project), which explains why Hamid laughs. Directive 2000/78/EC uses the same harassment wording for religion or belief. FRA (2024, p. 64): 27% of Muslim respondents experienced racist harassment in 5 years, and 13% of the most recent incidents happened at their workplace.
Run (7 min): groups discuss; collect bystander actions: don't laugh, say "not okay", check in with Hamid later, tell the team leader. Hamid does not have to answer on the spot; he can speak later in private, or talk to someone he trusts. Trauma-informed: participants may pass.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Lucas, 25, on a three-month contract in a parcel hub, labelled a pallet wrongly. 40 parcels went to the wrong city and the team stayed 30 minutes longer. The team leader wants to talk. Lucas expects to be fired.
Say: "Feedback is about the work, not the person. A good structure makes it easier to give and to receive."
Evidence: "talking about errors" and "seeking feedback" are learning behaviours linked to performance in psychologically safe teams (Edmondson, 1999); trust shows in "willingness to admit mistakes and accept feedback" (Salas et al., 2005). ESCO S1.8.4 "accepting feedback": "React to valid and well-reasoned opinions and directions about one's work in a positive manner".
Run (6 min): role-play in pairs: the leader gives feedback (fact, effect, next step), Lucas receives (thank you, check, plan). Replay with a blaming leader and compare how Lucas feels. Remind participants that positive feedback counts too: "You explained that really clearly. It helped me a lot."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(5 min): pairs choose one card and practise each phrase twice: once calm, once a little nervous. The partner answers.
Links: fair tasks practise process conflict rules (LifeComp S3.3); disagreeing practises task conflict without personal attacks (de Wit et al., 2012); feedback phrases practise ESCO S1.8.3 and S1.8.4.
When a joke hurts: say it calmly, or later in private if that feels safer. Nobody must respond on the spot.
Tip: let participants write the phrase they find most useful on the back of their worksheet, in English and in their strongest language.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"Fairness is easier when it is visible. Well-being is easier when the team looks after each other."
Evidence: LifeComp S3.3: "Fair sharing of tasks, resources and responsibility within a group". Social loafing shrinks when contributions are visible (Karau &amp; Williams, 1993). Hackman (2002): leaders cannot "cause" teamwork, they create conditions (a real team, a compelling direction, an enabling structure, a supportive context, competent coaching); some problems come from the set-up, such as no induction. The EU Action Plan commits to "promoting mentoring and buddy programmes between local communities and newly arrived migrants".
Run (4 min): each participant picks one habit to propose in their team or course, and writes down how they would ask for it ("Could someone show me the routine for the first week?").
Tip: top row = fairness, bottom row = well-being. If someone seems distressed, pause, offer a quiet break and talk privately; use your local referral list.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(Unit 3): role-play and reflection. Participants take part in group simulations, analyse teamwork dynamics, then guided reflection and self-diagnosis follow.
Observer sheet: use Council of Europe RFCDC descriptors, e.g. "Builds positive relationships with other people in a group", "When working as a member of a group, does his/her share of the group's work", "Can communicate with conflicting parties in a respectful manner".
The person playing the "difficult" side stays firm but never abusive. No filming.
Tip: after the last round, do the guided reflection with the debrief questions, then move to the self-diagnosis checklist.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protects participants from a "deficit" message: soft-skills training must not suggest that unemployment or discrimination is their fault.
Field experiments send identical CVs that differ only by name; the call-back gap therefore measures discrimination, not skills (Quillian et al., 2019, meta-analysis of 97 experiments).
Only 6% of Muslim respondents who felt discriminated against reported it (FRA, Being Muslim in the EU, 2024). Point to the help points slide.
Team-specific limits: a team leader who always gives the worst tasks to the same person, or who laughs along with jokes about origin, is not a communication problem that one newcomer can solve. Allport's "authority support" and Hackman's conditions put this responsibility on leaders and employers.
Discrimination at work is measured, not imagined: 10% of first-generation migrant workers reported discrimination linked to race, ethnicity or colour, vs 2% of all workers (Eurofound, 2019, EWCS 2015).
Same programme, unequal results: in the World Bank / İŞKUR employment support project in Türkiye, on-the-job training led to employment for 90% of Turkish men but 37% of Syrian men (labour-market note §3.3). Ask: "Why did the same training give different results?"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participants which country they live in and open the matching website live if internet is available.
For unfair tasks, harassment or jokes about origin at work: first talk to the team leader, a works council or a union if there is one. The last column lists official places for unfair or unsafe work.
Only 6% of Muslim respondents who felt discriminated against reported it anywhere (FRA, 2024). Saving one help point today makes the next step easier.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tool: teamwork self-diagnosis checklist (called "self-diagnosis questionnaire" in the assessment section). Run (10 min for both slides): participants tick one box per line, alone and in silence.
Each item comes from a framework: 1 closed-loop communication (Salas et al., 2005); 2 learning behaviour (Edmondson, 1999); 3 backup behaviour, ESCO S1.8.6; 4 RFCDC "does his/her share"; 5 RFCDC "keeps others informed"; 6 ESCO S1.8.4.
This checklist was compiled for SMILE from these frameworks. It is NOT a validated test: never use it for selection or grading.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Sources: 7 ESCO S1.8.3 and the conflict types (de Wit et al., 2012); 8 LifeComp S3.1; 9 LifeComp S3.3; 10 RFCDC and de Wit et al.; 11 learning outcome 6 of the curriculum.
Participants circle their two strongest items and one item to develop. Optional: use the checklist at the start and at the end of the module to compare.
Collect only anonymous, optional feedback on which items the group finds hardest. That is the formative information the curriculum asks for.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Closing round (5 min): each participant says one thing they learned about themselves as a team member and one thing they will try next week. Keep it short; "pass" is allowed.
Youthpass is "a European recognition instrument for identifying and documenting learning outcomes" in Erasmus+ Youth and European Solidarity Corps projects; it is not a formal accreditation. Key competences used here: personal, social and learning to learn; multilingual; citizenship.
Tip: if the group meets again, start the next session by asking how the "one thing" went.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Summarise with the group: ask three volunteers to name one tool they will use (closing the loop, a task rota, naming the conflict type, fact-effect-next step feedback, a group-chat rule).
Close by linking back to the opening: teamwork is a shared responsibility, not individual performance (curriculum, Unit 1).</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verified references with URLs and page numbers: SMILE research note "Teamwork" (arastirma/teamwork-icerik.md) and the shared labour-market note. The key references of the curriculum (OECD 2018, 2021; ILO 2020, 2021; European Commission 2019, 2020; UN 2016; UNHCR 2013) are listed in the curriculum itself.</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participants to continue on the SMILE learning platform (QR code). Collect the anonymous feedback on the hardest self-diagnosis items.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49</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pn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png"/><Relationship Id="rId9" Type="http://schemas.openxmlformats.org/officeDocument/2006/relationships/image" Target="../media/image-1002-9.png"/><Relationship Id="rId10" Type="http://schemas.openxmlformats.org/officeDocument/2006/relationships/image" Target="../media/image-1002-10.png"/><Relationship Id="rId11" Type="http://schemas.openxmlformats.org/officeDocument/2006/relationships/image" Target="../media/image-1002-11.png"/><Relationship Id="rId1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smile-smartleap/kimlik/img/ab-baskanligi.png">    </p:cNvPr>
          <p:cNvPicPr>
            <a:picLocks noChangeAspect="1"/>
          </p:cNvPicPr>
          <p:nvPr/>
        </p:nvPicPr>
        <p:blipFill>
          <a:blip r:embed="rId1"/>
          <a:stretch>
            <a:fillRect/>
          </a:stretch>
        </p:blipFill>
        <p:spPr>
          <a:xfrm>
            <a:off x="360000" y="187200"/>
            <a:ext cx="496440" cy="273600"/>
          </a:xfrm>
          <a:prstGeom prst="rect">
            <a:avLst/>
          </a:prstGeom>
        </p:spPr>
      </p:pic>
      <p:pic>
        <p:nvPicPr>
          <p:cNvPr id="3" name="Image 1" descr="/root/smile-smartleap/kimlik/img/tr-ulusal-ajans.png">    </p:cNvPr>
          <p:cNvPicPr>
            <a:picLocks noChangeAspect="1"/>
          </p:cNvPicPr>
          <p:nvPr/>
        </p:nvPicPr>
        <p:blipFill>
          <a:blip r:embed="rId2"/>
          <a:stretch>
            <a:fillRect/>
          </a:stretch>
        </p:blipFill>
        <p:spPr>
          <a:xfrm>
            <a:off x="971640" y="187200"/>
            <a:ext cx="516960" cy="273600"/>
          </a:xfrm>
          <a:prstGeom prst="rect">
            <a:avLst/>
          </a:prstGeom>
        </p:spPr>
      </p:pic>
      <p:pic>
        <p:nvPicPr>
          <p:cNvPr id="4" name="Image 2" descr="/root/smile-smartleap/kimlik/img/eu-cofunded-en.png">    </p:cNvPr>
          <p:cNvPicPr>
            <a:picLocks noChangeAspect="1"/>
          </p:cNvPicPr>
          <p:nvPr/>
        </p:nvPicPr>
        <p:blipFill>
          <a:blip r:embed="rId3"/>
          <a:stretch>
            <a:fillRect/>
          </a:stretch>
        </p:blipFill>
        <p:spPr>
          <a:xfrm>
            <a:off x="1603800" y="144000"/>
            <a:ext cx="1685160" cy="360000"/>
          </a:xfrm>
          <a:prstGeom prst="rect">
            <a:avLst/>
          </a:prstGeom>
        </p:spPr>
      </p:pic>
      <p:pic>
        <p:nvPicPr>
          <p:cNvPr id="5" name="Image 3" descr="/root/smile-smartleap/kimlik/img/smile-logo.png">    </p:cNvPr>
          <p:cNvPicPr>
            <a:picLocks noChangeAspect="1"/>
          </p:cNvPicPr>
          <p:nvPr/>
        </p:nvPicPr>
        <p:blipFill>
          <a:blip r:embed="rId4"/>
          <a:stretch>
            <a:fillRect/>
          </a:stretch>
        </p:blipFill>
        <p:spPr>
          <a:xfrm>
            <a:off x="10781280" y="172800"/>
            <a:ext cx="1050840" cy="302400"/>
          </a:xfrm>
          <a:prstGeom prst="rect">
            <a:avLst/>
          </a:prstGeom>
        </p:spPr>
      </p:pic>
      <p:pic>
        <p:nvPicPr>
          <p:cNvPr id="6" name="Image 4" descr="/root/smile-smartleap/kimlik/img/ortaklar/1-migarts.png">    </p:cNvPr>
          <p:cNvPicPr>
            <a:picLocks noChangeAspect="1"/>
          </p:cNvPicPr>
          <p:nvPr/>
        </p:nvPicPr>
        <p:blipFill>
          <a:blip r:embed="rId5"/>
          <a:stretch>
            <a:fillRect/>
          </a:stretch>
        </p:blipFill>
        <p:spPr>
          <a:xfrm>
            <a:off x="3788280" y="6553800"/>
            <a:ext cx="465120" cy="183960"/>
          </a:xfrm>
          <a:prstGeom prst="rect">
            <a:avLst/>
          </a:prstGeom>
        </p:spPr>
      </p:pic>
      <p:pic>
        <p:nvPicPr>
          <p:cNvPr id="7" name="Image 5" descr="/root/smile-smartleap/kimlik/img/ortaklar/2-kean.png">    </p:cNvPr>
          <p:cNvPicPr>
            <a:picLocks noChangeAspect="1"/>
          </p:cNvPicPr>
          <p:nvPr/>
        </p:nvPicPr>
        <p:blipFill>
          <a:blip r:embed="rId6"/>
          <a:stretch>
            <a:fillRect/>
          </a:stretch>
        </p:blipFill>
        <p:spPr>
          <a:xfrm>
            <a:off x="4523400" y="6516000"/>
            <a:ext cx="311760" cy="259200"/>
          </a:xfrm>
          <a:prstGeom prst="rect">
            <a:avLst/>
          </a:prstGeom>
        </p:spPr>
      </p:pic>
      <p:pic>
        <p:nvPicPr>
          <p:cNvPr id="8" name="Image 6" descr="/root/smile-smartleap/kimlik/img/ortaklar/3-wip.png">    </p:cNvPr>
          <p:cNvPicPr>
            <a:picLocks noChangeAspect="1"/>
          </p:cNvPicPr>
          <p:nvPr/>
        </p:nvPicPr>
        <p:blipFill>
          <a:blip r:embed="rId7"/>
          <a:stretch>
            <a:fillRect/>
          </a:stretch>
        </p:blipFill>
        <p:spPr>
          <a:xfrm>
            <a:off x="5105160" y="6516000"/>
            <a:ext cx="225720" cy="259200"/>
          </a:xfrm>
          <a:prstGeom prst="rect">
            <a:avLst/>
          </a:prstGeom>
        </p:spPr>
      </p:pic>
      <p:pic>
        <p:nvPicPr>
          <p:cNvPr id="9" name="Image 7" descr="/root/smile-smartleap/kimlik/img/ortaklar/4-smartleap.png">    </p:cNvPr>
          <p:cNvPicPr>
            <a:picLocks noChangeAspect="1"/>
          </p:cNvPicPr>
          <p:nvPr/>
        </p:nvPicPr>
        <p:blipFill>
          <a:blip r:embed="rId8"/>
          <a:stretch>
            <a:fillRect/>
          </a:stretch>
        </p:blipFill>
        <p:spPr>
          <a:xfrm>
            <a:off x="5600880" y="6579000"/>
            <a:ext cx="642600" cy="133200"/>
          </a:xfrm>
          <a:prstGeom prst="rect">
            <a:avLst/>
          </a:prstGeom>
        </p:spPr>
      </p:pic>
      <p:pic>
        <p:nvPicPr>
          <p:cNvPr id="10" name="Image 8" descr="/root/smile-smartleap/kimlik/img/ortaklar/5-girisimcilik-okulu.png">    </p:cNvPr>
          <p:cNvPicPr>
            <a:picLocks noChangeAspect="1"/>
          </p:cNvPicPr>
          <p:nvPr/>
        </p:nvPicPr>
        <p:blipFill>
          <a:blip r:embed="rId9"/>
          <a:stretch>
            <a:fillRect/>
          </a:stretch>
        </p:blipFill>
        <p:spPr>
          <a:xfrm>
            <a:off x="6513480" y="6546960"/>
            <a:ext cx="434160" cy="196920"/>
          </a:xfrm>
          <a:prstGeom prst="rect">
            <a:avLst/>
          </a:prstGeom>
        </p:spPr>
      </p:pic>
      <p:pic>
        <p:nvPicPr>
          <p:cNvPr id="11" name="Image 9" descr="/root/smile-smartleap/kimlik/img/ortaklar/6-bir-iz.png">    </p:cNvPr>
          <p:cNvPicPr>
            <a:picLocks noChangeAspect="1"/>
          </p:cNvPicPr>
          <p:nvPr/>
        </p:nvPicPr>
        <p:blipFill>
          <a:blip r:embed="rId10"/>
          <a:stretch>
            <a:fillRect/>
          </a:stretch>
        </p:blipFill>
        <p:spPr>
          <a:xfrm>
            <a:off x="7217640" y="6522480"/>
            <a:ext cx="347400" cy="246240"/>
          </a:xfrm>
          <a:prstGeom prst="rect">
            <a:avLst/>
          </a:prstGeom>
        </p:spPr>
      </p:pic>
      <p:pic>
        <p:nvPicPr>
          <p:cNvPr id="12" name="Image 10" descr="/root/smile-smartleap/kimlik/img/ortaklar/7-suse.png">    </p:cNvPr>
          <p:cNvPicPr>
            <a:picLocks noChangeAspect="1"/>
          </p:cNvPicPr>
          <p:nvPr/>
        </p:nvPicPr>
        <p:blipFill>
          <a:blip r:embed="rId11"/>
          <a:stretch>
            <a:fillRect/>
          </a:stretch>
        </p:blipFill>
        <p:spPr>
          <a:xfrm>
            <a:off x="7835040" y="6570360"/>
            <a:ext cx="568800" cy="150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2.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1.png"/><Relationship Id="rId4" Type="http://schemas.openxmlformats.org/officeDocument/2006/relationships/image" Target="../media/image-12-2.png"/><Relationship Id="rId5" Type="http://schemas.openxmlformats.org/officeDocument/2006/relationships/image" Target="../media/image-12-1.png"/><Relationship Id="rId6" Type="http://schemas.openxmlformats.org/officeDocument/2006/relationships/image" Target="../media/image-12-2.png"/><Relationship Id="rId7" Type="http://schemas.openxmlformats.org/officeDocument/2006/relationships/image" Target="../media/image-12-1.png"/><Relationship Id="rId8" Type="http://schemas.openxmlformats.org/officeDocument/2006/relationships/image" Target="../media/image-12-2.png"/><Relationship Id="rId9" Type="http://schemas.openxmlformats.org/officeDocument/2006/relationships/image" Target="../media/image-12-1.png"/><Relationship Id="rId10" Type="http://schemas.openxmlformats.org/officeDocument/2006/relationships/image" Target="../media/image-12-2.png"/><Relationship Id="rId11" Type="http://schemas.openxmlformats.org/officeDocument/2006/relationships/slideLayout" Target="../slideLayouts/slideLayout2.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2.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2.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2.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slideLayout" Target="../slideLayouts/slideLayout2.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2.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slideLayout" Target="../slideLayouts/slideLayout2.xml"/><Relationship Id="rId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2.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4.png"/><Relationship Id="rId5" Type="http://schemas.openxmlformats.org/officeDocument/2006/relationships/slideLayout" Target="../slideLayouts/slideLayout2.xml"/><Relationship Id="rId6"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2.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slideLayout" Target="../slideLayouts/slideLayout2.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2.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2.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image" Target="../media/image-38-4.png"/><Relationship Id="rId5" Type="http://schemas.openxmlformats.org/officeDocument/2006/relationships/slideLayout" Target="../slideLayouts/slideLayout2.xml"/><Relationship Id="rId6"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4.png"/><Relationship Id="rId5" Type="http://schemas.openxmlformats.org/officeDocument/2006/relationships/image" Target="../media/image-39-5.png"/><Relationship Id="rId6" Type="http://schemas.openxmlformats.org/officeDocument/2006/relationships/image" Target="../media/image-39-6.png"/><Relationship Id="rId7" Type="http://schemas.openxmlformats.org/officeDocument/2006/relationships/slideLayout" Target="../slideLayouts/slideLayout2.xml"/><Relationship Id="rId8"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image" Target="../media/image-40-5.png"/><Relationship Id="rId6" Type="http://schemas.openxmlformats.org/officeDocument/2006/relationships/slideLayout" Target="../slideLayouts/slideLayout2.xml"/><Relationship Id="rId7"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2.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slideLayout" Target="../slideLayouts/slideLayout2.xml"/><Relationship Id="rId7"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2.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image" Target="../media/image-46-3.png"/><Relationship Id="rId4" Type="http://schemas.openxmlformats.org/officeDocument/2006/relationships/image" Target="../media/image-46-4.png"/><Relationship Id="rId5" Type="http://schemas.openxmlformats.org/officeDocument/2006/relationships/slideLayout" Target="../slideLayouts/slideLayout2.xml"/><Relationship Id="rId6"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png"/><Relationship Id="rId3" Type="http://schemas.openxmlformats.org/officeDocument/2006/relationships/slideLayout" Target="../slideLayouts/slideLayout2.xml"/><Relationship Id="rId4"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root/smile-smartleap/sunum/build/cache/varlik/sekil-blob-2E57AD-900-0.png">    </p:cNvPr>
          <p:cNvPicPr>
            <a:picLocks noChangeAspect="1"/>
          </p:cNvPicPr>
          <p:nvPr/>
        </p:nvPicPr>
        <p:blipFill>
          <a:blip r:embed="rId1"/>
          <a:stretch>
            <a:fillRect/>
          </a:stretch>
        </p:blipFill>
        <p:spPr>
          <a:xfrm>
            <a:off x="7802575" y="1212020"/>
            <a:ext cx="3931920" cy="4192760"/>
          </a:xfrm>
          <a:prstGeom prst="rect">
            <a:avLst/>
          </a:prstGeom>
        </p:spPr>
      </p:pic>
      <p:pic>
        <p:nvPicPr>
          <p:cNvPr id="3" name="Image 1" descr="/root/smile-smartleap/sunum/build/cache/varlik/sekil-blob-FFD37C-900-hv.png">    </p:cNvPr>
          <p:cNvPicPr>
            <a:picLocks noChangeAspect="1"/>
          </p:cNvPicPr>
          <p:nvPr/>
        </p:nvPicPr>
        <p:blipFill>
          <a:blip r:embed="rId2"/>
          <a:stretch>
            <a:fillRect/>
          </a:stretch>
        </p:blipFill>
        <p:spPr>
          <a:xfrm>
            <a:off x="7208215" y="4789800"/>
            <a:ext cx="1371600" cy="1463040"/>
          </a:xfrm>
          <a:prstGeom prst="rect">
            <a:avLst/>
          </a:prstGeom>
        </p:spPr>
      </p:pic>
      <p:pic>
        <p:nvPicPr>
          <p:cNvPr id="4" name="Image 2" descr="/root/smile-smartleap/sunum/build/cache/cizim/m6-hero--c5ab1a9596-2400.png">    </p:cNvPr>
          <p:cNvPicPr>
            <a:picLocks noChangeAspect="1"/>
          </p:cNvPicPr>
          <p:nvPr/>
        </p:nvPicPr>
        <p:blipFill>
          <a:blip r:embed="rId3"/>
          <a:stretch>
            <a:fillRect/>
          </a:stretch>
        </p:blipFill>
        <p:spPr>
          <a:xfrm>
            <a:off x="6309360" y="1185542"/>
            <a:ext cx="5516575" cy="4291436"/>
          </a:xfrm>
          <a:prstGeom prst="rect">
            <a:avLst/>
          </a:prstGeom>
        </p:spPr>
      </p:pic>
      <p:pic>
        <p:nvPicPr>
          <p:cNvPr id="5" name="Image 3" descr="/root/smile-smartleap/sunum/build/cache/varlik/nokta-183454-4x3-0.55.png">    </p:cNvPr>
          <p:cNvPicPr>
            <a:picLocks noChangeAspect="1"/>
          </p:cNvPicPr>
          <p:nvPr/>
        </p:nvPicPr>
        <p:blipFill>
          <a:blip r:embed="rId4"/>
          <a:stretch>
            <a:fillRect/>
          </a:stretch>
        </p:blipFill>
        <p:spPr>
          <a:xfrm>
            <a:off x="548640" y="5704200"/>
            <a:ext cx="731520" cy="548640"/>
          </a:xfrm>
          <a:prstGeom prst="rect">
            <a:avLst/>
          </a:prstGeom>
        </p:spPr>
      </p:pic>
      <p:sp>
        <p:nvSpPr>
          <p:cNvPr id="6" name="Text 0"/>
          <p:cNvSpPr txBox="1"/>
          <p:nvPr/>
        </p:nvSpPr>
        <p:spPr>
          <a:xfrm>
            <a:off x="548640" y="1095480"/>
            <a:ext cx="6766560" cy="292608"/>
          </a:xfrm>
          <a:prstGeom prst="rect">
            <a:avLst/>
          </a:prstGeom>
          <a:noFill/>
          <a:ln/>
        </p:spPr>
        <p:txBody>
          <a:bodyPr wrap="square" lIns="0" tIns="0" rIns="0" bIns="0" rtlCol="0" anchor="t"/>
          <a:lstStyle/>
          <a:p>
            <a:pPr indent="0" marL="0">
              <a:buNone/>
            </a:pPr>
            <a:r>
              <a:rPr lang="en-GB" altLang="en-US" sz="1300" b="1" spc="200" kern="0" dirty="0">
                <a:solidFill>
                  <a:srgbClr val="2E57AD"/>
                </a:solidFill>
                <a:latin typeface="Montserrat" pitchFamily="34" charset="0"/>
                <a:ea typeface="Montserrat" pitchFamily="34" charset="-122"/>
                <a:cs typeface="Montserrat" pitchFamily="34" charset="-120"/>
              </a:rPr>
              <a:t>MODULE 6 · TRAINER PRESENTATION</a:t>
            </a:r>
            <a:endParaRPr lang="en-GB" sz="1300" dirty="0"/>
          </a:p>
        </p:txBody>
      </p:sp>
      <p:sp>
        <p:nvSpPr>
          <p:cNvPr id="7" name="Text 1"/>
          <p:cNvSpPr txBox="1"/>
          <p:nvPr/>
        </p:nvSpPr>
        <p:spPr>
          <a:xfrm>
            <a:off x="548640" y="1461240"/>
            <a:ext cx="6949440" cy="1051560"/>
          </a:xfrm>
          <a:prstGeom prst="rect">
            <a:avLst/>
          </a:prstGeom>
          <a:noFill/>
          <a:ln/>
        </p:spPr>
        <p:txBody>
          <a:bodyPr wrap="square" lIns="0" tIns="0" rIns="0" bIns="0" rtlCol="0" anchor="t">
            <a:normAutofit/>
          </a:bodyPr>
          <a:lstStyle/>
          <a:p>
            <a:pPr indent="0" marL="0">
              <a:buNone/>
            </a:pPr>
            <a:r>
              <a:rPr lang="en-GB" altLang="en-US" sz="4800" b="1" dirty="0">
                <a:solidFill>
                  <a:srgbClr val="183454"/>
                </a:solidFill>
                <a:latin typeface="Montserrat" pitchFamily="34" charset="0"/>
                <a:ea typeface="Montserrat" pitchFamily="34" charset="-122"/>
                <a:cs typeface="Montserrat" pitchFamily="34" charset="-120"/>
              </a:rPr>
              <a:t>Teamwork</a:t>
            </a:r>
            <a:endParaRPr lang="en-GB" sz="4800" dirty="0"/>
          </a:p>
        </p:txBody>
      </p:sp>
      <p:sp>
        <p:nvSpPr>
          <p:cNvPr id="8" name="Text 2"/>
          <p:cNvSpPr txBox="1"/>
          <p:nvPr/>
        </p:nvSpPr>
        <p:spPr>
          <a:xfrm>
            <a:off x="548640" y="2558520"/>
            <a:ext cx="6675120" cy="960120"/>
          </a:xfrm>
          <a:prstGeom prst="rect">
            <a:avLst/>
          </a:prstGeom>
          <a:noFill/>
          <a:ln/>
        </p:spPr>
        <p:txBody>
          <a:bodyPr wrap="square" lIns="0" tIns="0" rIns="0" bIns="0" rtlCol="0" anchor="t">
            <a:normAutofit/>
          </a:bodyPr>
          <a:lstStyle/>
          <a:p>
            <a:pPr indent="0" marL="0">
              <a:buNone/>
            </a:pPr>
            <a:r>
              <a:rPr lang="en-GB" altLang="en-US" sz="1750" dirty="0">
                <a:solidFill>
                  <a:srgbClr val="4A5B70"/>
                </a:solidFill>
                <a:latin typeface="Montserrat" pitchFamily="34" charset="0"/>
                <a:ea typeface="Montserrat" pitchFamily="34" charset="-122"/>
                <a:cs typeface="Montserrat" pitchFamily="34" charset="-120"/>
              </a:rPr>
              <a:t>Work well in mixed teams: check that you understood, share tasks fairly, disagree with respect and make sure nobody is left out.</a:t>
            </a:r>
            <a:endParaRPr lang="en-GB" sz="1750" dirty="0"/>
          </a:p>
        </p:txBody>
      </p:sp>
      <p:sp>
        <p:nvSpPr>
          <p:cNvPr id="9" name="Shape 3"/>
          <p:cNvSpPr/>
          <p:nvPr/>
        </p:nvSpPr>
        <p:spPr>
          <a:xfrm>
            <a:off x="548640" y="3655800"/>
            <a:ext cx="1764563" cy="329184"/>
          </a:xfrm>
          <a:prstGeom prst="roundRect">
            <a:avLst>
              <a:gd name="adj" fmla="val 50000"/>
            </a:avLst>
          </a:prstGeom>
          <a:solidFill>
            <a:srgbClr val="E2E7F4"/>
          </a:solidFill>
          <a:ln w="9525">
            <a:solidFill>
              <a:srgbClr val="E2E7F4"/>
            </a:solidFill>
            <a:prstDash val="solid"/>
          </a:ln>
        </p:spPr>
      </p:sp>
      <p:sp>
        <p:nvSpPr>
          <p:cNvPr id="10" name="Text 4"/>
          <p:cNvSpPr txBox="1"/>
          <p:nvPr/>
        </p:nvSpPr>
        <p:spPr>
          <a:xfrm>
            <a:off x="548640"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2E57AD"/>
                </a:solidFill>
                <a:latin typeface="Montserrat" pitchFamily="34" charset="0"/>
                <a:ea typeface="Montserrat" pitchFamily="34" charset="-122"/>
                <a:cs typeface="Montserrat" pitchFamily="34" charset="-120"/>
              </a:rPr>
              <a:t>About 3 hours</a:t>
            </a:r>
            <a:endParaRPr lang="en-GB" sz="1150" dirty="0"/>
          </a:p>
        </p:txBody>
      </p:sp>
      <p:sp>
        <p:nvSpPr>
          <p:cNvPr id="11" name="Shape 5"/>
          <p:cNvSpPr/>
          <p:nvPr/>
        </p:nvSpPr>
        <p:spPr>
          <a:xfrm>
            <a:off x="2441219" y="3655800"/>
            <a:ext cx="1102081" cy="329184"/>
          </a:xfrm>
          <a:prstGeom prst="roundRect">
            <a:avLst>
              <a:gd name="adj" fmla="val 50000"/>
            </a:avLst>
          </a:prstGeom>
          <a:solidFill>
            <a:srgbClr val="E2E7F4"/>
          </a:solidFill>
          <a:ln w="9525">
            <a:solidFill>
              <a:srgbClr val="E2E7F4"/>
            </a:solidFill>
            <a:prstDash val="solid"/>
          </a:ln>
        </p:spPr>
      </p:sp>
      <p:sp>
        <p:nvSpPr>
          <p:cNvPr id="12" name="Text 6"/>
          <p:cNvSpPr txBox="1"/>
          <p:nvPr/>
        </p:nvSpPr>
        <p:spPr>
          <a:xfrm>
            <a:off x="2441219"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2E57AD"/>
                </a:solidFill>
                <a:latin typeface="Montserrat" pitchFamily="34" charset="0"/>
                <a:ea typeface="Montserrat" pitchFamily="34" charset="-122"/>
                <a:cs typeface="Montserrat" pitchFamily="34" charset="-120"/>
              </a:rPr>
              <a:t>3 units</a:t>
            </a:r>
            <a:endParaRPr lang="en-GB" sz="1150" dirty="0"/>
          </a:p>
        </p:txBody>
      </p:sp>
      <p:sp>
        <p:nvSpPr>
          <p:cNvPr id="13" name="Shape 7"/>
          <p:cNvSpPr/>
          <p:nvPr/>
        </p:nvSpPr>
        <p:spPr>
          <a:xfrm>
            <a:off x="3671316" y="3655800"/>
            <a:ext cx="1433322" cy="329184"/>
          </a:xfrm>
          <a:prstGeom prst="roundRect">
            <a:avLst>
              <a:gd name="adj" fmla="val 50000"/>
            </a:avLst>
          </a:prstGeom>
          <a:solidFill>
            <a:srgbClr val="E2E7F4"/>
          </a:solidFill>
          <a:ln w="9525">
            <a:solidFill>
              <a:srgbClr val="E2E7F4"/>
            </a:solidFill>
            <a:prstDash val="solid"/>
          </a:ln>
        </p:spPr>
      </p:sp>
      <p:sp>
        <p:nvSpPr>
          <p:cNvPr id="14" name="Text 8"/>
          <p:cNvSpPr txBox="1"/>
          <p:nvPr/>
        </p:nvSpPr>
        <p:spPr>
          <a:xfrm>
            <a:off x="3671316"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2E57AD"/>
                </a:solidFill>
                <a:latin typeface="Montserrat" pitchFamily="34" charset="0"/>
                <a:ea typeface="Montserrat" pitchFamily="34" charset="-122"/>
                <a:cs typeface="Montserrat" pitchFamily="34" charset="-120"/>
              </a:rPr>
              <a:t>Ages 18-30</a:t>
            </a:r>
            <a:endParaRPr lang="en-GB" sz="1150" dirty="0"/>
          </a:p>
        </p:txBody>
      </p:sp>
      <p:sp>
        <p:nvSpPr>
          <p:cNvPr id="15" name="Shape 9"/>
          <p:cNvSpPr/>
          <p:nvPr/>
        </p:nvSpPr>
        <p:spPr>
          <a:xfrm>
            <a:off x="5232654" y="3655800"/>
            <a:ext cx="1764563" cy="329184"/>
          </a:xfrm>
          <a:prstGeom prst="roundRect">
            <a:avLst>
              <a:gd name="adj" fmla="val 50000"/>
            </a:avLst>
          </a:prstGeom>
          <a:solidFill>
            <a:srgbClr val="E2E7F4"/>
          </a:solidFill>
          <a:ln w="9525">
            <a:solidFill>
              <a:srgbClr val="E2E7F4"/>
            </a:solidFill>
            <a:prstDash val="solid"/>
          </a:ln>
        </p:spPr>
      </p:sp>
      <p:sp>
        <p:nvSpPr>
          <p:cNvPr id="16" name="Text 10"/>
          <p:cNvSpPr txBox="1"/>
          <p:nvPr/>
        </p:nvSpPr>
        <p:spPr>
          <a:xfrm>
            <a:off x="5232654"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2E57AD"/>
                </a:solidFill>
                <a:latin typeface="Montserrat" pitchFamily="34" charset="0"/>
                <a:ea typeface="Montserrat" pitchFamily="34" charset="-122"/>
                <a:cs typeface="Montserrat" pitchFamily="34" charset="-120"/>
              </a:rPr>
              <a:t>B1-B2 English</a:t>
            </a:r>
            <a:endParaRPr lang="en-GB" sz="1150" dirty="0"/>
          </a:p>
        </p:txBody>
      </p:sp>
      <p:sp>
        <p:nvSpPr>
          <p:cNvPr id="17" name="Text 11"/>
          <p:cNvSpPr txBox="1"/>
          <p:nvPr/>
        </p:nvSpPr>
        <p:spPr>
          <a:xfrm>
            <a:off x="1417320" y="5155560"/>
            <a:ext cx="4937760" cy="1005840"/>
          </a:xfrm>
          <a:prstGeom prst="rect">
            <a:avLst/>
          </a:prstGeom>
          <a:noFill/>
          <a:ln/>
        </p:spPr>
        <p:txBody>
          <a:bodyPr wrap="square" lIns="0" tIns="0" rIns="0" bIns="0" rtlCol="0" anchor="b"/>
          <a:lstStyle/>
          <a:p>
            <a:pPr indent="0" marL="0">
              <a:spcAft>
                <a:spcPts val="200"/>
              </a:spcAft>
              <a:buNone/>
            </a:pPr>
            <a:r>
              <a:rPr lang="en-GB" altLang="en-US" sz="1300" b="1" dirty="0">
                <a:solidFill>
                  <a:srgbClr val="2E57AD"/>
                </a:solidFill>
                <a:latin typeface="Montserrat" pitchFamily="34" charset="0"/>
                <a:ea typeface="Montserrat" pitchFamily="34" charset="-122"/>
                <a:cs typeface="Montserrat" pitchFamily="34" charset="-120"/>
              </a:rPr>
              <a:t>SMILE</a:t>
            </a:r>
            <a:endParaRPr lang="en-GB" sz="1300" dirty="0"/>
          </a:p>
          <a:p>
            <a:pPr indent="0" marL="0">
              <a:spcAft>
                <a:spcPts val="200"/>
              </a:spcAft>
              <a:buNone/>
            </a:pPr>
            <a:r>
              <a:rPr lang="en-GB" altLang="en-US" sz="1300" dirty="0">
                <a:solidFill>
                  <a:srgbClr val="183454"/>
                </a:solidFill>
                <a:latin typeface="Montserrat" pitchFamily="34" charset="0"/>
                <a:ea typeface="Montserrat" pitchFamily="34" charset="-122"/>
                <a:cs typeface="Montserrat" pitchFamily="34" charset="-120"/>
              </a:rPr>
              <a:t>Support Young Migrants Integration in the Labour market in Europe</a:t>
            </a:r>
            <a:endParaRPr lang="en-GB" sz="1300" dirty="0"/>
          </a:p>
          <a:p>
            <a:pPr indent="0" marL="0">
              <a:spcAft>
                <a:spcPts val="200"/>
              </a:spcAft>
              <a:buNone/>
            </a:pPr>
            <a:r>
              <a:rPr lang="en-GB" altLang="en-US" sz="1050" dirty="0">
                <a:solidFill>
                  <a:srgbClr val="6B7A8C"/>
                </a:solidFill>
                <a:latin typeface="Montserrat" pitchFamily="34" charset="0"/>
                <a:ea typeface="Montserrat" pitchFamily="34" charset="-122"/>
                <a:cs typeface="Montserrat" pitchFamily="34" charset="-120"/>
              </a:rPr>
              <a:t>Erasmus+ KA220-YOU · 2024-1-TR01-KA220-YOU-000256357</a:t>
            </a:r>
            <a:endParaRPr lang="en-GB" sz="1300" dirty="0"/>
          </a:p>
        </p:txBody>
      </p:sp>
      <p:sp>
        <p:nvSpPr>
          <p:cNvPr id="18" name="Text 12"/>
          <p:cNvSpPr txBox="1"/>
          <p:nvPr/>
        </p:nvSpPr>
        <p:spPr>
          <a:xfrm>
            <a:off x="6492240" y="5932800"/>
            <a:ext cx="5150815" cy="292608"/>
          </a:xfrm>
          <a:prstGeom prst="rect">
            <a:avLst/>
          </a:prstGeom>
          <a:noFill/>
          <a:ln/>
        </p:spPr>
        <p:txBody>
          <a:bodyPr wrap="square" lIns="0" tIns="0" rIns="0" bIns="0" rtlCol="0" anchor="ctr">
            <a:normAutofit/>
          </a:bodyPr>
          <a:lstStyle/>
          <a:p>
            <a:pPr algn="r" indent="0" marL="0">
              <a:buNone/>
            </a:pPr>
            <a:r>
              <a:rPr lang="en-GB" altLang="en-US" sz="1150" b="1" dirty="0">
                <a:solidFill>
                  <a:srgbClr val="183454"/>
                </a:solidFill>
                <a:latin typeface="Comfortaa" pitchFamily="34" charset="0"/>
                <a:ea typeface="Comfortaa" pitchFamily="34" charset="-122"/>
                <a:cs typeface="Comfortaa" pitchFamily="34" charset="-120"/>
              </a:rPr>
              <a:t>Empowerment Through Skills · Inclusion Through Opportunity</a:t>
            </a:r>
            <a:endParaRPr lang="en-GB"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HOW WE WORK TOGETHER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agreement for this module</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2E57AD"/>
          </a:solidFill>
          <a:ln w="12700">
            <a:solidFill>
              <a:srgbClr val="2E57AD"/>
            </a:solidFill>
            <a:prstDash val="solid"/>
          </a:ln>
        </p:spPr>
      </p:sp>
      <p:sp>
        <p:nvSpPr>
          <p:cNvPr id="7" name="Shape 5"/>
          <p:cNvSpPr/>
          <p:nvPr/>
        </p:nvSpPr>
        <p:spPr>
          <a:xfrm>
            <a:off x="777240" y="2201904"/>
            <a:ext cx="566928" cy="566928"/>
          </a:xfrm>
          <a:prstGeom prst="ellipse">
            <a:avLst/>
          </a:prstGeom>
          <a:solidFill>
            <a:srgbClr val="E2E7F4"/>
          </a:solidFill>
          <a:ln w="12700">
            <a:solidFill>
              <a:srgbClr val="E2E7F4"/>
            </a:solidFill>
            <a:prstDash val="solid"/>
          </a:ln>
        </p:spPr>
      </p:sp>
      <p:pic>
        <p:nvPicPr>
          <p:cNvPr id="8" name="Image 0" descr="/root/smile-smartleap/sunum/build/cache/varlik/ikon-languages-2E57AD-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Any English is good English</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We listen to ideas, not grammar. Nobody corrects your language here. Mix words from other languages if it helps.</a:t>
            </a:r>
            <a:endParaRPr lang="en-GB" sz="16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2E57AD"/>
          </a:solidFill>
          <a:ln w="12700">
            <a:solidFill>
              <a:srgbClr val="2E57AD"/>
            </a:solidFill>
            <a:prstDash val="solid"/>
          </a:ln>
        </p:spPr>
      </p:sp>
      <p:sp>
        <p:nvSpPr>
          <p:cNvPr id="13" name="Shape 10"/>
          <p:cNvSpPr/>
          <p:nvPr/>
        </p:nvSpPr>
        <p:spPr>
          <a:xfrm>
            <a:off x="3607994" y="2201904"/>
            <a:ext cx="566928" cy="566928"/>
          </a:xfrm>
          <a:prstGeom prst="ellipse">
            <a:avLst/>
          </a:prstGeom>
          <a:solidFill>
            <a:srgbClr val="E2E7F4"/>
          </a:solidFill>
          <a:ln w="12700">
            <a:solidFill>
              <a:srgbClr val="E2E7F4"/>
            </a:solidFill>
            <a:prstDash val="solid"/>
          </a:ln>
        </p:spPr>
      </p:sp>
      <p:pic>
        <p:nvPicPr>
          <p:cNvPr id="14" name="Image 1" descr="/root/smile-smartleap/sunum/build/cache/varlik/ikon-lock-2E57AD-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Your story belongs to you</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never have to share your migration story. Our examples use invented characters.</a:t>
            </a:r>
            <a:endParaRPr lang="en-GB" sz="16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2E57AD"/>
          </a:solidFill>
          <a:ln w="12700">
            <a:solidFill>
              <a:srgbClr val="2E57AD"/>
            </a:solidFill>
            <a:prstDash val="solid"/>
          </a:ln>
        </p:spPr>
      </p:sp>
      <p:sp>
        <p:nvSpPr>
          <p:cNvPr id="19" name="Shape 15"/>
          <p:cNvSpPr/>
          <p:nvPr/>
        </p:nvSpPr>
        <p:spPr>
          <a:xfrm>
            <a:off x="6438748" y="2201904"/>
            <a:ext cx="566928" cy="566928"/>
          </a:xfrm>
          <a:prstGeom prst="ellipse">
            <a:avLst/>
          </a:prstGeom>
          <a:solidFill>
            <a:srgbClr val="E2E7F4"/>
          </a:solidFill>
          <a:ln w="12700">
            <a:solidFill>
              <a:srgbClr val="E2E7F4"/>
            </a:solidFill>
            <a:prstDash val="solid"/>
          </a:ln>
        </p:spPr>
      </p:sp>
      <p:pic>
        <p:nvPicPr>
          <p:cNvPr id="20" name="Image 2" descr="/root/smile-smartleap/sunum/build/cache/varlik/ikon-ear-2E57AD-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Listen to understand</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One voice at a time. Every question is a good question.</a:t>
            </a:r>
            <a:endParaRPr lang="en-GB" sz="16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2E57AD"/>
          </a:solidFill>
          <a:ln w="12700">
            <a:solidFill>
              <a:srgbClr val="2E57AD"/>
            </a:solidFill>
            <a:prstDash val="solid"/>
          </a:ln>
        </p:spPr>
      </p:sp>
      <p:sp>
        <p:nvSpPr>
          <p:cNvPr id="25" name="Shape 20"/>
          <p:cNvSpPr/>
          <p:nvPr/>
        </p:nvSpPr>
        <p:spPr>
          <a:xfrm>
            <a:off x="9269501" y="2201904"/>
            <a:ext cx="566928" cy="566928"/>
          </a:xfrm>
          <a:prstGeom prst="ellipse">
            <a:avLst/>
          </a:prstGeom>
          <a:solidFill>
            <a:srgbClr val="E2E7F4"/>
          </a:solidFill>
          <a:ln w="12700">
            <a:solidFill>
              <a:srgbClr val="E2E7F4"/>
            </a:solidFill>
            <a:prstDash val="solid"/>
          </a:ln>
        </p:spPr>
      </p:sp>
      <p:pic>
        <p:nvPicPr>
          <p:cNvPr id="26" name="Image 3" descr="/root/smile-smartleap/sunum/build/cache/varlik/ikon-hand-2E57AD-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“Pass” is always OK</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can skip any activity or question. Take a break when you need one.</a:t>
            </a:r>
            <a:endParaRPr lang="en-GB" sz="16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MODULE MAP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units, from understanding to real practice</a:t>
            </a:r>
            <a:endParaRPr lang="en-GB" sz="2800" dirty="0"/>
          </a:p>
        </p:txBody>
      </p:sp>
      <p:sp>
        <p:nvSpPr>
          <p:cNvPr id="5" name="Shape 3"/>
          <p:cNvSpPr/>
          <p:nvPr/>
        </p:nvSpPr>
        <p:spPr>
          <a:xfrm>
            <a:off x="548640" y="1945872"/>
            <a:ext cx="3545738" cy="2377440"/>
          </a:xfrm>
          <a:prstGeom prst="roundRect">
            <a:avLst>
              <a:gd name="adj" fmla="val 3846"/>
            </a:avLst>
          </a:prstGeom>
          <a:solidFill>
            <a:srgbClr val="E2E7F4"/>
          </a:solidFill>
          <a:ln w="9525">
            <a:solidFill>
              <a:srgbClr val="E2E7F4"/>
            </a:solidFill>
            <a:prstDash val="solid"/>
          </a:ln>
        </p:spPr>
      </p:sp>
      <p:sp>
        <p:nvSpPr>
          <p:cNvPr id="6" name="Text 4"/>
          <p:cNvSpPr txBox="1"/>
          <p:nvPr/>
        </p:nvSpPr>
        <p:spPr>
          <a:xfrm>
            <a:off x="749808" y="2110464"/>
            <a:ext cx="731520" cy="502920"/>
          </a:xfrm>
          <a:prstGeom prst="rect">
            <a:avLst/>
          </a:prstGeom>
          <a:noFill/>
          <a:ln/>
        </p:spPr>
        <p:txBody>
          <a:bodyPr wrap="square" lIns="0" tIns="0" rIns="0" bIns="0" rtlCol="0" anchor="t"/>
          <a:lstStyle/>
          <a:p>
            <a:pPr indent="0" marL="0">
              <a:buNone/>
            </a:pPr>
            <a:r>
              <a:rPr lang="en-GB" altLang="en-US" sz="2600" b="1" dirty="0">
                <a:solidFill>
                  <a:srgbClr val="2E57AD"/>
                </a:solidFill>
                <a:latin typeface="Montserrat" pitchFamily="34" charset="0"/>
                <a:ea typeface="Montserrat" pitchFamily="34" charset="-122"/>
                <a:cs typeface="Montserrat" pitchFamily="34" charset="-120"/>
              </a:rPr>
              <a:t>01</a:t>
            </a:r>
            <a:endParaRPr lang="en-GB" sz="2600" dirty="0"/>
          </a:p>
        </p:txBody>
      </p:sp>
      <p:sp>
        <p:nvSpPr>
          <p:cNvPr id="7" name="Text 5"/>
          <p:cNvSpPr txBox="1"/>
          <p:nvPr/>
        </p:nvSpPr>
        <p:spPr>
          <a:xfrm>
            <a:off x="1463040"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1: Understanding Teamwork (Together We Are Stronger)</a:t>
            </a:r>
            <a:endParaRPr lang="en-GB" sz="1450" dirty="0"/>
          </a:p>
        </p:txBody>
      </p:sp>
      <p:sp>
        <p:nvSpPr>
          <p:cNvPr id="8" name="Text 6"/>
          <p:cNvSpPr txBox="1"/>
          <p:nvPr/>
        </p:nvSpPr>
        <p:spPr>
          <a:xfrm>
            <a:off x="1463040" y="3015720"/>
            <a:ext cx="2448458" cy="1197864"/>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What teamwork is, why it can be learned, where we use it, skills, attitudes and myths. Reflection activity.</a:t>
            </a:r>
            <a:endParaRPr lang="en-GB" sz="1300" dirty="0"/>
          </a:p>
        </p:txBody>
      </p:sp>
      <p:sp>
        <p:nvSpPr>
          <p:cNvPr id="9" name="Text 7"/>
          <p:cNvSpPr txBox="1"/>
          <p:nvPr/>
        </p:nvSpPr>
        <p:spPr>
          <a:xfrm>
            <a:off x="749808" y="3939264"/>
            <a:ext cx="731520" cy="256032"/>
          </a:xfrm>
          <a:prstGeom prst="rect">
            <a:avLst/>
          </a:prstGeom>
          <a:noFill/>
          <a:ln/>
        </p:spPr>
        <p:txBody>
          <a:bodyPr wrap="square" lIns="0" tIns="0" rIns="0" bIns="0" rtlCol="0" anchor="t"/>
          <a:lstStyle/>
          <a:p>
            <a:pPr indent="0" marL="0">
              <a:buNone/>
            </a:pPr>
            <a:r>
              <a:rPr lang="en-GB" altLang="en-US" sz="1050" b="1" dirty="0">
                <a:solidFill>
                  <a:srgbClr val="2E57AD"/>
                </a:solidFill>
                <a:latin typeface="Montserrat" pitchFamily="34" charset="0"/>
                <a:ea typeface="Montserrat" pitchFamily="34" charset="-122"/>
                <a:cs typeface="Montserrat" pitchFamily="34" charset="-120"/>
              </a:rPr>
              <a:t>≈ 35 min</a:t>
            </a:r>
            <a:endParaRPr lang="en-GB" sz="1050" dirty="0"/>
          </a:p>
        </p:txBody>
      </p:sp>
      <p:sp>
        <p:nvSpPr>
          <p:cNvPr id="10" name="Shape 8"/>
          <p:cNvSpPr/>
          <p:nvPr/>
        </p:nvSpPr>
        <p:spPr>
          <a:xfrm>
            <a:off x="4322978" y="1945872"/>
            <a:ext cx="3545738" cy="2377440"/>
          </a:xfrm>
          <a:prstGeom prst="roundRect">
            <a:avLst>
              <a:gd name="adj" fmla="val 3846"/>
            </a:avLst>
          </a:prstGeom>
          <a:solidFill>
            <a:srgbClr val="F4F7FB"/>
          </a:solidFill>
          <a:ln w="9525">
            <a:solidFill>
              <a:srgbClr val="D6DEE8"/>
            </a:solidFill>
            <a:prstDash val="solid"/>
          </a:ln>
        </p:spPr>
      </p:sp>
      <p:sp>
        <p:nvSpPr>
          <p:cNvPr id="11" name="Text 9"/>
          <p:cNvSpPr txBox="1"/>
          <p:nvPr/>
        </p:nvSpPr>
        <p:spPr>
          <a:xfrm>
            <a:off x="4524146" y="2110464"/>
            <a:ext cx="731520" cy="502920"/>
          </a:xfrm>
          <a:prstGeom prst="rect">
            <a:avLst/>
          </a:prstGeom>
          <a:noFill/>
          <a:ln/>
        </p:spPr>
        <p:txBody>
          <a:bodyPr wrap="square" lIns="0" tIns="0" rIns="0" bIns="0" rtlCol="0" anchor="t"/>
          <a:lstStyle/>
          <a:p>
            <a:pPr indent="0" marL="0">
              <a:buNone/>
            </a:pPr>
            <a:r>
              <a:rPr lang="en-GB" altLang="en-US" sz="2600" b="1" dirty="0">
                <a:solidFill>
                  <a:srgbClr val="2E57AD"/>
                </a:solidFill>
                <a:latin typeface="Montserrat" pitchFamily="34" charset="0"/>
                <a:ea typeface="Montserrat" pitchFamily="34" charset="-122"/>
                <a:cs typeface="Montserrat" pitchFamily="34" charset="-120"/>
              </a:rPr>
              <a:t>02</a:t>
            </a:r>
            <a:endParaRPr lang="en-GB" sz="2600" dirty="0"/>
          </a:p>
        </p:txBody>
      </p:sp>
      <p:sp>
        <p:nvSpPr>
          <p:cNvPr id="12" name="Text 10"/>
          <p:cNvSpPr txBox="1"/>
          <p:nvPr/>
        </p:nvSpPr>
        <p:spPr>
          <a:xfrm>
            <a:off x="5237378"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2: Teamwork in the Reality of Young Migrants</a:t>
            </a:r>
            <a:endParaRPr lang="en-GB" sz="1450" dirty="0"/>
          </a:p>
        </p:txBody>
      </p:sp>
      <p:sp>
        <p:nvSpPr>
          <p:cNvPr id="13" name="Text 11"/>
          <p:cNvSpPr txBox="1"/>
          <p:nvPr/>
        </p:nvSpPr>
        <p:spPr>
          <a:xfrm>
            <a:off x="5237378" y="3015720"/>
            <a:ext cx="2448458" cy="1197864"/>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Culture, language, unwritten rules, power and fairness, emotions. Case study: inclusive and exclusionary practices.</a:t>
            </a:r>
            <a:endParaRPr lang="en-GB" sz="1300" dirty="0"/>
          </a:p>
        </p:txBody>
      </p:sp>
      <p:sp>
        <p:nvSpPr>
          <p:cNvPr id="14" name="Text 12"/>
          <p:cNvSpPr txBox="1"/>
          <p:nvPr/>
        </p:nvSpPr>
        <p:spPr>
          <a:xfrm>
            <a:off x="4524146" y="3939264"/>
            <a:ext cx="731520" cy="256032"/>
          </a:xfrm>
          <a:prstGeom prst="rect">
            <a:avLst/>
          </a:prstGeom>
          <a:noFill/>
          <a:ln/>
        </p:spPr>
        <p:txBody>
          <a:bodyPr wrap="square" lIns="0" tIns="0" rIns="0" bIns="0" rtlCol="0" anchor="t"/>
          <a:lstStyle/>
          <a:p>
            <a:pPr indent="0" marL="0">
              <a:buNone/>
            </a:pPr>
            <a:r>
              <a:rPr lang="en-GB" altLang="en-US" sz="1050" b="1" dirty="0">
                <a:solidFill>
                  <a:srgbClr val="2E57AD"/>
                </a:solidFill>
                <a:latin typeface="Montserrat" pitchFamily="34" charset="0"/>
                <a:ea typeface="Montserrat" pitchFamily="34" charset="-122"/>
                <a:cs typeface="Montserrat" pitchFamily="34" charset="-120"/>
              </a:rPr>
              <a:t>≈ 60 min</a:t>
            </a:r>
            <a:endParaRPr lang="en-GB" sz="1050" dirty="0"/>
          </a:p>
        </p:txBody>
      </p:sp>
      <p:sp>
        <p:nvSpPr>
          <p:cNvPr id="15" name="Shape 13"/>
          <p:cNvSpPr/>
          <p:nvPr/>
        </p:nvSpPr>
        <p:spPr>
          <a:xfrm>
            <a:off x="8097317" y="1945872"/>
            <a:ext cx="3545738" cy="2377440"/>
          </a:xfrm>
          <a:prstGeom prst="roundRect">
            <a:avLst>
              <a:gd name="adj" fmla="val 3846"/>
            </a:avLst>
          </a:prstGeom>
          <a:solidFill>
            <a:srgbClr val="E2E7F4"/>
          </a:solidFill>
          <a:ln w="9525">
            <a:solidFill>
              <a:srgbClr val="E2E7F4"/>
            </a:solidFill>
            <a:prstDash val="solid"/>
          </a:ln>
        </p:spPr>
      </p:sp>
      <p:sp>
        <p:nvSpPr>
          <p:cNvPr id="16" name="Text 14"/>
          <p:cNvSpPr txBox="1"/>
          <p:nvPr/>
        </p:nvSpPr>
        <p:spPr>
          <a:xfrm>
            <a:off x="8298485" y="2110464"/>
            <a:ext cx="731520" cy="502920"/>
          </a:xfrm>
          <a:prstGeom prst="rect">
            <a:avLst/>
          </a:prstGeom>
          <a:noFill/>
          <a:ln/>
        </p:spPr>
        <p:txBody>
          <a:bodyPr wrap="square" lIns="0" tIns="0" rIns="0" bIns="0" rtlCol="0" anchor="t"/>
          <a:lstStyle/>
          <a:p>
            <a:pPr indent="0" marL="0">
              <a:buNone/>
            </a:pPr>
            <a:r>
              <a:rPr lang="en-GB" altLang="en-US" sz="2600" b="1" dirty="0">
                <a:solidFill>
                  <a:srgbClr val="2E57AD"/>
                </a:solidFill>
                <a:latin typeface="Montserrat" pitchFamily="34" charset="0"/>
                <a:ea typeface="Montserrat" pitchFamily="34" charset="-122"/>
                <a:cs typeface="Montserrat" pitchFamily="34" charset="-120"/>
              </a:rPr>
              <a:t>03</a:t>
            </a:r>
            <a:endParaRPr lang="en-GB" sz="2600" dirty="0"/>
          </a:p>
        </p:txBody>
      </p:sp>
      <p:sp>
        <p:nvSpPr>
          <p:cNvPr id="17" name="Text 15"/>
          <p:cNvSpPr txBox="1"/>
          <p:nvPr/>
        </p:nvSpPr>
        <p:spPr>
          <a:xfrm>
            <a:off x="9011717"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3: Practical Strategies and Good Practices</a:t>
            </a:r>
            <a:endParaRPr lang="en-GB" sz="1450" dirty="0"/>
          </a:p>
        </p:txBody>
      </p:sp>
      <p:sp>
        <p:nvSpPr>
          <p:cNvPr id="18" name="Text 16"/>
          <p:cNvSpPr txBox="1"/>
          <p:nvPr/>
        </p:nvSpPr>
        <p:spPr>
          <a:xfrm>
            <a:off x="9011717" y="3015720"/>
            <a:ext cx="2448458" cy="1197864"/>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Roles, communication, participation, cultural differences, conflict, feedback, fairness. Simulation, role-play, self-diagnosis.</a:t>
            </a:r>
            <a:endParaRPr lang="en-GB" sz="1250" dirty="0"/>
          </a:p>
        </p:txBody>
      </p:sp>
      <p:sp>
        <p:nvSpPr>
          <p:cNvPr id="19" name="Text 17"/>
          <p:cNvSpPr txBox="1"/>
          <p:nvPr/>
        </p:nvSpPr>
        <p:spPr>
          <a:xfrm>
            <a:off x="8298485" y="3939264"/>
            <a:ext cx="731520" cy="256032"/>
          </a:xfrm>
          <a:prstGeom prst="rect">
            <a:avLst/>
          </a:prstGeom>
          <a:noFill/>
          <a:ln/>
        </p:spPr>
        <p:txBody>
          <a:bodyPr wrap="square" lIns="0" tIns="0" rIns="0" bIns="0" rtlCol="0" anchor="t"/>
          <a:lstStyle/>
          <a:p>
            <a:pPr indent="0" marL="0">
              <a:buNone/>
            </a:pPr>
            <a:r>
              <a:rPr lang="en-GB" altLang="en-US" sz="1050" b="1" dirty="0">
                <a:solidFill>
                  <a:srgbClr val="2E57AD"/>
                </a:solidFill>
                <a:latin typeface="Montserrat" pitchFamily="34" charset="0"/>
                <a:ea typeface="Montserrat" pitchFamily="34" charset="-122"/>
                <a:cs typeface="Montserrat" pitchFamily="34" charset="-120"/>
              </a:rPr>
              <a:t>≈ 75 min</a:t>
            </a:r>
            <a:endParaRPr lang="en-GB" sz="1050" dirty="0"/>
          </a:p>
        </p:txBody>
      </p:sp>
      <p:sp>
        <p:nvSpPr>
          <p:cNvPr id="20"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a:t>
            </a:r>
            <a:endParaRPr lang="en-GB" sz="900" dirty="0"/>
          </a:p>
        </p:txBody>
      </p:sp>
      <p:sp>
        <p:nvSpPr>
          <p:cNvPr id="21"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LEARNING OUTCOMES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By the end of this module, you will be able to</a:t>
            </a:r>
            <a:endParaRPr lang="en-GB" sz="2800" dirty="0"/>
          </a:p>
        </p:txBody>
      </p:sp>
      <p:sp>
        <p:nvSpPr>
          <p:cNvPr id="5" name="Shape 3"/>
          <p:cNvSpPr/>
          <p:nvPr/>
        </p:nvSpPr>
        <p:spPr>
          <a:xfrm>
            <a:off x="548640" y="1982448"/>
            <a:ext cx="420624" cy="420624"/>
          </a:xfrm>
          <a:prstGeom prst="ellipse">
            <a:avLst/>
          </a:prstGeom>
          <a:solidFill>
            <a:srgbClr val="E2E7F4"/>
          </a:solidFill>
          <a:ln w="12700">
            <a:solidFill>
              <a:srgbClr val="E2E7F4"/>
            </a:solidFill>
            <a:prstDash val="solid"/>
          </a:ln>
        </p:spPr>
      </p:sp>
      <p:sp>
        <p:nvSpPr>
          <p:cNvPr id="6" name="Text 4"/>
          <p:cNvSpPr txBox="1"/>
          <p:nvPr/>
        </p:nvSpPr>
        <p:spPr>
          <a:xfrm>
            <a:off x="548640"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2E57AD"/>
                </a:solidFill>
                <a:latin typeface="Montserrat" pitchFamily="34" charset="0"/>
                <a:ea typeface="Montserrat" pitchFamily="34" charset="-122"/>
                <a:cs typeface="Montserrat" pitchFamily="34" charset="-120"/>
              </a:rPr>
              <a:t>1</a:t>
            </a:r>
            <a:endParaRPr lang="en-GB" sz="1400" dirty="0"/>
          </a:p>
        </p:txBody>
      </p:sp>
      <p:sp>
        <p:nvSpPr>
          <p:cNvPr id="7" name="Text 5"/>
          <p:cNvSpPr txBox="1"/>
          <p:nvPr/>
        </p:nvSpPr>
        <p:spPr>
          <a:xfrm>
            <a:off x="1115568" y="1945872"/>
            <a:ext cx="4792828"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Define teamwork and explain its importance in education/employment contexts.</a:t>
            </a:r>
            <a:endParaRPr lang="en-GB" sz="1650" dirty="0"/>
          </a:p>
        </p:txBody>
      </p:sp>
      <p:sp>
        <p:nvSpPr>
          <p:cNvPr id="8" name="Shape 6"/>
          <p:cNvSpPr/>
          <p:nvPr/>
        </p:nvSpPr>
        <p:spPr>
          <a:xfrm>
            <a:off x="548640" y="2823696"/>
            <a:ext cx="420624" cy="420624"/>
          </a:xfrm>
          <a:prstGeom prst="ellipse">
            <a:avLst/>
          </a:prstGeom>
          <a:solidFill>
            <a:srgbClr val="E2E7F4"/>
          </a:solidFill>
          <a:ln w="12700">
            <a:solidFill>
              <a:srgbClr val="E2E7F4"/>
            </a:solidFill>
            <a:prstDash val="solid"/>
          </a:ln>
        </p:spPr>
      </p:sp>
      <p:sp>
        <p:nvSpPr>
          <p:cNvPr id="9" name="Text 7"/>
          <p:cNvSpPr txBox="1"/>
          <p:nvPr/>
        </p:nvSpPr>
        <p:spPr>
          <a:xfrm>
            <a:off x="548640"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2E57AD"/>
                </a:solidFill>
                <a:latin typeface="Montserrat" pitchFamily="34" charset="0"/>
                <a:ea typeface="Montserrat" pitchFamily="34" charset="-122"/>
                <a:cs typeface="Montserrat" pitchFamily="34" charset="-120"/>
              </a:rPr>
              <a:t>2</a:t>
            </a:r>
            <a:endParaRPr lang="en-GB" sz="1400" dirty="0"/>
          </a:p>
        </p:txBody>
      </p:sp>
      <p:sp>
        <p:nvSpPr>
          <p:cNvPr id="10" name="Text 8"/>
          <p:cNvSpPr txBox="1"/>
          <p:nvPr/>
        </p:nvSpPr>
        <p:spPr>
          <a:xfrm>
            <a:off x="1115568" y="2787120"/>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Identify the key teamwork skills and attitudes appropriate to diverse and multicultural settings.</a:t>
            </a:r>
            <a:endParaRPr lang="en-GB" sz="1450" dirty="0"/>
          </a:p>
        </p:txBody>
      </p:sp>
      <p:sp>
        <p:nvSpPr>
          <p:cNvPr id="11" name="Shape 9"/>
          <p:cNvSpPr/>
          <p:nvPr/>
        </p:nvSpPr>
        <p:spPr>
          <a:xfrm>
            <a:off x="548640" y="3664944"/>
            <a:ext cx="420624" cy="420624"/>
          </a:xfrm>
          <a:prstGeom prst="ellipse">
            <a:avLst/>
          </a:prstGeom>
          <a:solidFill>
            <a:srgbClr val="E2E7F4"/>
          </a:solidFill>
          <a:ln w="12700">
            <a:solidFill>
              <a:srgbClr val="E2E7F4"/>
            </a:solidFill>
            <a:prstDash val="solid"/>
          </a:ln>
        </p:spPr>
      </p:sp>
      <p:sp>
        <p:nvSpPr>
          <p:cNvPr id="12" name="Text 10"/>
          <p:cNvSpPr txBox="1"/>
          <p:nvPr/>
        </p:nvSpPr>
        <p:spPr>
          <a:xfrm>
            <a:off x="548640"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2E57AD"/>
                </a:solidFill>
                <a:latin typeface="Montserrat" pitchFamily="34" charset="0"/>
                <a:ea typeface="Montserrat" pitchFamily="34" charset="-122"/>
                <a:cs typeface="Montserrat" pitchFamily="34" charset="-120"/>
              </a:rPr>
              <a:t>3</a:t>
            </a:r>
            <a:endParaRPr lang="en-GB" sz="1400" dirty="0"/>
          </a:p>
        </p:txBody>
      </p:sp>
      <p:sp>
        <p:nvSpPr>
          <p:cNvPr id="13" name="Text 11"/>
          <p:cNvSpPr txBox="1"/>
          <p:nvPr/>
        </p:nvSpPr>
        <p:spPr>
          <a:xfrm>
            <a:off x="1115568"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Recognise the common teamwork challenges faced by young migrants and describe solution strategies for them.</a:t>
            </a:r>
            <a:endParaRPr lang="en-GB" sz="1450" dirty="0"/>
          </a:p>
        </p:txBody>
      </p:sp>
      <p:sp>
        <p:nvSpPr>
          <p:cNvPr id="14" name="Shape 12"/>
          <p:cNvSpPr/>
          <p:nvPr/>
        </p:nvSpPr>
        <p:spPr>
          <a:xfrm>
            <a:off x="6255868" y="1982448"/>
            <a:ext cx="420624" cy="420624"/>
          </a:xfrm>
          <a:prstGeom prst="ellipse">
            <a:avLst/>
          </a:prstGeom>
          <a:solidFill>
            <a:srgbClr val="E2E7F4"/>
          </a:solidFill>
          <a:ln w="12700">
            <a:solidFill>
              <a:srgbClr val="E2E7F4"/>
            </a:solidFill>
            <a:prstDash val="solid"/>
          </a:ln>
        </p:spPr>
      </p:sp>
      <p:sp>
        <p:nvSpPr>
          <p:cNvPr id="15" name="Text 13"/>
          <p:cNvSpPr txBox="1"/>
          <p:nvPr/>
        </p:nvSpPr>
        <p:spPr>
          <a:xfrm>
            <a:off x="6255868"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2E57AD"/>
                </a:solidFill>
                <a:latin typeface="Montserrat" pitchFamily="34" charset="0"/>
                <a:ea typeface="Montserrat" pitchFamily="34" charset="-122"/>
                <a:cs typeface="Montserrat" pitchFamily="34" charset="-120"/>
              </a:rPr>
              <a:t>4</a:t>
            </a:r>
            <a:endParaRPr lang="en-GB" sz="1400" dirty="0"/>
          </a:p>
        </p:txBody>
      </p:sp>
      <p:sp>
        <p:nvSpPr>
          <p:cNvPr id="16" name="Text 14"/>
          <p:cNvSpPr txBox="1"/>
          <p:nvPr/>
        </p:nvSpPr>
        <p:spPr>
          <a:xfrm>
            <a:off x="6822796" y="1945872"/>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Demonstrate effective teamwork skills (in practice) through group activities and role-play scenarios.</a:t>
            </a:r>
            <a:endParaRPr lang="en-GB" sz="1450" dirty="0"/>
          </a:p>
        </p:txBody>
      </p:sp>
      <p:sp>
        <p:nvSpPr>
          <p:cNvPr id="17" name="Shape 15"/>
          <p:cNvSpPr/>
          <p:nvPr/>
        </p:nvSpPr>
        <p:spPr>
          <a:xfrm>
            <a:off x="6255868" y="2823696"/>
            <a:ext cx="420624" cy="420624"/>
          </a:xfrm>
          <a:prstGeom prst="ellipse">
            <a:avLst/>
          </a:prstGeom>
          <a:solidFill>
            <a:srgbClr val="E2E7F4"/>
          </a:solidFill>
          <a:ln w="12700">
            <a:solidFill>
              <a:srgbClr val="E2E7F4"/>
            </a:solidFill>
            <a:prstDash val="solid"/>
          </a:ln>
        </p:spPr>
      </p:sp>
      <p:sp>
        <p:nvSpPr>
          <p:cNvPr id="18" name="Text 16"/>
          <p:cNvSpPr txBox="1"/>
          <p:nvPr/>
        </p:nvSpPr>
        <p:spPr>
          <a:xfrm>
            <a:off x="6255868"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2E57AD"/>
                </a:solidFill>
                <a:latin typeface="Montserrat" pitchFamily="34" charset="0"/>
                <a:ea typeface="Montserrat" pitchFamily="34" charset="-122"/>
                <a:cs typeface="Montserrat" pitchFamily="34" charset="-120"/>
              </a:rPr>
              <a:t>5</a:t>
            </a:r>
            <a:endParaRPr lang="en-GB" sz="1400" dirty="0"/>
          </a:p>
        </p:txBody>
      </p:sp>
      <p:sp>
        <p:nvSpPr>
          <p:cNvPr id="19" name="Text 17"/>
          <p:cNvSpPr txBox="1"/>
          <p:nvPr/>
        </p:nvSpPr>
        <p:spPr>
          <a:xfrm>
            <a:off x="6822796" y="2787120"/>
            <a:ext cx="4792828"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Apply collaborative, respectful and fair behaviours when working in teams.</a:t>
            </a:r>
            <a:endParaRPr lang="en-GB" sz="1650" dirty="0"/>
          </a:p>
        </p:txBody>
      </p:sp>
      <p:sp>
        <p:nvSpPr>
          <p:cNvPr id="20" name="Shape 18"/>
          <p:cNvSpPr/>
          <p:nvPr/>
        </p:nvSpPr>
        <p:spPr>
          <a:xfrm>
            <a:off x="6255868" y="3664944"/>
            <a:ext cx="420624" cy="420624"/>
          </a:xfrm>
          <a:prstGeom prst="ellipse">
            <a:avLst/>
          </a:prstGeom>
          <a:solidFill>
            <a:srgbClr val="E2E7F4"/>
          </a:solidFill>
          <a:ln w="12700">
            <a:solidFill>
              <a:srgbClr val="E2E7F4"/>
            </a:solidFill>
            <a:prstDash val="solid"/>
          </a:ln>
        </p:spPr>
      </p:sp>
      <p:sp>
        <p:nvSpPr>
          <p:cNvPr id="21" name="Text 19"/>
          <p:cNvSpPr txBox="1"/>
          <p:nvPr/>
        </p:nvSpPr>
        <p:spPr>
          <a:xfrm>
            <a:off x="6255868"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2E57AD"/>
                </a:solidFill>
                <a:latin typeface="Montserrat" pitchFamily="34" charset="0"/>
                <a:ea typeface="Montserrat" pitchFamily="34" charset="-122"/>
                <a:cs typeface="Montserrat" pitchFamily="34" charset="-120"/>
              </a:rPr>
              <a:t>6</a:t>
            </a:r>
            <a:endParaRPr lang="en-GB" sz="1400" dirty="0"/>
          </a:p>
        </p:txBody>
      </p:sp>
      <p:sp>
        <p:nvSpPr>
          <p:cNvPr id="22" name="Text 20"/>
          <p:cNvSpPr txBox="1"/>
          <p:nvPr/>
        </p:nvSpPr>
        <p:spPr>
          <a:xfrm>
            <a:off x="6822796"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Reflect on your own roles, strengths and the areas you need to develop in team-based situations (self-assessment).</a:t>
            </a:r>
            <a:endParaRPr lang="en-GB" sz="1450" dirty="0"/>
          </a:p>
        </p:txBody>
      </p:sp>
      <p:sp>
        <p:nvSpPr>
          <p:cNvPr id="23"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a:t>
            </a:r>
            <a:endParaRPr lang="en-GB" sz="900" dirty="0"/>
          </a:p>
        </p:txBody>
      </p:sp>
      <p:sp>
        <p:nvSpPr>
          <p:cNvPr id="24"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2E57AD"/>
          </a:solidFill>
          <a:ln w="12700">
            <a:solidFill>
              <a:srgbClr val="2E57AD"/>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Most jobs in Europe are team jobs</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2E57AD"/>
          </a:solidFill>
          <a:ln w="12700">
            <a:solidFill>
              <a:srgbClr val="2E57AD"/>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2E57AD"/>
                </a:solidFill>
                <a:latin typeface="Montserrat" pitchFamily="34" charset="0"/>
                <a:ea typeface="Montserrat" pitchFamily="34" charset="-122"/>
                <a:cs typeface="Montserrat" pitchFamily="34" charset="-120"/>
              </a:rPr>
              <a:t>2 in 3</a:t>
            </a:r>
            <a:endParaRPr lang="en-GB" sz="4200" dirty="0"/>
          </a:p>
        </p:txBody>
      </p:sp>
      <p:pic>
        <p:nvPicPr>
          <p:cNvPr id="9" name="Image 0" descr="/root/smile-smartleap/sunum/build/cache/cizim/ortak-pictogram--3b81451a63-1200.png">    </p:cNvPr>
          <p:cNvPicPr>
            <a:picLocks noChangeAspect="1"/>
          </p:cNvPicPr>
          <p:nvPr/>
        </p:nvPicPr>
        <p:blipFill>
          <a:blip r:embed="rId1"/>
          <a:stretch>
            <a:fillRect/>
          </a:stretch>
        </p:blipFill>
        <p:spPr>
          <a:xfrm>
            <a:off x="777240" y="3152880"/>
            <a:ext cx="2918298" cy="457200"/>
          </a:xfrm>
          <a:prstGeom prst="rect">
            <a:avLst/>
          </a:prstGeom>
        </p:spPr>
      </p:pic>
      <p:sp>
        <p:nvSpPr>
          <p:cNvPr id="10"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employees in Europe work in a team often or always (34% + 31%). More than 8 in 10 do it at least sometimes.</a:t>
            </a:r>
            <a:endParaRPr lang="en-GB" sz="1250" dirty="0"/>
          </a:p>
        </p:txBody>
      </p:sp>
      <p:sp>
        <p:nvSpPr>
          <p:cNvPr id="11"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2E57AD"/>
          </a:solidFill>
          <a:ln w="12700">
            <a:solidFill>
              <a:srgbClr val="2E57AD"/>
            </a:solidFill>
            <a:prstDash val="solid"/>
          </a:ln>
        </p:spPr>
      </p:sp>
      <p:sp>
        <p:nvSpPr>
          <p:cNvPr id="13"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2E57AD"/>
                </a:solidFill>
                <a:latin typeface="Montserrat" pitchFamily="34" charset="0"/>
                <a:ea typeface="Montserrat" pitchFamily="34" charset="-122"/>
                <a:cs typeface="Montserrat" pitchFamily="34" charset="-120"/>
              </a:rPr>
              <a:t>61%</a:t>
            </a:r>
            <a:endParaRPr lang="en-GB" sz="4200" dirty="0"/>
          </a:p>
        </p:txBody>
      </p:sp>
      <p:pic>
        <p:nvPicPr>
          <p:cNvPr id="14" name="Image 1" descr="/root/smile-smartleap/sunum/build/cache/cizim/ortak-pictogram--72498c3d8d-1200.png">    </p:cNvPr>
          <p:cNvPicPr>
            <a:picLocks noChangeAspect="1"/>
          </p:cNvPicPr>
          <p:nvPr/>
        </p:nvPicPr>
        <p:blipFill>
          <a:blip r:embed="rId2"/>
          <a:stretch>
            <a:fillRect/>
          </a:stretch>
        </p:blipFill>
        <p:spPr>
          <a:xfrm>
            <a:off x="4551578" y="3152880"/>
            <a:ext cx="2918298" cy="457200"/>
          </a:xfrm>
          <a:prstGeom prst="rect">
            <a:avLst/>
          </a:prstGeom>
        </p:spPr>
      </p:pic>
      <p:sp>
        <p:nvSpPr>
          <p:cNvPr id="15"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employers call “leadership and social influence” a core skill, and 50% “empathy and active listening”: the skills for working with others.</a:t>
            </a:r>
            <a:endParaRPr lang="en-GB" sz="1250" dirty="0"/>
          </a:p>
        </p:txBody>
      </p:sp>
      <p:sp>
        <p:nvSpPr>
          <p:cNvPr id="16"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7"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8"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23%</a:t>
            </a:r>
            <a:endParaRPr lang="en-GB" sz="4200" dirty="0"/>
          </a:p>
        </p:txBody>
      </p:sp>
      <p:pic>
        <p:nvPicPr>
          <p:cNvPr id="19" name="Image 2" descr="/root/smile-smartleap/sunum/build/cache/cizim/ortak-pictogram--6f2869b27c-1200.png">    </p:cNvPr>
          <p:cNvPicPr>
            <a:picLocks noChangeAspect="1"/>
          </p:cNvPicPr>
          <p:nvPr/>
        </p:nvPicPr>
        <p:blipFill>
          <a:blip r:embed="rId3"/>
          <a:stretch>
            <a:fillRect/>
          </a:stretch>
        </p:blipFill>
        <p:spPr>
          <a:xfrm>
            <a:off x="8325917" y="3152880"/>
            <a:ext cx="2918298" cy="457200"/>
          </a:xfrm>
          <a:prstGeom prst="rect">
            <a:avLst/>
          </a:prstGeom>
        </p:spPr>
      </p:pic>
      <p:sp>
        <p:nvSpPr>
          <p:cNvPr id="20"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employers call multi-lingualism a core skill. The languages you speak can be a strength for your team.</a:t>
            </a:r>
            <a:endParaRPr lang="en-GB" sz="1250" dirty="0"/>
          </a:p>
        </p:txBody>
      </p:sp>
      <p:sp>
        <p:nvSpPr>
          <p:cNvPr id="21" name="Shape 16"/>
          <p:cNvSpPr/>
          <p:nvPr/>
        </p:nvSpPr>
        <p:spPr>
          <a:xfrm>
            <a:off x="548640" y="4871952"/>
            <a:ext cx="11094415" cy="1115712"/>
          </a:xfrm>
          <a:prstGeom prst="roundRect">
            <a:avLst>
              <a:gd name="adj" fmla="val 8196"/>
            </a:avLst>
          </a:prstGeom>
          <a:solidFill>
            <a:srgbClr val="E2E7F4"/>
          </a:solidFill>
          <a:ln w="9525">
            <a:solidFill>
              <a:srgbClr val="E2E7F4"/>
            </a:solidFill>
            <a:prstDash val="solid"/>
          </a:ln>
        </p:spPr>
      </p:sp>
      <p:sp>
        <p:nvSpPr>
          <p:cNvPr id="22"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Teamwork is not an extra for managers. It is everyday work in kitchens, warehouses, shops and care homes.</a:t>
            </a:r>
            <a:endParaRPr lang="en-GB" sz="1800" dirty="0"/>
          </a:p>
        </p:txBody>
      </p:sp>
      <p:sp>
        <p:nvSpPr>
          <p:cNvPr id="23"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a:t>
            </a:r>
            <a:endParaRPr lang="en-GB" sz="900" dirty="0"/>
          </a:p>
        </p:txBody>
      </p:sp>
      <p:sp>
        <p:nvSpPr>
          <p:cNvPr id="24"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25"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Cedefop (2022), ESJS2, Fig. 29, p. 55 (EU-27 + IS + NO, employees aged 25-64, 2021 data) · World Economic Forum, Future of Jobs Report 2025, Fig. 3.3, p. 35</a:t>
            </a:r>
            <a:endParaRPr lang="en-GB"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2E57AD-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6-u1_boat--f6746d49ef-2000.png">    </p:cNvPr>
          <p:cNvPicPr>
            <a:picLocks noChangeAspect="1"/>
          </p:cNvPicPr>
          <p:nvPr/>
        </p:nvPicPr>
        <p:blipFill>
          <a:blip r:embed="rId2"/>
          <a:stretch>
            <a:fillRect/>
          </a:stretch>
        </p:blipFill>
        <p:spPr>
          <a:xfrm>
            <a:off x="8076895" y="1960814"/>
            <a:ext cx="3703320" cy="2923771"/>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E2E7F4"/>
                </a:solidFill>
                <a:latin typeface="Montserrat" pitchFamily="34" charset="0"/>
                <a:ea typeface="Montserrat" pitchFamily="34" charset="-122"/>
                <a:cs typeface="Montserrat" pitchFamily="34" charset="-120"/>
              </a:rPr>
              <a:t>01</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1  ·  ≈ 35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Understanding Teamwork</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Together We Are Stronger: teamwork is a shared responsibility, not individual performance.</a:t>
            </a:r>
            <a:endParaRPr lang="en-GB" sz="1800" dirty="0"/>
          </a:p>
        </p:txBody>
      </p:sp>
      <p:sp>
        <p:nvSpPr>
          <p:cNvPr id="10" name="Shape 5"/>
          <p:cNvSpPr/>
          <p:nvPr/>
        </p:nvSpPr>
        <p:spPr>
          <a:xfrm>
            <a:off x="548640"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Definition</a:t>
            </a:r>
            <a:endParaRPr lang="en-GB" sz="1100" dirty="0"/>
          </a:p>
        </p:txBody>
      </p:sp>
      <p:sp>
        <p:nvSpPr>
          <p:cNvPr id="12" name="Shape 7"/>
          <p:cNvSpPr/>
          <p:nvPr/>
        </p:nvSpPr>
        <p:spPr>
          <a:xfrm>
            <a:off x="1920240" y="5073120"/>
            <a:ext cx="166420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920240" y="5073120"/>
            <a:ext cx="166420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Learnable skill</a:t>
            </a:r>
            <a:endParaRPr lang="en-GB" sz="1100" dirty="0"/>
          </a:p>
        </p:txBody>
      </p:sp>
      <p:sp>
        <p:nvSpPr>
          <p:cNvPr id="14" name="Shape 9"/>
          <p:cNvSpPr/>
          <p:nvPr/>
        </p:nvSpPr>
        <p:spPr>
          <a:xfrm>
            <a:off x="3694176" y="5073120"/>
            <a:ext cx="206654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694176" y="5073120"/>
            <a:ext cx="206654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Skills and attitudes</a:t>
            </a:r>
            <a:endParaRPr lang="en-GB" sz="1100" dirty="0"/>
          </a:p>
        </p:txBody>
      </p:sp>
      <p:sp>
        <p:nvSpPr>
          <p:cNvPr id="16" name="Shape 11"/>
          <p:cNvSpPr/>
          <p:nvPr/>
        </p:nvSpPr>
        <p:spPr>
          <a:xfrm>
            <a:off x="5870448" y="5073120"/>
            <a:ext cx="85953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870448" y="5073120"/>
            <a:ext cx="85953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Myths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6</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DEFINITION OF TEAMWORK · A LEARNABLE SKILL</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is teamwork, and can you learn it?</a:t>
            </a:r>
            <a:endParaRPr lang="en-GB" sz="2800" dirty="0"/>
          </a:p>
        </p:txBody>
      </p:sp>
      <p:pic>
        <p:nvPicPr>
          <p:cNvPr id="5" name="Image 0" descr="/root/smile-smartleap/sunum/build/cache/cizim/m6-team_def--bb7250e10d-2400.png">    </p:cNvPr>
          <p:cNvPicPr>
            <a:picLocks noChangeAspect="1"/>
          </p:cNvPicPr>
          <p:nvPr/>
        </p:nvPicPr>
        <p:blipFill>
          <a:blip r:embed="rId1"/>
          <a:stretch>
            <a:fillRect/>
          </a:stretch>
        </p:blipFill>
        <p:spPr>
          <a:xfrm>
            <a:off x="548640" y="1971052"/>
            <a:ext cx="6842455" cy="3991432"/>
          </a:xfrm>
          <a:prstGeom prst="rect">
            <a:avLst/>
          </a:prstGeom>
        </p:spPr>
      </p:pic>
      <p:sp>
        <p:nvSpPr>
          <p:cNvPr id="6" name="Shape 3"/>
          <p:cNvSpPr/>
          <p:nvPr/>
        </p:nvSpPr>
        <p:spPr>
          <a:xfrm>
            <a:off x="1970975" y="2115614"/>
            <a:ext cx="23555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2044127" y="2115614"/>
            <a:ext cx="22092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We depend on each other</a:t>
            </a:r>
            <a:endParaRPr lang="en-GB" sz="1250" dirty="0"/>
          </a:p>
        </p:txBody>
      </p:sp>
      <p:sp>
        <p:nvSpPr>
          <p:cNvPr id="8" name="Shape 5"/>
          <p:cNvSpPr/>
          <p:nvPr/>
        </p:nvSpPr>
        <p:spPr>
          <a:xfrm>
            <a:off x="1956979" y="5508332"/>
            <a:ext cx="1288796" cy="349504"/>
          </a:xfrm>
          <a:prstGeom prst="roundRect">
            <a:avLst>
              <a:gd name="adj" fmla="val 50000"/>
            </a:avLst>
          </a:prstGeom>
          <a:solidFill>
            <a:srgbClr val="FFFFFF"/>
          </a:solidFill>
          <a:ln w="15875">
            <a:solidFill>
              <a:srgbClr val="2E57AD"/>
            </a:solidFill>
            <a:prstDash val="solid"/>
          </a:ln>
        </p:spPr>
      </p:sp>
      <p:sp>
        <p:nvSpPr>
          <p:cNvPr id="9" name="Text 6"/>
          <p:cNvSpPr txBox="1"/>
          <p:nvPr/>
        </p:nvSpPr>
        <p:spPr>
          <a:xfrm>
            <a:off x="2030131" y="5508332"/>
            <a:ext cx="11424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Clear roles</a:t>
            </a:r>
            <a:endParaRPr lang="en-GB" sz="1250" dirty="0"/>
          </a:p>
        </p:txBody>
      </p:sp>
      <p:sp>
        <p:nvSpPr>
          <p:cNvPr id="10" name="Text 7"/>
          <p:cNvSpPr txBox="1"/>
          <p:nvPr/>
        </p:nvSpPr>
        <p:spPr>
          <a:xfrm>
            <a:off x="5734807" y="4877468"/>
            <a:ext cx="1259840" cy="373888"/>
          </a:xfrm>
          <a:prstGeom prst="rect">
            <a:avLst/>
          </a:prstGeom>
          <a:noFill/>
          <a:ln/>
        </p:spPr>
        <p:txBody>
          <a:bodyPr wrap="square" lIns="0" tIns="0" rIns="0" bIns="0" rtlCol="0" anchor="ctr">
            <a:normAutofit/>
          </a:bodyPr>
          <a:lstStyle/>
          <a:p>
            <a:pPr algn="ctr" indent="0" marL="0">
              <a:buNone/>
            </a:pPr>
            <a:r>
              <a:rPr lang="en-GB" altLang="en-US" sz="1400" b="1" dirty="0">
                <a:solidFill>
                  <a:srgbClr val="FFFFFF"/>
                </a:solidFill>
                <a:latin typeface="Montserrat" pitchFamily="34" charset="0"/>
                <a:ea typeface="Montserrat" pitchFamily="34" charset="-122"/>
                <a:cs typeface="Montserrat" pitchFamily="34" charset="-120"/>
              </a:rPr>
              <a:t>Shared goal</a:t>
            </a:r>
            <a:endParaRPr lang="en-GB" sz="1400" dirty="0"/>
          </a:p>
        </p:txBody>
      </p:sp>
      <p:sp>
        <p:nvSpPr>
          <p:cNvPr id="11" name="Shape 8"/>
          <p:cNvSpPr/>
          <p:nvPr/>
        </p:nvSpPr>
        <p:spPr>
          <a:xfrm>
            <a:off x="7711135" y="1945872"/>
            <a:ext cx="3931920" cy="4041792"/>
          </a:xfrm>
          <a:prstGeom prst="roundRect">
            <a:avLst>
              <a:gd name="adj" fmla="val 3256"/>
            </a:avLst>
          </a:prstGeom>
          <a:solidFill>
            <a:srgbClr val="E2E7F4"/>
          </a:solidFill>
          <a:ln w="9525">
            <a:solidFill>
              <a:srgbClr val="E2E7F4"/>
            </a:solidFill>
            <a:prstDash val="solid"/>
          </a:ln>
        </p:spPr>
      </p:sp>
      <p:sp>
        <p:nvSpPr>
          <p:cNvPr id="12" name="Text 9"/>
          <p:cNvSpPr txBox="1"/>
          <p:nvPr/>
        </p:nvSpPr>
        <p:spPr>
          <a:xfrm>
            <a:off x="7939735" y="2128752"/>
            <a:ext cx="3474720" cy="411480"/>
          </a:xfrm>
          <a:prstGeom prst="rect">
            <a:avLst/>
          </a:prstGeom>
          <a:noFill/>
          <a:ln/>
        </p:spPr>
        <p:txBody>
          <a:bodyPr wrap="square" lIns="0" tIns="0" rIns="0" bIns="0" rtlCol="0" anchor="ctr">
            <a:normAutofit/>
          </a:bodyPr>
          <a:lstStyle/>
          <a:p>
            <a:pPr indent="0" marL="0">
              <a:buNone/>
            </a:pPr>
            <a:r>
              <a:rPr lang="en-GB" altLang="en-US" sz="1400" b="1" dirty="0">
                <a:solidFill>
                  <a:srgbClr val="2E57AD"/>
                </a:solidFill>
                <a:latin typeface="Montserrat" pitchFamily="34" charset="0"/>
                <a:ea typeface="Montserrat" pitchFamily="34" charset="-122"/>
                <a:cs typeface="Montserrat" pitchFamily="34" charset="-120"/>
              </a:rPr>
              <a:t>In short</a:t>
            </a:r>
            <a:endParaRPr lang="en-GB" sz="1400" dirty="0"/>
          </a:p>
        </p:txBody>
      </p:sp>
      <p:sp>
        <p:nvSpPr>
          <p:cNvPr id="13" name="Text 10"/>
          <p:cNvSpPr txBox="1"/>
          <p:nvPr/>
        </p:nvSpPr>
        <p:spPr>
          <a:xfrm>
            <a:off x="7939735" y="2585952"/>
            <a:ext cx="347472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 team: </a:t>
            </a:r>
            <a:r>
              <a:rPr lang="en-GB" altLang="en-US" sz="1300" dirty="0">
                <a:solidFill>
                  <a:srgbClr val="4A5B70"/>
                </a:solidFill>
                <a:latin typeface="Montserrat" pitchFamily="34" charset="0"/>
                <a:ea typeface="Montserrat" pitchFamily="34" charset="-122"/>
                <a:cs typeface="Montserrat" pitchFamily="34" charset="-120"/>
              </a:rPr>
              <a:t>two or more people with clear roles who depend on each other and share a goal that matters to them.</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Taskwork </a:t>
            </a:r>
            <a:r>
              <a:rPr lang="en-GB" altLang="en-US" sz="1300" dirty="0">
                <a:solidFill>
                  <a:srgbClr val="4A5B70"/>
                </a:solidFill>
                <a:latin typeface="Montserrat" pitchFamily="34" charset="0"/>
                <a:ea typeface="Montserrat" pitchFamily="34" charset="-122"/>
                <a:cs typeface="Montserrat" pitchFamily="34" charset="-120"/>
              </a:rPr>
              <a:t>is working with tools and machines. Teamwork is working with people: coordinating, checking, helping.</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Shared responsibility: </a:t>
            </a:r>
            <a:r>
              <a:rPr lang="en-GB" altLang="en-US" sz="1300" dirty="0">
                <a:solidFill>
                  <a:srgbClr val="4A5B70"/>
                </a:solidFill>
                <a:latin typeface="Montserrat" pitchFamily="34" charset="0"/>
                <a:ea typeface="Montserrat" pitchFamily="34" charset="-122"/>
                <a:cs typeface="Montserrat" pitchFamily="34" charset="-120"/>
              </a:rPr>
              <a:t>not one hero, and not one person to blame.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It can be trained: </a:t>
            </a:r>
            <a:r>
              <a:rPr lang="en-GB" altLang="en-US" sz="1300" dirty="0">
                <a:solidFill>
                  <a:srgbClr val="4A5B70"/>
                </a:solidFill>
                <a:latin typeface="Montserrat" pitchFamily="34" charset="0"/>
                <a:ea typeface="Montserrat" pitchFamily="34" charset="-122"/>
                <a:cs typeface="Montserrat" pitchFamily="34" charset="-120"/>
              </a:rPr>
              <a:t>72 controlled programmes with 8,439 people showed medium-sized positive effects.</a:t>
            </a:r>
            <a:endParaRPr lang="en-GB" sz="130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7</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6" name="Text 1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Salas, Sims &amp; Burke (2005), Small Group Research, p. 562 · McEwan et al. (2017), PLoS ONE, meta-analysis of 51 articles</a:t>
            </a:r>
            <a:endParaRPr lang="en-GB"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TEAMWORK IN DAILY LIFE, EDUCATION AND EMPLOYMENT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You already work in teams</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2E57AD"/>
          </a:solidFill>
          <a:ln w="12700">
            <a:solidFill>
              <a:srgbClr val="2E57AD"/>
            </a:solidFill>
            <a:prstDash val="solid"/>
          </a:ln>
        </p:spPr>
      </p:sp>
      <p:pic>
        <p:nvPicPr>
          <p:cNvPr id="7" name="Image 0" descr="/root/smile-smartleap/sunum/build/cache/cizim/m6-spot-dinner-886deafea4-500.png">    </p:cNvPr>
          <p:cNvPicPr>
            <a:picLocks noChangeAspect="1"/>
          </p:cNvPicPr>
          <p:nvPr/>
        </p:nvPicPr>
        <p:blipFill>
          <a:blip r:embed="rId1"/>
          <a:stretch>
            <a:fillRect/>
          </a:stretch>
        </p:blipFill>
        <p:spPr>
          <a:xfrm>
            <a:off x="658368" y="2327670"/>
            <a:ext cx="1143000" cy="1143000"/>
          </a:xfrm>
          <a:prstGeom prst="rect">
            <a:avLst/>
          </a:prstGeom>
        </p:spPr>
      </p:pic>
      <p:sp>
        <p:nvSpPr>
          <p:cNvPr id="8" name="Text 5"/>
          <p:cNvSpPr txBox="1"/>
          <p:nvPr/>
        </p:nvSpPr>
        <p:spPr>
          <a:xfrm>
            <a:off x="1920240"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Daily life: a big family dinner</a:t>
            </a:r>
            <a:endParaRPr lang="en-GB" sz="1350" dirty="0"/>
          </a:p>
        </p:txBody>
      </p:sp>
      <p:sp>
        <p:nvSpPr>
          <p:cNvPr id="9" name="Text 6"/>
          <p:cNvSpPr txBox="1"/>
          <p:nvPr/>
        </p:nvSpPr>
        <p:spPr>
          <a:xfrm>
            <a:off x="1920240" y="2677392"/>
            <a:ext cx="203697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Who shops, who cooks, who cleans? Without a plan, one person does everything.</a:t>
            </a:r>
            <a:endParaRPr lang="en-GB" sz="1350" dirty="0"/>
          </a:p>
        </p:txBody>
      </p:sp>
      <p:sp>
        <p:nvSpPr>
          <p:cNvPr id="10" name="Shape 7"/>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1" name="Shape 8"/>
          <p:cNvSpPr/>
          <p:nvPr/>
        </p:nvSpPr>
        <p:spPr>
          <a:xfrm>
            <a:off x="4432706" y="1945872"/>
            <a:ext cx="3326282" cy="64008"/>
          </a:xfrm>
          <a:prstGeom prst="rect">
            <a:avLst/>
          </a:prstGeom>
          <a:solidFill>
            <a:srgbClr val="2E57AD"/>
          </a:solidFill>
          <a:ln w="12700">
            <a:solidFill>
              <a:srgbClr val="2E57AD"/>
            </a:solidFill>
            <a:prstDash val="solid"/>
          </a:ln>
        </p:spPr>
      </p:sp>
      <p:pic>
        <p:nvPicPr>
          <p:cNvPr id="12" name="Image 1" descr="/root/smile-smartleap/sunum/build/cache/cizim/m6-spot-project-93cb39c480-500.png">    </p:cNvPr>
          <p:cNvPicPr>
            <a:picLocks noChangeAspect="1"/>
          </p:cNvPicPr>
          <p:nvPr/>
        </p:nvPicPr>
        <p:blipFill>
          <a:blip r:embed="rId2"/>
          <a:stretch>
            <a:fillRect/>
          </a:stretch>
        </p:blipFill>
        <p:spPr>
          <a:xfrm>
            <a:off x="4432706" y="2327670"/>
            <a:ext cx="1143000" cy="1143000"/>
          </a:xfrm>
          <a:prstGeom prst="rect">
            <a:avLst/>
          </a:prstGeom>
        </p:spPr>
      </p:pic>
      <p:sp>
        <p:nvSpPr>
          <p:cNvPr id="13" name="Text 9"/>
          <p:cNvSpPr txBox="1"/>
          <p:nvPr/>
        </p:nvSpPr>
        <p:spPr>
          <a:xfrm>
            <a:off x="5694578"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Education: a group project</a:t>
            </a:r>
            <a:endParaRPr lang="en-GB" sz="1350" dirty="0"/>
          </a:p>
        </p:txBody>
      </p:sp>
      <p:sp>
        <p:nvSpPr>
          <p:cNvPr id="14" name="Text 10"/>
          <p:cNvSpPr txBox="1"/>
          <p:nvPr/>
        </p:nvSpPr>
        <p:spPr>
          <a:xfrm>
            <a:off x="5694578" y="2677392"/>
            <a:ext cx="203697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Four people, one presentation, one grade. The group chat decides a lot.</a:t>
            </a:r>
            <a:endParaRPr lang="en-GB" sz="1350" dirty="0"/>
          </a:p>
        </p:txBody>
      </p:sp>
      <p:sp>
        <p:nvSpPr>
          <p:cNvPr id="15" name="Shape 11"/>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6" name="Shape 12"/>
          <p:cNvSpPr/>
          <p:nvPr/>
        </p:nvSpPr>
        <p:spPr>
          <a:xfrm>
            <a:off x="8207045" y="1945872"/>
            <a:ext cx="3326282" cy="64008"/>
          </a:xfrm>
          <a:prstGeom prst="rect">
            <a:avLst/>
          </a:prstGeom>
          <a:solidFill>
            <a:srgbClr val="2E57AD"/>
          </a:solidFill>
          <a:ln w="12700">
            <a:solidFill>
              <a:srgbClr val="2E57AD"/>
            </a:solidFill>
            <a:prstDash val="solid"/>
          </a:ln>
        </p:spPr>
      </p:sp>
      <p:pic>
        <p:nvPicPr>
          <p:cNvPr id="17" name="Image 2" descr="/root/smile-smartleap/sunum/build/cache/cizim/m6-spot-kitchen-be9c5c1894-500.png">    </p:cNvPr>
          <p:cNvPicPr>
            <a:picLocks noChangeAspect="1"/>
          </p:cNvPicPr>
          <p:nvPr/>
        </p:nvPicPr>
        <p:blipFill>
          <a:blip r:embed="rId3"/>
          <a:stretch>
            <a:fillRect/>
          </a:stretch>
        </p:blipFill>
        <p:spPr>
          <a:xfrm>
            <a:off x="8207045" y="2327670"/>
            <a:ext cx="1143000" cy="1143000"/>
          </a:xfrm>
          <a:prstGeom prst="rect">
            <a:avLst/>
          </a:prstGeom>
        </p:spPr>
      </p:pic>
      <p:sp>
        <p:nvSpPr>
          <p:cNvPr id="18" name="Text 13"/>
          <p:cNvSpPr txBox="1"/>
          <p:nvPr/>
        </p:nvSpPr>
        <p:spPr>
          <a:xfrm>
            <a:off x="9468917"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Work: a kitchen on Saturday night</a:t>
            </a:r>
            <a:endParaRPr lang="en-GB" sz="1350" dirty="0"/>
          </a:p>
        </p:txBody>
      </p:sp>
      <p:sp>
        <p:nvSpPr>
          <p:cNvPr id="19" name="Text 14"/>
          <p:cNvSpPr txBox="1"/>
          <p:nvPr/>
        </p:nvSpPr>
        <p:spPr>
          <a:xfrm>
            <a:off x="9468917" y="2677392"/>
            <a:ext cx="203697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Orders come fast. The cook, the helper and the waiter must hear each other.</a:t>
            </a:r>
            <a:endParaRPr lang="en-GB" sz="1350" dirty="0"/>
          </a:p>
        </p:txBody>
      </p:sp>
      <p:sp>
        <p:nvSpPr>
          <p:cNvPr id="20" name="Shape 15"/>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1" name="Shape 16"/>
          <p:cNvSpPr/>
          <p:nvPr/>
        </p:nvSpPr>
        <p:spPr>
          <a:xfrm>
            <a:off x="658368" y="4081068"/>
            <a:ext cx="3326282" cy="64008"/>
          </a:xfrm>
          <a:prstGeom prst="rect">
            <a:avLst/>
          </a:prstGeom>
          <a:solidFill>
            <a:srgbClr val="2E57AD"/>
          </a:solidFill>
          <a:ln w="12700">
            <a:solidFill>
              <a:srgbClr val="2E57AD"/>
            </a:solidFill>
            <a:prstDash val="solid"/>
          </a:ln>
        </p:spPr>
      </p:sp>
      <p:pic>
        <p:nvPicPr>
          <p:cNvPr id="22" name="Image 3" descr="/root/smile-smartleap/sunum/build/cache/cizim/m6-spot-football-b87933ae1c-500.png">    </p:cNvPr>
          <p:cNvPicPr>
            <a:picLocks noChangeAspect="1"/>
          </p:cNvPicPr>
          <p:nvPr/>
        </p:nvPicPr>
        <p:blipFill>
          <a:blip r:embed="rId4"/>
          <a:stretch>
            <a:fillRect/>
          </a:stretch>
        </p:blipFill>
        <p:spPr>
          <a:xfrm>
            <a:off x="658368" y="4462866"/>
            <a:ext cx="1143000" cy="1143000"/>
          </a:xfrm>
          <a:prstGeom prst="rect">
            <a:avLst/>
          </a:prstGeom>
        </p:spPr>
      </p:pic>
      <p:sp>
        <p:nvSpPr>
          <p:cNvPr id="23" name="Text 17"/>
          <p:cNvSpPr txBox="1"/>
          <p:nvPr/>
        </p:nvSpPr>
        <p:spPr>
          <a:xfrm>
            <a:off x="1920240"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Daily life: a football team</a:t>
            </a:r>
            <a:endParaRPr lang="en-GB" sz="1350" dirty="0"/>
          </a:p>
        </p:txBody>
      </p:sp>
      <p:sp>
        <p:nvSpPr>
          <p:cNvPr id="24" name="Text 18"/>
          <p:cNvSpPr txBox="1"/>
          <p:nvPr/>
        </p:nvSpPr>
        <p:spPr>
          <a:xfrm>
            <a:off x="1920240" y="4812588"/>
            <a:ext cx="203697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Everyone has a position. You only win if you pass the ball.</a:t>
            </a:r>
            <a:endParaRPr lang="en-GB" sz="1350" dirty="0"/>
          </a:p>
        </p:txBody>
      </p:sp>
      <p:sp>
        <p:nvSpPr>
          <p:cNvPr id="25" name="Shape 19"/>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26" name="Shape 20"/>
          <p:cNvSpPr/>
          <p:nvPr/>
        </p:nvSpPr>
        <p:spPr>
          <a:xfrm>
            <a:off x="4432706" y="4081068"/>
            <a:ext cx="3326282" cy="64008"/>
          </a:xfrm>
          <a:prstGeom prst="rect">
            <a:avLst/>
          </a:prstGeom>
          <a:solidFill>
            <a:srgbClr val="2E57AD"/>
          </a:solidFill>
          <a:ln w="12700">
            <a:solidFill>
              <a:srgbClr val="2E57AD"/>
            </a:solidFill>
            <a:prstDash val="solid"/>
          </a:ln>
        </p:spPr>
      </p:sp>
      <p:pic>
        <p:nvPicPr>
          <p:cNvPr id="27" name="Image 4" descr="/root/smile-smartleap/sunum/build/cache/cizim/m6-spot-internship-d13a0d89f3-500.png">    </p:cNvPr>
          <p:cNvPicPr>
            <a:picLocks noChangeAspect="1"/>
          </p:cNvPicPr>
          <p:nvPr/>
        </p:nvPicPr>
        <p:blipFill>
          <a:blip r:embed="rId5"/>
          <a:stretch>
            <a:fillRect/>
          </a:stretch>
        </p:blipFill>
        <p:spPr>
          <a:xfrm>
            <a:off x="4432706" y="4462866"/>
            <a:ext cx="1143000" cy="1143000"/>
          </a:xfrm>
          <a:prstGeom prst="rect">
            <a:avLst/>
          </a:prstGeom>
        </p:spPr>
      </p:pic>
      <p:sp>
        <p:nvSpPr>
          <p:cNvPr id="28" name="Text 21"/>
          <p:cNvSpPr txBox="1"/>
          <p:nvPr/>
        </p:nvSpPr>
        <p:spPr>
          <a:xfrm>
            <a:off x="5694578"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Education: an internship</a:t>
            </a:r>
            <a:endParaRPr lang="en-GB" sz="1350" dirty="0"/>
          </a:p>
        </p:txBody>
      </p:sp>
      <p:sp>
        <p:nvSpPr>
          <p:cNvPr id="29" name="Text 22"/>
          <p:cNvSpPr txBox="1"/>
          <p:nvPr/>
        </p:nvSpPr>
        <p:spPr>
          <a:xfrm>
            <a:off x="5694578" y="4812588"/>
            <a:ext cx="203697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You join a team with its own routines. You learn them by watching and asking.</a:t>
            </a:r>
            <a:endParaRPr lang="en-GB" sz="1350" dirty="0"/>
          </a:p>
        </p:txBody>
      </p:sp>
      <p:sp>
        <p:nvSpPr>
          <p:cNvPr id="30" name="Shape 23"/>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1" name="Shape 24"/>
          <p:cNvSpPr/>
          <p:nvPr/>
        </p:nvSpPr>
        <p:spPr>
          <a:xfrm>
            <a:off x="8207045" y="4081068"/>
            <a:ext cx="3326282" cy="64008"/>
          </a:xfrm>
          <a:prstGeom prst="rect">
            <a:avLst/>
          </a:prstGeom>
          <a:solidFill>
            <a:srgbClr val="2E57AD"/>
          </a:solidFill>
          <a:ln w="12700">
            <a:solidFill>
              <a:srgbClr val="2E57AD"/>
            </a:solidFill>
            <a:prstDash val="solid"/>
          </a:ln>
        </p:spPr>
      </p:sp>
      <p:pic>
        <p:nvPicPr>
          <p:cNvPr id="32" name="Image 5" descr="/root/smile-smartleap/sunum/build/cache/cizim/m6-spot-warehouse-6ee868efc7-500.png">    </p:cNvPr>
          <p:cNvPicPr>
            <a:picLocks noChangeAspect="1"/>
          </p:cNvPicPr>
          <p:nvPr/>
        </p:nvPicPr>
        <p:blipFill>
          <a:blip r:embed="rId6"/>
          <a:stretch>
            <a:fillRect/>
          </a:stretch>
        </p:blipFill>
        <p:spPr>
          <a:xfrm>
            <a:off x="8207045" y="4462866"/>
            <a:ext cx="1143000" cy="1143000"/>
          </a:xfrm>
          <a:prstGeom prst="rect">
            <a:avLst/>
          </a:prstGeom>
        </p:spPr>
      </p:pic>
      <p:sp>
        <p:nvSpPr>
          <p:cNvPr id="33" name="Text 25"/>
          <p:cNvSpPr txBox="1"/>
          <p:nvPr/>
        </p:nvSpPr>
        <p:spPr>
          <a:xfrm>
            <a:off x="9468917"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Work: a warehouse picking team</a:t>
            </a:r>
            <a:endParaRPr lang="en-GB" sz="1350" dirty="0"/>
          </a:p>
        </p:txBody>
      </p:sp>
      <p:sp>
        <p:nvSpPr>
          <p:cNvPr id="34" name="Text 26"/>
          <p:cNvSpPr txBox="1"/>
          <p:nvPr/>
        </p:nvSpPr>
        <p:spPr>
          <a:xfrm>
            <a:off x="9468917" y="4812588"/>
            <a:ext cx="203697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The route plan changes during the shift. If one person misses it, the delivery is late.</a:t>
            </a:r>
            <a:endParaRPr lang="en-GB" sz="1350" dirty="0"/>
          </a:p>
        </p:txBody>
      </p:sp>
      <p:sp>
        <p:nvSpPr>
          <p:cNvPr id="35"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8</a:t>
            </a:r>
            <a:endParaRPr lang="en-GB" sz="900" dirty="0"/>
          </a:p>
        </p:txBody>
      </p:sp>
      <p:sp>
        <p:nvSpPr>
          <p:cNvPr id="36"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TEAMWORK IN EMPLOYMENT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Many young migrants start in hands-on team jobs</a:t>
            </a:r>
            <a:endParaRPr lang="en-GB" sz="2800" dirty="0"/>
          </a:p>
        </p:txBody>
      </p:sp>
      <p:graphicFrame>
        <p:nvGraphicFramePr>
          <p:cNvPr id="5" name="Chart 0" descr=""/>
          <p:cNvGraphicFramePr/>
          <p:nvPr/>
        </p:nvGraphicFramePr>
        <p:xfrm>
          <a:off x="548640" y="1945872"/>
          <a:ext cx="6888175" cy="4041792"/>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02575" y="1945872"/>
            <a:ext cx="3840480" cy="4041792"/>
          </a:xfrm>
          <a:prstGeom prst="roundRect">
            <a:avLst>
              <a:gd name="adj" fmla="val 3333"/>
            </a:avLst>
          </a:prstGeom>
          <a:solidFill>
            <a:srgbClr val="E2E7F4"/>
          </a:solidFill>
          <a:ln w="9525">
            <a:solidFill>
              <a:srgbClr val="E2E7F4"/>
            </a:solidFill>
            <a:prstDash val="solid"/>
          </a:ln>
        </p:spPr>
      </p:sp>
      <p:sp>
        <p:nvSpPr>
          <p:cNvPr id="7" name="Text 4"/>
          <p:cNvSpPr txBox="1"/>
          <p:nvPr/>
        </p:nvSpPr>
        <p:spPr>
          <a:xfrm>
            <a:off x="8031175" y="2174472"/>
            <a:ext cx="3383280" cy="3584592"/>
          </a:xfrm>
          <a:prstGeom prst="rect">
            <a:avLst/>
          </a:prstGeom>
          <a:noFill/>
          <a:ln/>
        </p:spPr>
        <p:txBody>
          <a:bodyPr wrap="square" lIns="0" tIns="0" rIns="0" bIns="0" rtlCol="0" anchor="t">
            <a:normAutofit/>
          </a:bodyPr>
          <a:lstStyle/>
          <a:p>
            <a:pPr marL="203200" indent="-203200">
              <a:spcAft>
                <a:spcPts val="800"/>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 of employed people aged 15-29 </a:t>
            </a:r>
            <a:r>
              <a:rPr lang="en-GB" altLang="en-US" sz="1350" dirty="0">
                <a:solidFill>
                  <a:srgbClr val="4A5B70"/>
                </a:solidFill>
                <a:latin typeface="Montserrat" pitchFamily="34" charset="0"/>
                <a:ea typeface="Montserrat" pitchFamily="34" charset="-122"/>
                <a:cs typeface="Montserrat" pitchFamily="34" charset="-120"/>
              </a:rPr>
              <a:t>in elementary jobs: cleaners, kitchen helpers, labourers, warehouse and delivery work (2025).</a:t>
            </a:r>
            <a:endParaRPr lang="en-GB" sz="1350" dirty="0"/>
          </a:p>
          <a:p>
            <a:pPr marL="203200" indent="-203200">
              <a:spcAft>
                <a:spcPts val="800"/>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Service and sales jobs </a:t>
            </a:r>
            <a:r>
              <a:rPr lang="en-GB" altLang="en-US" sz="1350" dirty="0">
                <a:solidFill>
                  <a:srgbClr val="4A5B70"/>
                </a:solidFill>
                <a:latin typeface="Montserrat" pitchFamily="34" charset="0"/>
                <a:ea typeface="Montserrat" pitchFamily="34" charset="-122"/>
                <a:cs typeface="Montserrat" pitchFamily="34" charset="-120"/>
              </a:rPr>
              <a:t>(kitchens, shops, care) are the largest group for young workers born abroad: 25.3% vs 20.9%.</a:t>
            </a:r>
            <a:endParaRPr lang="en-GB" sz="1350" dirty="0"/>
          </a:p>
          <a:p>
            <a:pPr marL="203200" indent="-203200">
              <a:spcAft>
                <a:spcPts val="800"/>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Most of your teamwork </a:t>
            </a:r>
            <a:r>
              <a:rPr lang="en-GB" altLang="en-US" sz="1350" dirty="0">
                <a:solidFill>
                  <a:srgbClr val="4A5B70"/>
                </a:solidFill>
                <a:latin typeface="Montserrat" pitchFamily="34" charset="0"/>
                <a:ea typeface="Montserrat" pitchFamily="34" charset="-122"/>
                <a:cs typeface="Montserrat" pitchFamily="34" charset="-120"/>
              </a:rPr>
              <a:t>will happen on the floor, in shifts, often with people from many countries.</a:t>
            </a:r>
            <a:endParaRPr lang="en-GB" sz="135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9</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lfsa_egaisedm, 2025, own calculation (SMILE research note, teamwork §3.1) · ISCO-08 groups 5 and 9 · EL sample too small</a:t>
            </a:r>
            <a:endParaRPr lang="en-GB"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SKILLS AND ATTITUDES RELATED TO EFFECTIVE TEAMWORK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good team members do, and how they think</a:t>
            </a:r>
            <a:endParaRPr lang="en-GB" sz="28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pic>
        <p:nvPicPr>
          <p:cNvPr id="6" name="Image 0" descr="/root/smile-smartleap/sunum/build/cache/cizim/m6-spot-skills-3d967c1c54-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Skills you can practise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Check that you understood: say it back.</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Help a colleague who is overloaded.</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Follow instructions, ask when unclear.</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Give and accept feedback about the work.</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Keep others informed.</a:t>
            </a:r>
            <a:endParaRPr lang="en-GB" sz="1300" dirty="0"/>
          </a:p>
        </p:txBody>
      </p:sp>
      <p:sp>
        <p:nvSpPr>
          <p:cNvPr id="9" name="Shape 6"/>
          <p:cNvSpPr/>
          <p:nvPr/>
        </p:nvSpPr>
        <p:spPr>
          <a:xfrm>
            <a:off x="6255868" y="1945872"/>
            <a:ext cx="5387188" cy="3401712"/>
          </a:xfrm>
          <a:prstGeom prst="roundRect">
            <a:avLst>
              <a:gd name="adj" fmla="val 3763"/>
            </a:avLst>
          </a:prstGeom>
          <a:solidFill>
            <a:srgbClr val="E2E7F4"/>
          </a:solidFill>
          <a:ln w="9525">
            <a:solidFill>
              <a:srgbClr val="E2E7F4"/>
            </a:solidFill>
            <a:prstDash val="solid"/>
          </a:ln>
        </p:spPr>
      </p:sp>
      <p:pic>
        <p:nvPicPr>
          <p:cNvPr id="10" name="Image 1" descr="/root/smile-smartleap/sunum/build/cache/cizim/m6-spot-attitudes-f5d34b7431-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2E57AD"/>
                </a:solidFill>
                <a:latin typeface="Montserrat" pitchFamily="34" charset="0"/>
                <a:ea typeface="Montserrat" pitchFamily="34" charset="-122"/>
                <a:cs typeface="Montserrat" pitchFamily="34" charset="-120"/>
              </a:rPr>
              <a:t>Attitudes that make it work</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Shared responsibility: I do my share.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Respect: people have different backgrounds and beliefs.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Fairness: tasks are shared fairly.</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Trust: I can admit a mistake.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Openness: more than one good way to work.</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On your CV, use the EU's words: “working in teams”, “assisting and supporting co-workers”, “accepting feedback”.</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10</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ESCO S1.8.1-S1.8.6 · LifeComp S3.1-S3.3 (Sala et al., 2020, p. 43) · Council of Europe RFCDC Vol. 2, p. 20 · Salas et al. (2005), Table 1</a:t>
            </a:r>
            <a:endParaRPr lang="en-GB"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HOW TEAMS DEVELOP (TUCKMAN)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New team, new stages: a map, not a law</a:t>
            </a:r>
            <a:endParaRPr lang="en-GB" sz="2800" dirty="0"/>
          </a:p>
        </p:txBody>
      </p:sp>
      <p:pic>
        <p:nvPicPr>
          <p:cNvPr id="5" name="Image 0" descr="/root/smile-smartleap/sunum/build/cache/cizim/m6-tuckman--1d0cf620e3-2400.png">    </p:cNvPr>
          <p:cNvPicPr>
            <a:picLocks noChangeAspect="1"/>
          </p:cNvPicPr>
          <p:nvPr/>
        </p:nvPicPr>
        <p:blipFill>
          <a:blip r:embed="rId1"/>
          <a:stretch>
            <a:fillRect/>
          </a:stretch>
        </p:blipFill>
        <p:spPr>
          <a:xfrm>
            <a:off x="1194472" y="1945872"/>
            <a:ext cx="9802752" cy="3676032"/>
          </a:xfrm>
          <a:prstGeom prst="rect">
            <a:avLst/>
          </a:prstGeom>
        </p:spPr>
      </p:pic>
      <p:sp>
        <p:nvSpPr>
          <p:cNvPr id="6" name="Shape 3"/>
          <p:cNvSpPr/>
          <p:nvPr/>
        </p:nvSpPr>
        <p:spPr>
          <a:xfrm>
            <a:off x="1708149" y="2028442"/>
            <a:ext cx="933196" cy="349504"/>
          </a:xfrm>
          <a:prstGeom prst="roundRect">
            <a:avLst>
              <a:gd name="adj" fmla="val 50000"/>
            </a:avLst>
          </a:prstGeom>
          <a:solidFill>
            <a:srgbClr val="2E57AD"/>
          </a:solidFill>
          <a:ln w="15875">
            <a:solidFill>
              <a:srgbClr val="2E57AD"/>
            </a:solidFill>
            <a:prstDash val="solid"/>
          </a:ln>
        </p:spPr>
      </p:sp>
      <p:sp>
        <p:nvSpPr>
          <p:cNvPr id="7" name="Text 4"/>
          <p:cNvSpPr txBox="1"/>
          <p:nvPr/>
        </p:nvSpPr>
        <p:spPr>
          <a:xfrm>
            <a:off x="1781301" y="2028442"/>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Forming</a:t>
            </a:r>
            <a:endParaRPr lang="en-GB" sz="1250" dirty="0"/>
          </a:p>
        </p:txBody>
      </p:sp>
      <p:sp>
        <p:nvSpPr>
          <p:cNvPr id="8" name="Text 5"/>
          <p:cNvSpPr txBox="1"/>
          <p:nvPr/>
        </p:nvSpPr>
        <p:spPr>
          <a:xfrm>
            <a:off x="1264919" y="2362700"/>
            <a:ext cx="1819656" cy="894080"/>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Getting to know: “I stay quiet and watch. Who decides here?”</a:t>
            </a:r>
            <a:endParaRPr lang="en-GB" sz="1150" dirty="0"/>
          </a:p>
        </p:txBody>
      </p:sp>
      <p:sp>
        <p:nvSpPr>
          <p:cNvPr id="9" name="Shape 6"/>
          <p:cNvSpPr/>
          <p:nvPr/>
        </p:nvSpPr>
        <p:spPr>
          <a:xfrm>
            <a:off x="3673263" y="2028442"/>
            <a:ext cx="1022096" cy="349504"/>
          </a:xfrm>
          <a:prstGeom prst="roundRect">
            <a:avLst>
              <a:gd name="adj" fmla="val 50000"/>
            </a:avLst>
          </a:prstGeom>
          <a:solidFill>
            <a:srgbClr val="2E57AD"/>
          </a:solidFill>
          <a:ln w="15875">
            <a:solidFill>
              <a:srgbClr val="2E57AD"/>
            </a:solidFill>
            <a:prstDash val="solid"/>
          </a:ln>
        </p:spPr>
      </p:sp>
      <p:sp>
        <p:nvSpPr>
          <p:cNvPr id="10" name="Text 7"/>
          <p:cNvSpPr txBox="1"/>
          <p:nvPr/>
        </p:nvSpPr>
        <p:spPr>
          <a:xfrm>
            <a:off x="3746415" y="2028442"/>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Storming</a:t>
            </a:r>
            <a:endParaRPr lang="en-GB" sz="1250" dirty="0"/>
          </a:p>
        </p:txBody>
      </p:sp>
      <p:sp>
        <p:nvSpPr>
          <p:cNvPr id="11" name="Text 8"/>
          <p:cNvSpPr txBox="1"/>
          <p:nvPr/>
        </p:nvSpPr>
        <p:spPr>
          <a:xfrm>
            <a:off x="3343063" y="2436220"/>
            <a:ext cx="1682496" cy="894080"/>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First conflicts: “We disagree about tasks.” That is normal.</a:t>
            </a:r>
            <a:endParaRPr lang="en-GB" sz="1150" dirty="0"/>
          </a:p>
        </p:txBody>
      </p:sp>
      <p:sp>
        <p:nvSpPr>
          <p:cNvPr id="12" name="Shape 9"/>
          <p:cNvSpPr/>
          <p:nvPr/>
        </p:nvSpPr>
        <p:spPr>
          <a:xfrm>
            <a:off x="5874318" y="2028442"/>
            <a:ext cx="933196" cy="349504"/>
          </a:xfrm>
          <a:prstGeom prst="roundRect">
            <a:avLst>
              <a:gd name="adj" fmla="val 50000"/>
            </a:avLst>
          </a:prstGeom>
          <a:solidFill>
            <a:srgbClr val="2E57AD"/>
          </a:solidFill>
          <a:ln w="15875">
            <a:solidFill>
              <a:srgbClr val="2E57AD"/>
            </a:solidFill>
            <a:prstDash val="solid"/>
          </a:ln>
        </p:spPr>
      </p:sp>
      <p:sp>
        <p:nvSpPr>
          <p:cNvPr id="13" name="Text 10"/>
          <p:cNvSpPr txBox="1"/>
          <p:nvPr/>
        </p:nvSpPr>
        <p:spPr>
          <a:xfrm>
            <a:off x="5947470" y="2028442"/>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Norming</a:t>
            </a:r>
            <a:endParaRPr lang="en-GB" sz="1250" dirty="0"/>
          </a:p>
        </p:txBody>
      </p:sp>
      <p:sp>
        <p:nvSpPr>
          <p:cNvPr id="14" name="Text 11"/>
          <p:cNvSpPr txBox="1"/>
          <p:nvPr/>
        </p:nvSpPr>
        <p:spPr>
          <a:xfrm>
            <a:off x="5362508" y="2420982"/>
            <a:ext cx="195681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Shared rules: “Now we know who does what.”</a:t>
            </a:r>
            <a:endParaRPr lang="en-GB" sz="1150" dirty="0"/>
          </a:p>
        </p:txBody>
      </p:sp>
      <p:sp>
        <p:nvSpPr>
          <p:cNvPr id="15" name="Shape 12"/>
          <p:cNvSpPr/>
          <p:nvPr/>
        </p:nvSpPr>
        <p:spPr>
          <a:xfrm>
            <a:off x="9417000" y="1991682"/>
            <a:ext cx="1199896" cy="349504"/>
          </a:xfrm>
          <a:prstGeom prst="roundRect">
            <a:avLst>
              <a:gd name="adj" fmla="val 50000"/>
            </a:avLst>
          </a:prstGeom>
          <a:solidFill>
            <a:srgbClr val="2E57AD"/>
          </a:solidFill>
          <a:ln w="15875">
            <a:solidFill>
              <a:srgbClr val="2E57AD"/>
            </a:solidFill>
            <a:prstDash val="solid"/>
          </a:ln>
        </p:spPr>
      </p:sp>
      <p:sp>
        <p:nvSpPr>
          <p:cNvPr id="16" name="Text 13"/>
          <p:cNvSpPr txBox="1"/>
          <p:nvPr/>
        </p:nvSpPr>
        <p:spPr>
          <a:xfrm>
            <a:off x="9490152" y="1991682"/>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Performing</a:t>
            </a:r>
            <a:endParaRPr lang="en-GB" sz="1250" dirty="0"/>
          </a:p>
        </p:txBody>
      </p:sp>
      <p:sp>
        <p:nvSpPr>
          <p:cNvPr id="17" name="Text 14"/>
          <p:cNvSpPr txBox="1"/>
          <p:nvPr/>
        </p:nvSpPr>
        <p:spPr>
          <a:xfrm>
            <a:off x="9175700" y="2290750"/>
            <a:ext cx="1682496" cy="707136"/>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Working well: “We help each other without asking.”</a:t>
            </a:r>
            <a:endParaRPr lang="en-GB" sz="1150" dirty="0"/>
          </a:p>
        </p:txBody>
      </p:sp>
      <p:sp>
        <p:nvSpPr>
          <p:cNvPr id="18" name="Shape 15"/>
          <p:cNvSpPr/>
          <p:nvPr/>
        </p:nvSpPr>
        <p:spPr>
          <a:xfrm>
            <a:off x="9171932" y="4564904"/>
            <a:ext cx="1199896" cy="349504"/>
          </a:xfrm>
          <a:prstGeom prst="roundRect">
            <a:avLst>
              <a:gd name="adj" fmla="val 50000"/>
            </a:avLst>
          </a:prstGeom>
          <a:solidFill>
            <a:srgbClr val="2E57AD"/>
          </a:solidFill>
          <a:ln w="15875">
            <a:solidFill>
              <a:srgbClr val="2E57AD"/>
            </a:solidFill>
            <a:prstDash val="solid"/>
          </a:ln>
        </p:spPr>
      </p:sp>
      <p:sp>
        <p:nvSpPr>
          <p:cNvPr id="19" name="Text 16"/>
          <p:cNvSpPr txBox="1"/>
          <p:nvPr/>
        </p:nvSpPr>
        <p:spPr>
          <a:xfrm>
            <a:off x="9245084" y="4564904"/>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Adjourning</a:t>
            </a:r>
            <a:endParaRPr lang="en-GB" sz="1250" dirty="0"/>
          </a:p>
        </p:txBody>
      </p:sp>
      <p:sp>
        <p:nvSpPr>
          <p:cNvPr id="20" name="Text 17"/>
          <p:cNvSpPr txBox="1"/>
          <p:nvPr/>
        </p:nvSpPr>
        <p:spPr>
          <a:xfrm>
            <a:off x="8839192" y="4863972"/>
            <a:ext cx="1865376" cy="707136"/>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Ending well: “Thank you. Can you be my reference?”</a:t>
            </a:r>
            <a:endParaRPr lang="en-GB" sz="1150" dirty="0"/>
          </a:p>
        </p:txBody>
      </p:sp>
      <p:sp>
        <p:nvSpPr>
          <p:cNvPr id="21" name="Text 18"/>
          <p:cNvSpPr txBox="1"/>
          <p:nvPr/>
        </p:nvSpPr>
        <p:spPr>
          <a:xfrm>
            <a:off x="548640" y="5658480"/>
            <a:ext cx="110944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A map, not a law: real teams often change in jumps, for example when a deadline comes closer.</a:t>
            </a:r>
            <a:endParaRPr lang="en-GB" sz="1100" dirty="0"/>
          </a:p>
        </p:txBody>
      </p:sp>
      <p:sp>
        <p:nvSpPr>
          <p:cNvPr id="22"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11</a:t>
            </a:r>
            <a:endParaRPr lang="en-GB" sz="900" dirty="0"/>
          </a:p>
        </p:txBody>
      </p:sp>
      <p:sp>
        <p:nvSpPr>
          <p:cNvPr id="23"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24"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Tuckman (1965), Psychological Bulletin; Tuckman &amp; Jensen (1977) · critique: Gersick (1988), Academy of Management Journal</a:t>
            </a:r>
            <a:endParaRPr lang="en-GB"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MYTH OR FACT?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Common misconceptions about teamwork</a:t>
            </a:r>
            <a:endParaRPr lang="en-GB" sz="2800" dirty="0"/>
          </a:p>
        </p:txBody>
      </p:sp>
      <p:sp>
        <p:nvSpPr>
          <p:cNvPr id="5" name="Shape 3"/>
          <p:cNvSpPr/>
          <p:nvPr/>
        </p:nvSpPr>
        <p:spPr>
          <a:xfrm>
            <a:off x="548640" y="1945872"/>
            <a:ext cx="4297680" cy="691315"/>
          </a:xfrm>
          <a:prstGeom prst="roundRect">
            <a:avLst>
              <a:gd name="adj" fmla="val 13227"/>
            </a:avLst>
          </a:prstGeom>
          <a:solidFill>
            <a:srgbClr val="FAE2E5"/>
          </a:solidFill>
          <a:ln w="9525">
            <a:solidFill>
              <a:srgbClr val="FAE2E5"/>
            </a:solidFill>
            <a:prstDash val="solid"/>
          </a:ln>
        </p:spPr>
      </p:sp>
      <p:pic>
        <p:nvPicPr>
          <p:cNvPr id="6" name="Image 0" descr="/root/smile-smartleap/sunum/build/cache/varlik/ikon-x-D93042-256.png">    </p:cNvPr>
          <p:cNvPicPr>
            <a:picLocks noChangeAspect="1"/>
          </p:cNvPicPr>
          <p:nvPr/>
        </p:nvPicPr>
        <p:blipFill>
          <a:blip r:embed="rId1"/>
          <a:stretch>
            <a:fillRect/>
          </a:stretch>
        </p:blipFill>
        <p:spPr>
          <a:xfrm>
            <a:off x="713232" y="2136082"/>
            <a:ext cx="310896" cy="310896"/>
          </a:xfrm>
          <a:prstGeom prst="rect">
            <a:avLst/>
          </a:prstGeom>
        </p:spPr>
      </p:pic>
      <p:sp>
        <p:nvSpPr>
          <p:cNvPr id="7" name="Text 4"/>
          <p:cNvSpPr txBox="1"/>
          <p:nvPr/>
        </p:nvSpPr>
        <p:spPr>
          <a:xfrm>
            <a:off x="1115568" y="2000736"/>
            <a:ext cx="3566160" cy="581587"/>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“Teamwork is a personality thing. You have it or you don't.”</a:t>
            </a:r>
            <a:endParaRPr lang="en-GB" sz="1500" dirty="0"/>
          </a:p>
        </p:txBody>
      </p:sp>
      <p:sp>
        <p:nvSpPr>
          <p:cNvPr id="8" name="Shape 5"/>
          <p:cNvSpPr/>
          <p:nvPr/>
        </p:nvSpPr>
        <p:spPr>
          <a:xfrm>
            <a:off x="5029200" y="1945872"/>
            <a:ext cx="6613855" cy="691315"/>
          </a:xfrm>
          <a:prstGeom prst="roundRect">
            <a:avLst>
              <a:gd name="adj" fmla="val 13227"/>
            </a:avLst>
          </a:prstGeom>
          <a:solidFill>
            <a:srgbClr val="E4F3EA"/>
          </a:solidFill>
          <a:ln w="9525">
            <a:solidFill>
              <a:srgbClr val="E4F3EA"/>
            </a:solidFill>
            <a:prstDash val="solid"/>
          </a:ln>
        </p:spPr>
      </p:sp>
      <p:pic>
        <p:nvPicPr>
          <p:cNvPr id="9" name="Image 1" descr="/root/smile-smartleap/sunum/build/cache/varlik/ikon-check-1E7A45-256.png">    </p:cNvPr>
          <p:cNvPicPr>
            <a:picLocks noChangeAspect="1"/>
          </p:cNvPicPr>
          <p:nvPr/>
        </p:nvPicPr>
        <p:blipFill>
          <a:blip r:embed="rId2"/>
          <a:stretch>
            <a:fillRect/>
          </a:stretch>
        </p:blipFill>
        <p:spPr>
          <a:xfrm>
            <a:off x="5193792" y="2136082"/>
            <a:ext cx="310896" cy="310896"/>
          </a:xfrm>
          <a:prstGeom prst="rect">
            <a:avLst/>
          </a:prstGeom>
        </p:spPr>
      </p:pic>
      <p:sp>
        <p:nvSpPr>
          <p:cNvPr id="10" name="Text 6"/>
          <p:cNvSpPr txBox="1"/>
          <p:nvPr/>
        </p:nvSpPr>
        <p:spPr>
          <a:xfrm>
            <a:off x="5596128" y="2000736"/>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It can be trained: 72 controlled programmes with 8,439 people showed medium-sized positive effects (McEwan et al., 2017).</a:t>
            </a:r>
            <a:endParaRPr lang="en-GB" sz="1250" dirty="0"/>
          </a:p>
        </p:txBody>
      </p:sp>
      <p:sp>
        <p:nvSpPr>
          <p:cNvPr id="11" name="Shape 7"/>
          <p:cNvSpPr/>
          <p:nvPr/>
        </p:nvSpPr>
        <p:spPr>
          <a:xfrm>
            <a:off x="548640" y="2783491"/>
            <a:ext cx="4297680" cy="691315"/>
          </a:xfrm>
          <a:prstGeom prst="roundRect">
            <a:avLst>
              <a:gd name="adj" fmla="val 13227"/>
            </a:avLst>
          </a:prstGeom>
          <a:solidFill>
            <a:srgbClr val="FAE2E5"/>
          </a:solidFill>
          <a:ln w="9525">
            <a:solidFill>
              <a:srgbClr val="FAE2E5"/>
            </a:solidFill>
            <a:prstDash val="solid"/>
          </a:ln>
        </p:spPr>
      </p:sp>
      <p:pic>
        <p:nvPicPr>
          <p:cNvPr id="12" name="Image 2" descr="/root/smile-smartleap/sunum/build/cache/varlik/ikon-x-D93042-256.png">    </p:cNvPr>
          <p:cNvPicPr>
            <a:picLocks noChangeAspect="1"/>
          </p:cNvPicPr>
          <p:nvPr/>
        </p:nvPicPr>
        <p:blipFill>
          <a:blip r:embed="rId3"/>
          <a:stretch>
            <a:fillRect/>
          </a:stretch>
        </p:blipFill>
        <p:spPr>
          <a:xfrm>
            <a:off x="713232" y="2973701"/>
            <a:ext cx="310896" cy="310896"/>
          </a:xfrm>
          <a:prstGeom prst="rect">
            <a:avLst/>
          </a:prstGeom>
        </p:spPr>
      </p:pic>
      <p:sp>
        <p:nvSpPr>
          <p:cNvPr id="13" name="Text 8"/>
          <p:cNvSpPr txBox="1"/>
          <p:nvPr/>
        </p:nvSpPr>
        <p:spPr>
          <a:xfrm>
            <a:off x="1115568" y="2838355"/>
            <a:ext cx="3566160" cy="581587"/>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“A good team never argues.”</a:t>
            </a:r>
            <a:endParaRPr lang="en-GB" sz="1500" dirty="0"/>
          </a:p>
        </p:txBody>
      </p:sp>
      <p:sp>
        <p:nvSpPr>
          <p:cNvPr id="14" name="Shape 9"/>
          <p:cNvSpPr/>
          <p:nvPr/>
        </p:nvSpPr>
        <p:spPr>
          <a:xfrm>
            <a:off x="5029200" y="2783491"/>
            <a:ext cx="6613855" cy="691315"/>
          </a:xfrm>
          <a:prstGeom prst="roundRect">
            <a:avLst>
              <a:gd name="adj" fmla="val 13227"/>
            </a:avLst>
          </a:prstGeom>
          <a:solidFill>
            <a:srgbClr val="E4F3EA"/>
          </a:solidFill>
          <a:ln w="9525">
            <a:solidFill>
              <a:srgbClr val="E4F3EA"/>
            </a:solidFill>
            <a:prstDash val="solid"/>
          </a:ln>
        </p:spPr>
      </p:sp>
      <p:pic>
        <p:nvPicPr>
          <p:cNvPr id="15" name="Image 3" descr="/root/smile-smartleap/sunum/build/cache/varlik/ikon-check-1E7A45-256.png">    </p:cNvPr>
          <p:cNvPicPr>
            <a:picLocks noChangeAspect="1"/>
          </p:cNvPicPr>
          <p:nvPr/>
        </p:nvPicPr>
        <p:blipFill>
          <a:blip r:embed="rId4"/>
          <a:stretch>
            <a:fillRect/>
          </a:stretch>
        </p:blipFill>
        <p:spPr>
          <a:xfrm>
            <a:off x="5193792" y="2973701"/>
            <a:ext cx="310896" cy="310896"/>
          </a:xfrm>
          <a:prstGeom prst="rect">
            <a:avLst/>
          </a:prstGeom>
        </p:spPr>
      </p:pic>
      <p:sp>
        <p:nvSpPr>
          <p:cNvPr id="16" name="Text 10"/>
          <p:cNvSpPr txBox="1"/>
          <p:nvPr/>
        </p:nvSpPr>
        <p:spPr>
          <a:xfrm>
            <a:off x="5596128" y="2838355"/>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Conflict about the task is not reliably harmful. Conflict about persons, or about who does what, is (116 studies; de Wit et al., 2012).</a:t>
            </a:r>
            <a:endParaRPr lang="en-GB" sz="1250" dirty="0"/>
          </a:p>
        </p:txBody>
      </p:sp>
      <p:sp>
        <p:nvSpPr>
          <p:cNvPr id="17" name="Shape 11"/>
          <p:cNvSpPr/>
          <p:nvPr/>
        </p:nvSpPr>
        <p:spPr>
          <a:xfrm>
            <a:off x="548640" y="3621110"/>
            <a:ext cx="4297680" cy="691315"/>
          </a:xfrm>
          <a:prstGeom prst="roundRect">
            <a:avLst>
              <a:gd name="adj" fmla="val 13227"/>
            </a:avLst>
          </a:prstGeom>
          <a:solidFill>
            <a:srgbClr val="FAE2E5"/>
          </a:solidFill>
          <a:ln w="9525">
            <a:solidFill>
              <a:srgbClr val="FAE2E5"/>
            </a:solidFill>
            <a:prstDash val="solid"/>
          </a:ln>
        </p:spPr>
      </p:sp>
      <p:pic>
        <p:nvPicPr>
          <p:cNvPr id="18" name="Image 4" descr="/root/smile-smartleap/sunum/build/cache/varlik/ikon-x-D93042-256.png">    </p:cNvPr>
          <p:cNvPicPr>
            <a:picLocks noChangeAspect="1"/>
          </p:cNvPicPr>
          <p:nvPr/>
        </p:nvPicPr>
        <p:blipFill>
          <a:blip r:embed="rId5"/>
          <a:stretch>
            <a:fillRect/>
          </a:stretch>
        </p:blipFill>
        <p:spPr>
          <a:xfrm>
            <a:off x="713232" y="3811320"/>
            <a:ext cx="310896" cy="310896"/>
          </a:xfrm>
          <a:prstGeom prst="rect">
            <a:avLst/>
          </a:prstGeom>
        </p:spPr>
      </p:pic>
      <p:sp>
        <p:nvSpPr>
          <p:cNvPr id="19" name="Text 12"/>
          <p:cNvSpPr txBox="1"/>
          <p:nvPr/>
        </p:nvSpPr>
        <p:spPr>
          <a:xfrm>
            <a:off x="1115568" y="3675974"/>
            <a:ext cx="3566160" cy="581587"/>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“A team of the best individuals is the best team.”</a:t>
            </a:r>
            <a:endParaRPr lang="en-GB" sz="1500" dirty="0"/>
          </a:p>
        </p:txBody>
      </p:sp>
      <p:sp>
        <p:nvSpPr>
          <p:cNvPr id="20" name="Shape 13"/>
          <p:cNvSpPr/>
          <p:nvPr/>
        </p:nvSpPr>
        <p:spPr>
          <a:xfrm>
            <a:off x="5029200" y="3621110"/>
            <a:ext cx="6613855" cy="691315"/>
          </a:xfrm>
          <a:prstGeom prst="roundRect">
            <a:avLst>
              <a:gd name="adj" fmla="val 13227"/>
            </a:avLst>
          </a:prstGeom>
          <a:solidFill>
            <a:srgbClr val="E4F3EA"/>
          </a:solidFill>
          <a:ln w="9525">
            <a:solidFill>
              <a:srgbClr val="E4F3EA"/>
            </a:solidFill>
            <a:prstDash val="solid"/>
          </a:ln>
        </p:spPr>
      </p:sp>
      <p:pic>
        <p:nvPicPr>
          <p:cNvPr id="21" name="Image 5" descr="/root/smile-smartleap/sunum/build/cache/varlik/ikon-check-1E7A45-256.png">    </p:cNvPr>
          <p:cNvPicPr>
            <a:picLocks noChangeAspect="1"/>
          </p:cNvPicPr>
          <p:nvPr/>
        </p:nvPicPr>
        <p:blipFill>
          <a:blip r:embed="rId6"/>
          <a:stretch>
            <a:fillRect/>
          </a:stretch>
        </p:blipFill>
        <p:spPr>
          <a:xfrm>
            <a:off x="5193792" y="3811320"/>
            <a:ext cx="310896" cy="310896"/>
          </a:xfrm>
          <a:prstGeom prst="rect">
            <a:avLst/>
          </a:prstGeom>
        </p:spPr>
      </p:pic>
      <p:sp>
        <p:nvSpPr>
          <p:cNvPr id="22" name="Text 14"/>
          <p:cNvSpPr txBox="1"/>
          <p:nvPr/>
        </p:nvSpPr>
        <p:spPr>
          <a:xfrm>
            <a:off x="5596128" y="3675974"/>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 Google's study of 180 teams, how the team worked together mattered more than who was in it (re:Work, 2015).</a:t>
            </a:r>
            <a:endParaRPr lang="en-GB" sz="1250" dirty="0"/>
          </a:p>
        </p:txBody>
      </p:sp>
      <p:sp>
        <p:nvSpPr>
          <p:cNvPr id="23" name="Shape 15"/>
          <p:cNvSpPr/>
          <p:nvPr/>
        </p:nvSpPr>
        <p:spPr>
          <a:xfrm>
            <a:off x="548640" y="4458730"/>
            <a:ext cx="4297680" cy="691315"/>
          </a:xfrm>
          <a:prstGeom prst="roundRect">
            <a:avLst>
              <a:gd name="adj" fmla="val 13227"/>
            </a:avLst>
          </a:prstGeom>
          <a:solidFill>
            <a:srgbClr val="FAE2E5"/>
          </a:solidFill>
          <a:ln w="9525">
            <a:solidFill>
              <a:srgbClr val="FAE2E5"/>
            </a:solidFill>
            <a:prstDash val="solid"/>
          </a:ln>
        </p:spPr>
      </p:sp>
      <p:pic>
        <p:nvPicPr>
          <p:cNvPr id="24" name="Image 6" descr="/root/smile-smartleap/sunum/build/cache/varlik/ikon-x-D93042-256.png">    </p:cNvPr>
          <p:cNvPicPr>
            <a:picLocks noChangeAspect="1"/>
          </p:cNvPicPr>
          <p:nvPr/>
        </p:nvPicPr>
        <p:blipFill>
          <a:blip r:embed="rId7"/>
          <a:stretch>
            <a:fillRect/>
          </a:stretch>
        </p:blipFill>
        <p:spPr>
          <a:xfrm>
            <a:off x="713232" y="4648939"/>
            <a:ext cx="310896" cy="310896"/>
          </a:xfrm>
          <a:prstGeom prst="rect">
            <a:avLst/>
          </a:prstGeom>
        </p:spPr>
      </p:pic>
      <p:sp>
        <p:nvSpPr>
          <p:cNvPr id="25" name="Text 16"/>
          <p:cNvSpPr txBox="1"/>
          <p:nvPr/>
        </p:nvSpPr>
        <p:spPr>
          <a:xfrm>
            <a:off x="1115568" y="4513594"/>
            <a:ext cx="3566160" cy="581587"/>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“In a group, everyone works equally hard.”</a:t>
            </a:r>
            <a:endParaRPr lang="en-GB" sz="1500" dirty="0"/>
          </a:p>
        </p:txBody>
      </p:sp>
      <p:sp>
        <p:nvSpPr>
          <p:cNvPr id="26" name="Shape 17"/>
          <p:cNvSpPr/>
          <p:nvPr/>
        </p:nvSpPr>
        <p:spPr>
          <a:xfrm>
            <a:off x="5029200" y="4458730"/>
            <a:ext cx="6613855" cy="691315"/>
          </a:xfrm>
          <a:prstGeom prst="roundRect">
            <a:avLst>
              <a:gd name="adj" fmla="val 13227"/>
            </a:avLst>
          </a:prstGeom>
          <a:solidFill>
            <a:srgbClr val="E4F3EA"/>
          </a:solidFill>
          <a:ln w="9525">
            <a:solidFill>
              <a:srgbClr val="E4F3EA"/>
            </a:solidFill>
            <a:prstDash val="solid"/>
          </a:ln>
        </p:spPr>
      </p:sp>
      <p:pic>
        <p:nvPicPr>
          <p:cNvPr id="27" name="Image 7" descr="/root/smile-smartleap/sunum/build/cache/varlik/ikon-check-1E7A45-256.png">    </p:cNvPr>
          <p:cNvPicPr>
            <a:picLocks noChangeAspect="1"/>
          </p:cNvPicPr>
          <p:nvPr/>
        </p:nvPicPr>
        <p:blipFill>
          <a:blip r:embed="rId8"/>
          <a:stretch>
            <a:fillRect/>
          </a:stretch>
        </p:blipFill>
        <p:spPr>
          <a:xfrm>
            <a:off x="5193792" y="4648939"/>
            <a:ext cx="310896" cy="310896"/>
          </a:xfrm>
          <a:prstGeom prst="rect">
            <a:avLst/>
          </a:prstGeom>
        </p:spPr>
      </p:pic>
      <p:sp>
        <p:nvSpPr>
          <p:cNvPr id="28" name="Text 18"/>
          <p:cNvSpPr txBox="1"/>
          <p:nvPr/>
        </p:nvSpPr>
        <p:spPr>
          <a:xfrm>
            <a:off x="5596128" y="4513594"/>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People often make less effort in groups (“social loafing”, 78 studies). Visible tasks and a meaningful goal reduce it.</a:t>
            </a:r>
            <a:endParaRPr lang="en-GB" sz="1250" dirty="0"/>
          </a:p>
        </p:txBody>
      </p:sp>
      <p:sp>
        <p:nvSpPr>
          <p:cNvPr id="29" name="Shape 19"/>
          <p:cNvSpPr/>
          <p:nvPr/>
        </p:nvSpPr>
        <p:spPr>
          <a:xfrm>
            <a:off x="548640" y="5296349"/>
            <a:ext cx="4297680" cy="691315"/>
          </a:xfrm>
          <a:prstGeom prst="roundRect">
            <a:avLst>
              <a:gd name="adj" fmla="val 13227"/>
            </a:avLst>
          </a:prstGeom>
          <a:solidFill>
            <a:srgbClr val="FAE2E5"/>
          </a:solidFill>
          <a:ln w="9525">
            <a:solidFill>
              <a:srgbClr val="FAE2E5"/>
            </a:solidFill>
            <a:prstDash val="solid"/>
          </a:ln>
        </p:spPr>
      </p:sp>
      <p:pic>
        <p:nvPicPr>
          <p:cNvPr id="30" name="Image 8" descr="/root/smile-smartleap/sunum/build/cache/varlik/ikon-x-D93042-256.png">    </p:cNvPr>
          <p:cNvPicPr>
            <a:picLocks noChangeAspect="1"/>
          </p:cNvPicPr>
          <p:nvPr/>
        </p:nvPicPr>
        <p:blipFill>
          <a:blip r:embed="rId9"/>
          <a:stretch>
            <a:fillRect/>
          </a:stretch>
        </p:blipFill>
        <p:spPr>
          <a:xfrm>
            <a:off x="713232" y="5486558"/>
            <a:ext cx="310896" cy="310896"/>
          </a:xfrm>
          <a:prstGeom prst="rect">
            <a:avLst/>
          </a:prstGeom>
        </p:spPr>
      </p:pic>
      <p:sp>
        <p:nvSpPr>
          <p:cNvPr id="31" name="Text 20"/>
          <p:cNvSpPr txBox="1"/>
          <p:nvPr/>
        </p:nvSpPr>
        <p:spPr>
          <a:xfrm>
            <a:off x="1115568" y="5351213"/>
            <a:ext cx="3566160" cy="581587"/>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“Newcomers should stay quiet. Asking looks weak.”</a:t>
            </a:r>
            <a:endParaRPr lang="en-GB" sz="1500" dirty="0"/>
          </a:p>
        </p:txBody>
      </p:sp>
      <p:sp>
        <p:nvSpPr>
          <p:cNvPr id="32" name="Shape 21"/>
          <p:cNvSpPr/>
          <p:nvPr/>
        </p:nvSpPr>
        <p:spPr>
          <a:xfrm>
            <a:off x="5029200" y="5296349"/>
            <a:ext cx="6613855" cy="691315"/>
          </a:xfrm>
          <a:prstGeom prst="roundRect">
            <a:avLst>
              <a:gd name="adj" fmla="val 13227"/>
            </a:avLst>
          </a:prstGeom>
          <a:solidFill>
            <a:srgbClr val="E4F3EA"/>
          </a:solidFill>
          <a:ln w="9525">
            <a:solidFill>
              <a:srgbClr val="E4F3EA"/>
            </a:solidFill>
            <a:prstDash val="solid"/>
          </a:ln>
        </p:spPr>
      </p:sp>
      <p:pic>
        <p:nvPicPr>
          <p:cNvPr id="33" name="Image 9" descr="/root/smile-smartleap/sunum/build/cache/varlik/ikon-check-1E7A45-256.png">    </p:cNvPr>
          <p:cNvPicPr>
            <a:picLocks noChangeAspect="1"/>
          </p:cNvPicPr>
          <p:nvPr/>
        </p:nvPicPr>
        <p:blipFill>
          <a:blip r:embed="rId10"/>
          <a:stretch>
            <a:fillRect/>
          </a:stretch>
        </p:blipFill>
        <p:spPr>
          <a:xfrm>
            <a:off x="5193792" y="5486558"/>
            <a:ext cx="310896" cy="310896"/>
          </a:xfrm>
          <a:prstGeom prst="rect">
            <a:avLst/>
          </a:prstGeom>
        </p:spPr>
      </p:pic>
      <p:sp>
        <p:nvSpPr>
          <p:cNvPr id="34" name="Text 22"/>
          <p:cNvSpPr txBox="1"/>
          <p:nvPr/>
        </p:nvSpPr>
        <p:spPr>
          <a:xfrm>
            <a:off x="5596128" y="5351213"/>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Where it feels safe to ask and admit errors, teams learn more, and learning is linked to better results (51 teams; Edmondson, 1999).</a:t>
            </a:r>
            <a:endParaRPr lang="en-GB" sz="1250" dirty="0"/>
          </a:p>
        </p:txBody>
      </p:sp>
      <p:sp>
        <p:nvSpPr>
          <p:cNvPr id="35"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12</a:t>
            </a:r>
            <a:endParaRPr lang="en-GB" sz="900" dirty="0"/>
          </a:p>
        </p:txBody>
      </p:sp>
      <p:sp>
        <p:nvSpPr>
          <p:cNvPr id="36"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37"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McEwan et al. (2017) · de Wit, Greer &amp; Jehn (2012) · Google re:Work (2015) · Karau &amp; Williams (1993) · Edmondson (1999)</a:t>
            </a:r>
            <a:endParaRPr lang="en-GB"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One person did everything</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2E57AD"/>
          </a:solidFill>
          <a:ln w="12700">
            <a:solidFill>
              <a:srgbClr val="2E57AD"/>
            </a:solidFill>
            <a:prstDash val="solid"/>
          </a:ln>
        </p:spPr>
      </p:sp>
      <p:pic>
        <p:nvPicPr>
          <p:cNvPr id="7" name="Image 0" descr="/root/smile-smartleap/sunum/build/cache/cizim/ortak-portrait-aylin-b82faa1d3f-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Aylin, 19</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Vocational training course near Cologne, group presentation</a:t>
            </a:r>
            <a:endParaRPr lang="en-GB" sz="1600" dirty="0"/>
          </a:p>
        </p:txBody>
      </p:sp>
      <p:sp>
        <p:nvSpPr>
          <p:cNvPr id="9" name="Shape 6"/>
          <p:cNvSpPr/>
          <p:nvPr/>
        </p:nvSpPr>
        <p:spPr>
          <a:xfrm>
            <a:off x="822960" y="3088872"/>
            <a:ext cx="1769364"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76936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Training course</a:t>
            </a:r>
            <a:endParaRPr lang="en-GB" sz="1000" dirty="0"/>
          </a:p>
        </p:txBody>
      </p:sp>
      <p:sp>
        <p:nvSpPr>
          <p:cNvPr id="11" name="Shape 8"/>
          <p:cNvSpPr/>
          <p:nvPr/>
        </p:nvSpPr>
        <p:spPr>
          <a:xfrm>
            <a:off x="2683764" y="3088872"/>
            <a:ext cx="100126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683764"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Germany</a:t>
            </a:r>
            <a:endParaRPr lang="en-GB" sz="1000" dirty="0"/>
          </a:p>
        </p:txBody>
      </p:sp>
      <p:sp>
        <p:nvSpPr>
          <p:cNvPr id="13" name="Shape 10"/>
          <p:cNvSpPr/>
          <p:nvPr/>
        </p:nvSpPr>
        <p:spPr>
          <a:xfrm>
            <a:off x="3776472" y="3088872"/>
            <a:ext cx="1577340"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776472" y="3088872"/>
            <a:ext cx="1577340"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Group project</a:t>
            </a:r>
            <a:endParaRPr lang="en-GB" sz="1000" dirty="0"/>
          </a:p>
        </p:txBody>
      </p:sp>
      <p:pic>
        <p:nvPicPr>
          <p:cNvPr id="15" name="Image 1" descr="/root/smile-smartleap/sunum/build/cache/cizim/m6-aylin_night--d17a951aec-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Aylin and three classmates must prepare a presentation. Two never reply in the group chat. One says: “My German isn't good enough to help.” Aylin does everything the night before. All four get the same grade. Aylin is angry; nobody says anything.</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2E57AD"/>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went wrong: the people, or the way tasks were shared?</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How could the person with less German still contribute?</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could Aylin say at the first meeting?</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social loafing is “robust and generalizes across tasks and subject populations” (Karau &amp; Williams, 1993, 78 studies).</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13</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2E57AD"/>
          </a:solidFill>
          <a:ln w="12700">
            <a:solidFill>
              <a:srgbClr val="2E57AD"/>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 group I was part of: what helped, what blocked?</a:t>
            </a:r>
            <a:endParaRPr lang="en-GB" sz="2800" dirty="0"/>
          </a:p>
        </p:txBody>
      </p:sp>
      <p:sp>
        <p:nvSpPr>
          <p:cNvPr id="6" name="Shape 4"/>
          <p:cNvSpPr/>
          <p:nvPr/>
        </p:nvSpPr>
        <p:spPr>
          <a:xfrm>
            <a:off x="548640" y="1945872"/>
            <a:ext cx="3246120" cy="4041792"/>
          </a:xfrm>
          <a:prstGeom prst="roundRect">
            <a:avLst>
              <a:gd name="adj" fmla="val 3944"/>
            </a:avLst>
          </a:prstGeom>
          <a:solidFill>
            <a:srgbClr val="2E57AD"/>
          </a:solidFill>
          <a:ln w="9525">
            <a:solidFill>
              <a:srgbClr val="2E57AD"/>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15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Individual, then pairs, then whole group</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Participant worksheet with two columns, sentence starters, flipchart</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Find what supports or blocks cooperation</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5ab25e52a0-1200.png">    </p:cNvPr>
          <p:cNvPicPr>
            <a:picLocks noChangeAspect="1"/>
          </p:cNvPicPr>
          <p:nvPr/>
        </p:nvPicPr>
        <p:blipFill>
          <a:blip r:embed="rId5"/>
          <a:stretch>
            <a:fillRect/>
          </a:stretch>
        </p:blipFill>
        <p:spPr>
          <a:xfrm>
            <a:off x="9037015" y="2274188"/>
            <a:ext cx="2468880" cy="185166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46501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Alone (3 min): two columns, “What helped us work together” and “What blocked us”. Any group counts: school, sport, family, job, volunteering.</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Sentence starters on the worksheet: “It helped when we” and “It was difficult because”. Drawing is fine.</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Pairs (6 min, any shared language): each person shares one “helped” and one “blocked” item.</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Whole group (6 min): the trainer clusters answers on the flipchart under four headings: clear goal and roles, communication, trust and safety, fairness.</a:t>
            </a:r>
            <a:endParaRPr lang="en-GB" sz="1150" dirty="0"/>
          </a:p>
        </p:txBody>
      </p:sp>
      <p:sp>
        <p:nvSpPr>
          <p:cNvPr id="19" name="Shape 12"/>
          <p:cNvSpPr/>
          <p:nvPr/>
        </p:nvSpPr>
        <p:spPr>
          <a:xfrm>
            <a:off x="4069080" y="4637045"/>
            <a:ext cx="7573975" cy="1350619"/>
          </a:xfrm>
          <a:prstGeom prst="roundRect">
            <a:avLst>
              <a:gd name="adj" fmla="val 9478"/>
            </a:avLst>
          </a:prstGeom>
          <a:solidFill>
            <a:srgbClr val="E2E7F4"/>
          </a:solidFill>
          <a:ln w="9525">
            <a:solidFill>
              <a:srgbClr val="E2E7F4"/>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helping factor did you create yourself?</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blocker was about the set-up, not about people?</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will you repeat in your next team?</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14</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2E57AD-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6-u2_languages--aad552f01c-2000.png">    </p:cNvPr>
          <p:cNvPicPr>
            <a:picLocks noChangeAspect="1"/>
          </p:cNvPicPr>
          <p:nvPr/>
        </p:nvPicPr>
        <p:blipFill>
          <a:blip r:embed="rId2"/>
          <a:stretch>
            <a:fillRect/>
          </a:stretch>
        </p:blipFill>
        <p:spPr>
          <a:xfrm>
            <a:off x="8076895" y="1733986"/>
            <a:ext cx="3703320" cy="337742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E2E7F4"/>
                </a:solidFill>
                <a:latin typeface="Montserrat" pitchFamily="34" charset="0"/>
                <a:ea typeface="Montserrat" pitchFamily="34" charset="-122"/>
                <a:cs typeface="Montserrat" pitchFamily="34" charset="-120"/>
              </a:rPr>
              <a:t>02</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2  ·  ≈ 60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Teamwork in the Reality of Young Migrants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Culture, language, unwritten rules, power and emotions: barriers and opportunities in diverse teams.</a:t>
            </a:r>
            <a:endParaRPr lang="en-GB" sz="1800" dirty="0"/>
          </a:p>
        </p:txBody>
      </p:sp>
      <p:sp>
        <p:nvSpPr>
          <p:cNvPr id="10" name="Shape 5"/>
          <p:cNvSpPr/>
          <p:nvPr/>
        </p:nvSpPr>
        <p:spPr>
          <a:xfrm>
            <a:off x="548640" y="5073120"/>
            <a:ext cx="1020470"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02047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Culture</a:t>
            </a:r>
            <a:endParaRPr lang="en-GB" sz="1100" dirty="0"/>
          </a:p>
        </p:txBody>
      </p:sp>
      <p:sp>
        <p:nvSpPr>
          <p:cNvPr id="12" name="Shape 7"/>
          <p:cNvSpPr/>
          <p:nvPr/>
        </p:nvSpPr>
        <p:spPr>
          <a:xfrm>
            <a:off x="1678838" y="5073120"/>
            <a:ext cx="110093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678838" y="5073120"/>
            <a:ext cx="110093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Language</a:t>
            </a:r>
            <a:endParaRPr lang="en-GB" sz="1100" dirty="0"/>
          </a:p>
        </p:txBody>
      </p:sp>
      <p:sp>
        <p:nvSpPr>
          <p:cNvPr id="14" name="Shape 9"/>
          <p:cNvSpPr/>
          <p:nvPr/>
        </p:nvSpPr>
        <p:spPr>
          <a:xfrm>
            <a:off x="2889504" y="5073120"/>
            <a:ext cx="166420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2889504" y="5073120"/>
            <a:ext cx="166420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Unwritten rules</a:t>
            </a:r>
            <a:endParaRPr lang="en-GB" sz="1100" dirty="0"/>
          </a:p>
        </p:txBody>
      </p:sp>
      <p:sp>
        <p:nvSpPr>
          <p:cNvPr id="16" name="Shape 11"/>
          <p:cNvSpPr/>
          <p:nvPr/>
        </p:nvSpPr>
        <p:spPr>
          <a:xfrm>
            <a:off x="4663440" y="5073120"/>
            <a:ext cx="1905610"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4663440" y="5073120"/>
            <a:ext cx="190561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Power and fairness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15</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CULTURAL DIFFERENCES AND TEAMWORK STYLES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is your picture of a team?</a:t>
            </a:r>
            <a:endParaRPr lang="en-GB" sz="2800" dirty="0"/>
          </a:p>
        </p:txBody>
      </p:sp>
      <p:sp>
        <p:nvSpPr>
          <p:cNvPr id="5" name="Shape 3"/>
          <p:cNvSpPr/>
          <p:nvPr/>
        </p:nvSpPr>
        <p:spPr>
          <a:xfrm>
            <a:off x="548640" y="1945872"/>
            <a:ext cx="2036003" cy="4041792"/>
          </a:xfrm>
          <a:prstGeom prst="roundRect">
            <a:avLst>
              <a:gd name="adj" fmla="val 4491"/>
            </a:avLst>
          </a:prstGeom>
          <a:solidFill>
            <a:srgbClr val="FFFFFF"/>
          </a:solidFill>
          <a:ln w="9525">
            <a:solidFill>
              <a:srgbClr val="D6DEE8"/>
            </a:solidFill>
            <a:prstDash val="solid"/>
          </a:ln>
        </p:spPr>
      </p:sp>
      <p:sp>
        <p:nvSpPr>
          <p:cNvPr id="6" name="Shape 4"/>
          <p:cNvSpPr/>
          <p:nvPr/>
        </p:nvSpPr>
        <p:spPr>
          <a:xfrm>
            <a:off x="658368" y="1945872"/>
            <a:ext cx="1816547" cy="64008"/>
          </a:xfrm>
          <a:prstGeom prst="rect">
            <a:avLst/>
          </a:prstGeom>
          <a:solidFill>
            <a:srgbClr val="2E57AD"/>
          </a:solidFill>
          <a:ln w="12700">
            <a:solidFill>
              <a:srgbClr val="2E57AD"/>
            </a:solidFill>
            <a:prstDash val="solid"/>
          </a:ln>
        </p:spPr>
      </p:sp>
      <p:pic>
        <p:nvPicPr>
          <p:cNvPr id="7" name="Image 0" descr="/root/smile-smartleap/sunum/build/cache/cizim/m6-spot-military-88f9f48546-900.png">    </p:cNvPr>
          <p:cNvPicPr>
            <a:picLocks noChangeAspect="1"/>
          </p:cNvPicPr>
          <p:nvPr/>
        </p:nvPicPr>
        <p:blipFill>
          <a:blip r:embed="rId1"/>
          <a:stretch>
            <a:fillRect/>
          </a:stretch>
        </p:blipFill>
        <p:spPr>
          <a:xfrm>
            <a:off x="766542" y="2128752"/>
            <a:ext cx="1600200" cy="1600200"/>
          </a:xfrm>
          <a:prstGeom prst="rect">
            <a:avLst/>
          </a:prstGeom>
        </p:spPr>
      </p:pic>
      <p:sp>
        <p:nvSpPr>
          <p:cNvPr id="8" name="Text 5"/>
          <p:cNvSpPr txBox="1"/>
          <p:nvPr/>
        </p:nvSpPr>
        <p:spPr>
          <a:xfrm>
            <a:off x="777240" y="3820392"/>
            <a:ext cx="1578803"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Military</a:t>
            </a:r>
            <a:endParaRPr lang="en-GB" sz="1550" dirty="0"/>
          </a:p>
        </p:txBody>
      </p:sp>
      <p:sp>
        <p:nvSpPr>
          <p:cNvPr id="9" name="Text 6"/>
          <p:cNvSpPr txBox="1"/>
          <p:nvPr/>
        </p:nvSpPr>
        <p:spPr>
          <a:xfrm>
            <a:off x="777240" y="4350744"/>
            <a:ext cx="1578803"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Clear orders and ranks. The leader decides, the others carry it out.</a:t>
            </a:r>
            <a:endParaRPr lang="en-GB" sz="1500" dirty="0"/>
          </a:p>
        </p:txBody>
      </p:sp>
      <p:sp>
        <p:nvSpPr>
          <p:cNvPr id="10" name="Shape 7"/>
          <p:cNvSpPr/>
          <p:nvPr/>
        </p:nvSpPr>
        <p:spPr>
          <a:xfrm>
            <a:off x="2813243" y="1945872"/>
            <a:ext cx="2036003" cy="4041792"/>
          </a:xfrm>
          <a:prstGeom prst="roundRect">
            <a:avLst>
              <a:gd name="adj" fmla="val 4491"/>
            </a:avLst>
          </a:prstGeom>
          <a:solidFill>
            <a:srgbClr val="FFFFFF"/>
          </a:solidFill>
          <a:ln w="9525">
            <a:solidFill>
              <a:srgbClr val="D6DEE8"/>
            </a:solidFill>
            <a:prstDash val="solid"/>
          </a:ln>
        </p:spPr>
      </p:sp>
      <p:sp>
        <p:nvSpPr>
          <p:cNvPr id="11" name="Shape 8"/>
          <p:cNvSpPr/>
          <p:nvPr/>
        </p:nvSpPr>
        <p:spPr>
          <a:xfrm>
            <a:off x="2922971" y="1945872"/>
            <a:ext cx="1816547" cy="64008"/>
          </a:xfrm>
          <a:prstGeom prst="rect">
            <a:avLst/>
          </a:prstGeom>
          <a:solidFill>
            <a:srgbClr val="2E57AD"/>
          </a:solidFill>
          <a:ln w="12700">
            <a:solidFill>
              <a:srgbClr val="2E57AD"/>
            </a:solidFill>
            <a:prstDash val="solid"/>
          </a:ln>
        </p:spPr>
      </p:sp>
      <p:pic>
        <p:nvPicPr>
          <p:cNvPr id="12" name="Image 1" descr="/root/smile-smartleap/sunum/build/cache/cizim/m6-spot-sports-8ce3a36ae2-900.png">    </p:cNvPr>
          <p:cNvPicPr>
            <a:picLocks noChangeAspect="1"/>
          </p:cNvPicPr>
          <p:nvPr/>
        </p:nvPicPr>
        <p:blipFill>
          <a:blip r:embed="rId2"/>
          <a:stretch>
            <a:fillRect/>
          </a:stretch>
        </p:blipFill>
        <p:spPr>
          <a:xfrm>
            <a:off x="3031145" y="2128752"/>
            <a:ext cx="1600200" cy="1600200"/>
          </a:xfrm>
          <a:prstGeom prst="rect">
            <a:avLst/>
          </a:prstGeom>
        </p:spPr>
      </p:pic>
      <p:sp>
        <p:nvSpPr>
          <p:cNvPr id="13" name="Text 9"/>
          <p:cNvSpPr txBox="1"/>
          <p:nvPr/>
        </p:nvSpPr>
        <p:spPr>
          <a:xfrm>
            <a:off x="3041843" y="3820392"/>
            <a:ext cx="1578803"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Sports</a:t>
            </a:r>
            <a:endParaRPr lang="en-GB" sz="1550" dirty="0"/>
          </a:p>
        </p:txBody>
      </p:sp>
      <p:sp>
        <p:nvSpPr>
          <p:cNvPr id="14" name="Text 10"/>
          <p:cNvSpPr txBox="1"/>
          <p:nvPr/>
        </p:nvSpPr>
        <p:spPr>
          <a:xfrm>
            <a:off x="3041843" y="4350744"/>
            <a:ext cx="1578803"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Positions, a coach, a shared win. Fast passing and clear roles.</a:t>
            </a:r>
            <a:endParaRPr lang="en-GB" sz="1500" dirty="0"/>
          </a:p>
        </p:txBody>
      </p:sp>
      <p:sp>
        <p:nvSpPr>
          <p:cNvPr id="15" name="Shape 11"/>
          <p:cNvSpPr/>
          <p:nvPr/>
        </p:nvSpPr>
        <p:spPr>
          <a:xfrm>
            <a:off x="5077846" y="1945872"/>
            <a:ext cx="2036003" cy="4041792"/>
          </a:xfrm>
          <a:prstGeom prst="roundRect">
            <a:avLst>
              <a:gd name="adj" fmla="val 4491"/>
            </a:avLst>
          </a:prstGeom>
          <a:solidFill>
            <a:srgbClr val="FFFFFF"/>
          </a:solidFill>
          <a:ln w="9525">
            <a:solidFill>
              <a:srgbClr val="D6DEE8"/>
            </a:solidFill>
            <a:prstDash val="solid"/>
          </a:ln>
        </p:spPr>
      </p:sp>
      <p:sp>
        <p:nvSpPr>
          <p:cNvPr id="16" name="Shape 12"/>
          <p:cNvSpPr/>
          <p:nvPr/>
        </p:nvSpPr>
        <p:spPr>
          <a:xfrm>
            <a:off x="5187574" y="1945872"/>
            <a:ext cx="1816547" cy="64008"/>
          </a:xfrm>
          <a:prstGeom prst="rect">
            <a:avLst/>
          </a:prstGeom>
          <a:solidFill>
            <a:srgbClr val="2E57AD"/>
          </a:solidFill>
          <a:ln w="12700">
            <a:solidFill>
              <a:srgbClr val="2E57AD"/>
            </a:solidFill>
            <a:prstDash val="solid"/>
          </a:ln>
        </p:spPr>
      </p:sp>
      <p:pic>
        <p:nvPicPr>
          <p:cNvPr id="17" name="Image 2" descr="/root/smile-smartleap/sunum/build/cache/cizim/m6-spot-community-49e01531ed-900.png">    </p:cNvPr>
          <p:cNvPicPr>
            <a:picLocks noChangeAspect="1"/>
          </p:cNvPicPr>
          <p:nvPr/>
        </p:nvPicPr>
        <p:blipFill>
          <a:blip r:embed="rId3"/>
          <a:stretch>
            <a:fillRect/>
          </a:stretch>
        </p:blipFill>
        <p:spPr>
          <a:xfrm>
            <a:off x="5295748" y="2128752"/>
            <a:ext cx="1600200" cy="1600200"/>
          </a:xfrm>
          <a:prstGeom prst="rect">
            <a:avLst/>
          </a:prstGeom>
        </p:spPr>
      </p:pic>
      <p:sp>
        <p:nvSpPr>
          <p:cNvPr id="18" name="Text 13"/>
          <p:cNvSpPr txBox="1"/>
          <p:nvPr/>
        </p:nvSpPr>
        <p:spPr>
          <a:xfrm>
            <a:off x="5306446" y="3820392"/>
            <a:ext cx="1578803"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Community</a:t>
            </a:r>
            <a:endParaRPr lang="en-GB" sz="1550" dirty="0"/>
          </a:p>
        </p:txBody>
      </p:sp>
      <p:sp>
        <p:nvSpPr>
          <p:cNvPr id="19" name="Text 14"/>
          <p:cNvSpPr txBox="1"/>
          <p:nvPr/>
        </p:nvSpPr>
        <p:spPr>
          <a:xfrm>
            <a:off x="5306446" y="4350744"/>
            <a:ext cx="1578803"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People help each other because they belong to the same place.</a:t>
            </a:r>
            <a:endParaRPr lang="en-GB" sz="1500" dirty="0"/>
          </a:p>
        </p:txBody>
      </p:sp>
      <p:sp>
        <p:nvSpPr>
          <p:cNvPr id="20" name="Shape 15"/>
          <p:cNvSpPr/>
          <p:nvPr/>
        </p:nvSpPr>
        <p:spPr>
          <a:xfrm>
            <a:off x="7342449" y="1945872"/>
            <a:ext cx="2036003" cy="4041792"/>
          </a:xfrm>
          <a:prstGeom prst="roundRect">
            <a:avLst>
              <a:gd name="adj" fmla="val 4491"/>
            </a:avLst>
          </a:prstGeom>
          <a:solidFill>
            <a:srgbClr val="FFFFFF"/>
          </a:solidFill>
          <a:ln w="9525">
            <a:solidFill>
              <a:srgbClr val="D6DEE8"/>
            </a:solidFill>
            <a:prstDash val="solid"/>
          </a:ln>
        </p:spPr>
      </p:sp>
      <p:sp>
        <p:nvSpPr>
          <p:cNvPr id="21" name="Shape 16"/>
          <p:cNvSpPr/>
          <p:nvPr/>
        </p:nvSpPr>
        <p:spPr>
          <a:xfrm>
            <a:off x="7452177" y="1945872"/>
            <a:ext cx="1816547" cy="64008"/>
          </a:xfrm>
          <a:prstGeom prst="rect">
            <a:avLst/>
          </a:prstGeom>
          <a:solidFill>
            <a:srgbClr val="2E57AD"/>
          </a:solidFill>
          <a:ln w="12700">
            <a:solidFill>
              <a:srgbClr val="2E57AD"/>
            </a:solidFill>
            <a:prstDash val="solid"/>
          </a:ln>
        </p:spPr>
      </p:sp>
      <p:pic>
        <p:nvPicPr>
          <p:cNvPr id="22" name="Image 3" descr="/root/smile-smartleap/sunum/build/cache/cizim/m6-spot-family-1d85bb8cea-900.png">    </p:cNvPr>
          <p:cNvPicPr>
            <a:picLocks noChangeAspect="1"/>
          </p:cNvPicPr>
          <p:nvPr/>
        </p:nvPicPr>
        <p:blipFill>
          <a:blip r:embed="rId4"/>
          <a:stretch>
            <a:fillRect/>
          </a:stretch>
        </p:blipFill>
        <p:spPr>
          <a:xfrm>
            <a:off x="7560351" y="2128752"/>
            <a:ext cx="1600200" cy="1600200"/>
          </a:xfrm>
          <a:prstGeom prst="rect">
            <a:avLst/>
          </a:prstGeom>
        </p:spPr>
      </p:pic>
      <p:sp>
        <p:nvSpPr>
          <p:cNvPr id="23" name="Text 17"/>
          <p:cNvSpPr txBox="1"/>
          <p:nvPr/>
        </p:nvSpPr>
        <p:spPr>
          <a:xfrm>
            <a:off x="7571049" y="3820392"/>
            <a:ext cx="1578803"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Family</a:t>
            </a:r>
            <a:endParaRPr lang="en-GB" sz="1550" dirty="0"/>
          </a:p>
        </p:txBody>
      </p:sp>
      <p:sp>
        <p:nvSpPr>
          <p:cNvPr id="24" name="Text 18"/>
          <p:cNvSpPr txBox="1"/>
          <p:nvPr/>
        </p:nvSpPr>
        <p:spPr>
          <a:xfrm>
            <a:off x="7571049" y="4350744"/>
            <a:ext cx="1578803"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Care and loyalty. Colleagues stay in contact after work.</a:t>
            </a:r>
            <a:endParaRPr lang="en-GB" sz="1500" dirty="0"/>
          </a:p>
        </p:txBody>
      </p:sp>
      <p:sp>
        <p:nvSpPr>
          <p:cNvPr id="25" name="Shape 19"/>
          <p:cNvSpPr/>
          <p:nvPr/>
        </p:nvSpPr>
        <p:spPr>
          <a:xfrm>
            <a:off x="9607052" y="1945872"/>
            <a:ext cx="2036003" cy="4041792"/>
          </a:xfrm>
          <a:prstGeom prst="roundRect">
            <a:avLst>
              <a:gd name="adj" fmla="val 4491"/>
            </a:avLst>
          </a:prstGeom>
          <a:solidFill>
            <a:srgbClr val="FFFFFF"/>
          </a:solidFill>
          <a:ln w="9525">
            <a:solidFill>
              <a:srgbClr val="D6DEE8"/>
            </a:solidFill>
            <a:prstDash val="solid"/>
          </a:ln>
        </p:spPr>
      </p:sp>
      <p:sp>
        <p:nvSpPr>
          <p:cNvPr id="26" name="Shape 20"/>
          <p:cNvSpPr/>
          <p:nvPr/>
        </p:nvSpPr>
        <p:spPr>
          <a:xfrm>
            <a:off x="9716780" y="1945872"/>
            <a:ext cx="1816547" cy="64008"/>
          </a:xfrm>
          <a:prstGeom prst="rect">
            <a:avLst/>
          </a:prstGeom>
          <a:solidFill>
            <a:srgbClr val="2E57AD"/>
          </a:solidFill>
          <a:ln w="12700">
            <a:solidFill>
              <a:srgbClr val="2E57AD"/>
            </a:solidFill>
            <a:prstDash val="solid"/>
          </a:ln>
        </p:spPr>
      </p:sp>
      <p:pic>
        <p:nvPicPr>
          <p:cNvPr id="27" name="Image 4" descr="/root/smile-smartleap/sunum/build/cache/cizim/m6-spot-associates-970b626279-900.png">    </p:cNvPr>
          <p:cNvPicPr>
            <a:picLocks noChangeAspect="1"/>
          </p:cNvPicPr>
          <p:nvPr/>
        </p:nvPicPr>
        <p:blipFill>
          <a:blip r:embed="rId5"/>
          <a:stretch>
            <a:fillRect/>
          </a:stretch>
        </p:blipFill>
        <p:spPr>
          <a:xfrm>
            <a:off x="9824954" y="2128752"/>
            <a:ext cx="1600200" cy="1600200"/>
          </a:xfrm>
          <a:prstGeom prst="rect">
            <a:avLst/>
          </a:prstGeom>
        </p:spPr>
      </p:pic>
      <p:sp>
        <p:nvSpPr>
          <p:cNvPr id="28" name="Text 21"/>
          <p:cNvSpPr txBox="1"/>
          <p:nvPr/>
        </p:nvSpPr>
        <p:spPr>
          <a:xfrm>
            <a:off x="9835652" y="3820392"/>
            <a:ext cx="1578803"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Associates</a:t>
            </a:r>
            <a:endParaRPr lang="en-GB" sz="1550" dirty="0"/>
          </a:p>
        </p:txBody>
      </p:sp>
      <p:sp>
        <p:nvSpPr>
          <p:cNvPr id="29" name="Text 22"/>
          <p:cNvSpPr txBox="1"/>
          <p:nvPr/>
        </p:nvSpPr>
        <p:spPr>
          <a:xfrm>
            <a:off x="9835652" y="4350744"/>
            <a:ext cx="1578803"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A friendly work relationship with limits. Private life stays private.</a:t>
            </a:r>
            <a:endParaRPr lang="en-GB" sz="1500" dirty="0"/>
          </a:p>
        </p:txBody>
      </p:sp>
      <p:sp>
        <p:nvSpPr>
          <p:cNvPr id="30"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16</a:t>
            </a:r>
            <a:endParaRPr lang="en-GB" sz="900" dirty="0"/>
          </a:p>
        </p:txBody>
      </p:sp>
      <p:sp>
        <p:nvSpPr>
          <p:cNvPr id="31"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32"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Gibson &amp; Zellmer-Bruhn (2001), Administrative Science Quarterly: interviews in six multinational companies in four locations</a:t>
            </a:r>
            <a:endParaRPr lang="en-GB"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DIVERSE TEAMS: WHAT THE RESEARCH SAYS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Mixed teams bring resources and risks</a:t>
            </a:r>
            <a:endParaRPr lang="en-GB" sz="28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pic>
        <p:nvPicPr>
          <p:cNvPr id="6" name="Image 0" descr="/root/smile-smartleap/sunum/build/cache/cizim/m6-spot-gain-410db60246-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mixed teams can gain</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More creativity.</a:t>
            </a:r>
            <a:endParaRPr lang="en-GB" sz="1350" dirty="0"/>
          </a:p>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Higher member satisfaction, on average.</a:t>
            </a:r>
            <a:endParaRPr lang="en-GB" sz="1350" dirty="0"/>
          </a:p>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Different work and training backgrounds help a little.</a:t>
            </a:r>
            <a:endParaRPr lang="en-GB" sz="1350" dirty="0"/>
          </a:p>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Languages: a resource for customers and colleagues.</a:t>
            </a:r>
            <a:endParaRPr lang="en-GB" sz="135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m6-spot-risk-ff3d630b17-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What can go wrong</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More disagreement about the task.</a:t>
            </a:r>
            <a:endParaRPr lang="en-GB" sz="1350" dirty="0"/>
          </a:p>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Less cohesion: less “together”.</a:t>
            </a:r>
            <a:endParaRPr lang="en-GB" sz="1350" dirty="0"/>
          </a:p>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Bias: supervisors may rate mixed teams worse than they are.</a:t>
            </a:r>
            <a:endParaRPr lang="en-GB" sz="1350" dirty="0"/>
          </a:p>
          <a:p>
            <a:pPr marL="203200" indent="-203200">
              <a:spcAft>
                <a:spcPts val="600"/>
              </a:spcAft>
              <a:buSzPct val="100000"/>
              <a:buChar char="●"/>
            </a:pPr>
            <a:r>
              <a:rPr lang="en-GB" altLang="en-US" sz="1350" dirty="0">
                <a:solidFill>
                  <a:srgbClr val="4A5B70"/>
                </a:solidFill>
                <a:latin typeface="Montserrat" pitchFamily="34" charset="0"/>
                <a:ea typeface="Montserrat" pitchFamily="34" charset="-122"/>
                <a:cs typeface="Montserrat" pitchFamily="34" charset="-120"/>
              </a:rPr>
              <a:t>No automatic effect on performance, good or bad.</a:t>
            </a:r>
            <a:endParaRPr lang="en-GB" sz="135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Diversity is a double-edged sword. Good team processes decide which side wins.</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17</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Stahl et al. (2010), JIBS, 108 studies, 10,632 teams · Stahl &amp; Maznevski (2021) · van Dijk et al. (2012), 146 studies · Bell et al. (2011)</a:t>
            </a:r>
            <a:endParaRPr lang="en-GB"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LANGUAGE BARRIERS AND COMMUNICATION CHALLENGES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Language barriers cut both ways</a:t>
            </a:r>
            <a:endParaRPr lang="en-GB" sz="2800" dirty="0"/>
          </a:p>
        </p:txBody>
      </p:sp>
      <p:pic>
        <p:nvPicPr>
          <p:cNvPr id="5" name="Image 0" descr="/root/smile-smartleap/sunum/build/cache/cizim/m6-lang_switch--67041d04b6-2400.png">    </p:cNvPr>
          <p:cNvPicPr>
            <a:picLocks noChangeAspect="1"/>
          </p:cNvPicPr>
          <p:nvPr/>
        </p:nvPicPr>
        <p:blipFill>
          <a:blip r:embed="rId1"/>
          <a:stretch>
            <a:fillRect/>
          </a:stretch>
        </p:blipFill>
        <p:spPr>
          <a:xfrm>
            <a:off x="548640" y="1997722"/>
            <a:ext cx="6751015" cy="3938092"/>
          </a:xfrm>
          <a:prstGeom prst="rect">
            <a:avLst/>
          </a:prstGeom>
        </p:spPr>
      </p:pic>
      <p:sp>
        <p:nvSpPr>
          <p:cNvPr id="6" name="Shape 3"/>
          <p:cNvSpPr/>
          <p:nvPr/>
        </p:nvSpPr>
        <p:spPr>
          <a:xfrm>
            <a:off x="999814" y="1997036"/>
            <a:ext cx="2743200" cy="552704"/>
          </a:xfrm>
          <a:prstGeom prst="roundRect">
            <a:avLst>
              <a:gd name="adj" fmla="val 33088"/>
            </a:avLst>
          </a:prstGeom>
          <a:solidFill>
            <a:srgbClr val="183454"/>
          </a:solidFill>
          <a:ln w="15875">
            <a:solidFill>
              <a:srgbClr val="183454"/>
            </a:solidFill>
            <a:prstDash val="solid"/>
          </a:ln>
        </p:spPr>
      </p:sp>
      <p:sp>
        <p:nvSpPr>
          <p:cNvPr id="7" name="Text 4"/>
          <p:cNvSpPr txBox="1"/>
          <p:nvPr/>
        </p:nvSpPr>
        <p:spPr>
          <a:xfrm>
            <a:off x="1072966" y="1997036"/>
            <a:ext cx="259689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Switching language: others are left out</a:t>
            </a:r>
            <a:endParaRPr lang="en-GB" sz="1250" dirty="0"/>
          </a:p>
        </p:txBody>
      </p:sp>
      <p:sp>
        <p:nvSpPr>
          <p:cNvPr id="8" name="Shape 5"/>
          <p:cNvSpPr/>
          <p:nvPr/>
        </p:nvSpPr>
        <p:spPr>
          <a:xfrm>
            <a:off x="4814434" y="2059255"/>
            <a:ext cx="1999996" cy="349504"/>
          </a:xfrm>
          <a:prstGeom prst="roundRect">
            <a:avLst>
              <a:gd name="adj" fmla="val 50000"/>
            </a:avLst>
          </a:prstGeom>
          <a:solidFill>
            <a:srgbClr val="2E57AD"/>
          </a:solidFill>
          <a:ln w="15875">
            <a:solidFill>
              <a:srgbClr val="2E57AD"/>
            </a:solidFill>
            <a:prstDash val="solid"/>
          </a:ln>
        </p:spPr>
      </p:sp>
      <p:sp>
        <p:nvSpPr>
          <p:cNvPr id="9" name="Text 6"/>
          <p:cNvSpPr txBox="1"/>
          <p:nvPr/>
        </p:nvSpPr>
        <p:spPr>
          <a:xfrm>
            <a:off x="4887586" y="2059255"/>
            <a:ext cx="18536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Both sides can help</a:t>
            </a:r>
            <a:endParaRPr lang="en-GB" sz="1250" dirty="0"/>
          </a:p>
        </p:txBody>
      </p:sp>
      <p:sp>
        <p:nvSpPr>
          <p:cNvPr id="10" name="Shape 7"/>
          <p:cNvSpPr/>
          <p:nvPr/>
        </p:nvSpPr>
        <p:spPr>
          <a:xfrm>
            <a:off x="7619695" y="1945872"/>
            <a:ext cx="4023360" cy="4041792"/>
          </a:xfrm>
          <a:prstGeom prst="roundRect">
            <a:avLst>
              <a:gd name="adj" fmla="val 3182"/>
            </a:avLst>
          </a:prstGeom>
          <a:solidFill>
            <a:srgbClr val="E2E7F4"/>
          </a:solidFill>
          <a:ln w="9525">
            <a:solidFill>
              <a:srgbClr val="E2E7F4"/>
            </a:solidFill>
            <a:prstDash val="solid"/>
          </a:ln>
        </p:spPr>
      </p:sp>
      <p:sp>
        <p:nvSpPr>
          <p:cNvPr id="11" name="Text 8"/>
          <p:cNvSpPr txBox="1"/>
          <p:nvPr/>
        </p:nvSpPr>
        <p:spPr>
          <a:xfrm>
            <a:off x="7848295" y="2174472"/>
            <a:ext cx="356616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It is common: </a:t>
            </a:r>
            <a:r>
              <a:rPr lang="en-GB" altLang="en-US" sz="1300" dirty="0">
                <a:solidFill>
                  <a:srgbClr val="4A5B70"/>
                </a:solidFill>
                <a:latin typeface="Montserrat" pitchFamily="34" charset="0"/>
                <a:ea typeface="Montserrat" pitchFamily="34" charset="-122"/>
                <a:cs typeface="Montserrat" pitchFamily="34" charset="-120"/>
              </a:rPr>
              <a:t>1 in 10 workplaces in the EU has staff who struggle with the language spoken at work.</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How people see you: </a:t>
            </a:r>
            <a:r>
              <a:rPr lang="en-GB" altLang="en-US" sz="1300" dirty="0">
                <a:solidFill>
                  <a:srgbClr val="4A5B70"/>
                </a:solidFill>
                <a:latin typeface="Montserrat" pitchFamily="34" charset="0"/>
                <a:ea typeface="Montserrat" pitchFamily="34" charset="-122"/>
                <a:cs typeface="Montserrat" pitchFamily="34" charset="-120"/>
              </a:rPr>
              <a:t>in multinational teams, colleagues with weaker language were seen as less competent.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Switching excludes: </a:t>
            </a:r>
            <a:r>
              <a:rPr lang="en-GB" altLang="en-US" sz="1300" dirty="0">
                <a:solidFill>
                  <a:srgbClr val="4A5B70"/>
                </a:solidFill>
                <a:latin typeface="Montserrat" pitchFamily="34" charset="0"/>
                <a:ea typeface="Montserrat" pitchFamily="34" charset="-122"/>
                <a:cs typeface="Montserrat" pitchFamily="34" charset="-120"/>
              </a:rPr>
              <a:t>under stress, people switch to their mother tongue. Others feel left out; trust goes down.</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Both sides can help: </a:t>
            </a:r>
            <a:r>
              <a:rPr lang="en-GB" altLang="en-US" sz="1300" dirty="0">
                <a:solidFill>
                  <a:srgbClr val="4A5B70"/>
                </a:solidFill>
                <a:latin typeface="Montserrat" pitchFamily="34" charset="0"/>
                <a:ea typeface="Montserrat" pitchFamily="34" charset="-122"/>
                <a:cs typeface="Montserrat" pitchFamily="34" charset="-120"/>
              </a:rPr>
              <a:t>repeat back, one shared language for task talk, show, pictures, bilingual buddies.</a:t>
            </a:r>
            <a:endParaRPr lang="en-GB" sz="1300" dirty="0"/>
          </a:p>
        </p:txBody>
      </p:sp>
      <p:sp>
        <p:nvSpPr>
          <p:cNvPr id="12" name="Text 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18</a:t>
            </a:r>
            <a:endParaRPr lang="en-GB" sz="900" dirty="0"/>
          </a:p>
        </p:txBody>
      </p:sp>
      <p:sp>
        <p:nvSpPr>
          <p:cNvPr id="13" name="Text 1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4" name="Text 1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EU-OSHA (2025), ESENER 2024, Table 1 · Tenzer, Pudelko &amp; Harzing (2014); Tenzer (2016) · EU-OSHA (2007), p. 23</a:t>
            </a:r>
            <a:endParaRPr lang="en-GB"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plan changed in a language she doesn't speak</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2E57AD"/>
          </a:solidFill>
          <a:ln w="12700">
            <a:solidFill>
              <a:srgbClr val="2E57AD"/>
            </a:solidFill>
            <a:prstDash val="solid"/>
          </a:ln>
        </p:spPr>
      </p:sp>
      <p:pic>
        <p:nvPicPr>
          <p:cNvPr id="7" name="Image 0" descr="/root/smile-smartleap/sunum/build/cache/cizim/ortak-portrait-zeynep-b86ce168b5-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Daria, 24</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Picking team of four, warehouse near Rotterdam</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Logistics</a:t>
            </a:r>
            <a:endParaRPr lang="en-GB" sz="1000" dirty="0"/>
          </a:p>
        </p:txBody>
      </p:sp>
      <p:sp>
        <p:nvSpPr>
          <p:cNvPr id="11" name="Shape 8"/>
          <p:cNvSpPr/>
          <p:nvPr/>
        </p:nvSpPr>
        <p:spPr>
          <a:xfrm>
            <a:off x="2107692" y="3088872"/>
            <a:ext cx="138531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3" name="Shape 10"/>
          <p:cNvSpPr/>
          <p:nvPr/>
        </p:nvSpPr>
        <p:spPr>
          <a:xfrm>
            <a:off x="3584448" y="3088872"/>
            <a:ext cx="2441448"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584448" y="3088872"/>
            <a:ext cx="244144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Language and inclusion</a:t>
            </a:r>
            <a:endParaRPr lang="en-GB" sz="1000" dirty="0"/>
          </a:p>
        </p:txBody>
      </p:sp>
      <p:pic>
        <p:nvPicPr>
          <p:cNvPr id="15" name="Image 1" descr="/root/smile-smartleap/sunum/build/cache/cizim/m6-daria_route--80c985eaa6-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500" dirty="0">
                <a:solidFill>
                  <a:srgbClr val="183454"/>
                </a:solidFill>
                <a:latin typeface="Montserrat" pitchFamily="34" charset="0"/>
                <a:ea typeface="Montserrat" pitchFamily="34" charset="-122"/>
                <a:cs typeface="Montserrat" pitchFamily="34" charset="-120"/>
              </a:rPr>
              <a:t>Daria works in a picking team of four. Two long-time colleagues talk to each other in a language she doesn't speak, also when they change the route plan. Daria misses the change. The delivery is late, and the team leader blames her.</a:t>
            </a:r>
            <a:endParaRPr lang="en-GB" sz="15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2E57AD"/>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Where is the line between private talk and task information?</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can Daria say, and when?</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could her colleagues and the team leader change?</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Swap roles: Daria chats in her language and a local colleague is left out. What changes?</a:t>
            </a:r>
            <a:endParaRPr lang="en-GB" sz="14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team members “frequently relieve stress by switching into their mother tongue, this way excluding many teammates” (Tenzer, 2016, on Tenzer et al., 2014); language can exclude from “informal interactions and from access to power structures” (Lønsmann, 2014).</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19</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SOCIAL NORMS AND UNWRITTEN GROUP EXPECTATIONS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rules nobody writes down</a:t>
            </a:r>
            <a:endParaRPr lang="en-GB" sz="2800" dirty="0"/>
          </a:p>
        </p:txBody>
      </p:sp>
      <p:pic>
        <p:nvPicPr>
          <p:cNvPr id="5" name="Image 0" descr="/root/smile-smartleap/sunum/build/cache/cizim/m6-norms_iceberg--a5ce6576c2-2400.png">    </p:cNvPr>
          <p:cNvPicPr>
            <a:picLocks noChangeAspect="1"/>
          </p:cNvPicPr>
          <p:nvPr/>
        </p:nvPicPr>
        <p:blipFill>
          <a:blip r:embed="rId1"/>
          <a:stretch>
            <a:fillRect/>
          </a:stretch>
        </p:blipFill>
        <p:spPr>
          <a:xfrm>
            <a:off x="1043608" y="1945872"/>
            <a:ext cx="10104480" cy="4041792"/>
          </a:xfrm>
          <a:prstGeom prst="rect">
            <a:avLst/>
          </a:prstGeom>
        </p:spPr>
      </p:pic>
      <p:sp>
        <p:nvSpPr>
          <p:cNvPr id="6" name="Shape 3"/>
          <p:cNvSpPr/>
          <p:nvPr/>
        </p:nvSpPr>
        <p:spPr>
          <a:xfrm>
            <a:off x="1320758" y="2054045"/>
            <a:ext cx="14665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393910" y="2054045"/>
            <a:ext cx="13202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Written rules</a:t>
            </a:r>
            <a:endParaRPr lang="en-GB" sz="1250" dirty="0"/>
          </a:p>
        </p:txBody>
      </p:sp>
      <p:sp>
        <p:nvSpPr>
          <p:cNvPr id="8" name="Shape 5"/>
          <p:cNvSpPr/>
          <p:nvPr/>
        </p:nvSpPr>
        <p:spPr>
          <a:xfrm>
            <a:off x="1253956" y="3811670"/>
            <a:ext cx="1600200" cy="552704"/>
          </a:xfrm>
          <a:prstGeom prst="roundRect">
            <a:avLst>
              <a:gd name="adj" fmla="val 33088"/>
            </a:avLst>
          </a:prstGeom>
          <a:solidFill>
            <a:srgbClr val="183454"/>
          </a:solidFill>
          <a:ln w="15875">
            <a:solidFill>
              <a:srgbClr val="183454"/>
            </a:solidFill>
            <a:prstDash val="solid"/>
          </a:ln>
        </p:spPr>
      </p:sp>
      <p:sp>
        <p:nvSpPr>
          <p:cNvPr id="9" name="Text 6"/>
          <p:cNvSpPr txBox="1"/>
          <p:nvPr/>
        </p:nvSpPr>
        <p:spPr>
          <a:xfrm>
            <a:off x="1327108" y="3811670"/>
            <a:ext cx="145389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Unwritten expectations</a:t>
            </a:r>
            <a:endParaRPr lang="en-GB" sz="1250" dirty="0"/>
          </a:p>
        </p:txBody>
      </p:sp>
      <p:sp>
        <p:nvSpPr>
          <p:cNvPr id="10" name="Shape 7"/>
          <p:cNvSpPr/>
          <p:nvPr/>
        </p:nvSpPr>
        <p:spPr>
          <a:xfrm>
            <a:off x="3154526" y="2257151"/>
            <a:ext cx="1537716" cy="347472"/>
          </a:xfrm>
          <a:prstGeom prst="roundRect">
            <a:avLst>
              <a:gd name="adj" fmla="val 50000"/>
            </a:avLst>
          </a:prstGeom>
          <a:solidFill>
            <a:srgbClr val="FFFFFF"/>
          </a:solidFill>
          <a:ln w="15875">
            <a:solidFill>
              <a:srgbClr val="2E57AD"/>
            </a:solidFill>
            <a:prstDash val="solid"/>
          </a:ln>
        </p:spPr>
      </p:sp>
      <p:sp>
        <p:nvSpPr>
          <p:cNvPr id="11" name="Text 8"/>
          <p:cNvSpPr txBox="1"/>
          <p:nvPr/>
        </p:nvSpPr>
        <p:spPr>
          <a:xfrm>
            <a:off x="3227678" y="2257151"/>
            <a:ext cx="139141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Job description</a:t>
            </a:r>
            <a:endParaRPr lang="en-GB" sz="1150" dirty="0"/>
          </a:p>
        </p:txBody>
      </p:sp>
      <p:sp>
        <p:nvSpPr>
          <p:cNvPr id="12" name="Shape 9"/>
          <p:cNvSpPr/>
          <p:nvPr/>
        </p:nvSpPr>
        <p:spPr>
          <a:xfrm>
            <a:off x="3072738" y="2782584"/>
            <a:ext cx="1701292" cy="347472"/>
          </a:xfrm>
          <a:prstGeom prst="roundRect">
            <a:avLst>
              <a:gd name="adj" fmla="val 50000"/>
            </a:avLst>
          </a:prstGeom>
          <a:solidFill>
            <a:srgbClr val="FFFFFF"/>
          </a:solidFill>
          <a:ln w="15875">
            <a:solidFill>
              <a:srgbClr val="2E57AD"/>
            </a:solidFill>
            <a:prstDash val="solid"/>
          </a:ln>
        </p:spPr>
      </p:sp>
      <p:sp>
        <p:nvSpPr>
          <p:cNvPr id="13" name="Text 10"/>
          <p:cNvSpPr txBox="1"/>
          <p:nvPr/>
        </p:nvSpPr>
        <p:spPr>
          <a:xfrm>
            <a:off x="3145890" y="2782584"/>
            <a:ext cx="155498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Contract and rota</a:t>
            </a:r>
            <a:endParaRPr lang="en-GB" sz="1150" dirty="0"/>
          </a:p>
        </p:txBody>
      </p:sp>
      <p:sp>
        <p:nvSpPr>
          <p:cNvPr id="14" name="Shape 11"/>
          <p:cNvSpPr/>
          <p:nvPr/>
        </p:nvSpPr>
        <p:spPr>
          <a:xfrm>
            <a:off x="7672657" y="2257151"/>
            <a:ext cx="1292352" cy="347472"/>
          </a:xfrm>
          <a:prstGeom prst="roundRect">
            <a:avLst>
              <a:gd name="adj" fmla="val 50000"/>
            </a:avLst>
          </a:prstGeom>
          <a:solidFill>
            <a:srgbClr val="FFFFFF"/>
          </a:solidFill>
          <a:ln w="15875">
            <a:solidFill>
              <a:srgbClr val="2E57AD"/>
            </a:solidFill>
            <a:prstDash val="solid"/>
          </a:ln>
        </p:spPr>
      </p:sp>
      <p:sp>
        <p:nvSpPr>
          <p:cNvPr id="15" name="Text 12"/>
          <p:cNvSpPr txBox="1"/>
          <p:nvPr/>
        </p:nvSpPr>
        <p:spPr>
          <a:xfrm>
            <a:off x="7745809" y="2257151"/>
            <a:ext cx="114604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Safety signs</a:t>
            </a:r>
            <a:endParaRPr lang="en-GB" sz="1150" dirty="0"/>
          </a:p>
        </p:txBody>
      </p:sp>
      <p:sp>
        <p:nvSpPr>
          <p:cNvPr id="16" name="Shape 13"/>
          <p:cNvSpPr/>
          <p:nvPr/>
        </p:nvSpPr>
        <p:spPr>
          <a:xfrm>
            <a:off x="7345505" y="2782584"/>
            <a:ext cx="1946656" cy="347472"/>
          </a:xfrm>
          <a:prstGeom prst="roundRect">
            <a:avLst>
              <a:gd name="adj" fmla="val 50000"/>
            </a:avLst>
          </a:prstGeom>
          <a:solidFill>
            <a:srgbClr val="FFFFFF"/>
          </a:solidFill>
          <a:ln w="15875">
            <a:solidFill>
              <a:srgbClr val="2E57AD"/>
            </a:solidFill>
            <a:prstDash val="solid"/>
          </a:ln>
        </p:spPr>
      </p:sp>
      <p:sp>
        <p:nvSpPr>
          <p:cNvPr id="17" name="Text 14"/>
          <p:cNvSpPr txBox="1"/>
          <p:nvPr/>
        </p:nvSpPr>
        <p:spPr>
          <a:xfrm>
            <a:off x="7418657" y="2782584"/>
            <a:ext cx="180035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Break times on paper</a:t>
            </a:r>
            <a:endParaRPr lang="en-GB" sz="1150" dirty="0"/>
          </a:p>
        </p:txBody>
      </p:sp>
      <p:sp>
        <p:nvSpPr>
          <p:cNvPr id="18" name="Text 15"/>
          <p:cNvSpPr txBox="1"/>
          <p:nvPr/>
        </p:nvSpPr>
        <p:spPr>
          <a:xfrm>
            <a:off x="3844969" y="3447908"/>
            <a:ext cx="2368296" cy="5527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Greeting everyone in the morning</a:t>
            </a:r>
            <a:endParaRPr lang="en-GB" sz="1250" dirty="0"/>
          </a:p>
        </p:txBody>
      </p:sp>
      <p:sp>
        <p:nvSpPr>
          <p:cNvPr id="19" name="Text 16"/>
          <p:cNvSpPr txBox="1"/>
          <p:nvPr/>
        </p:nvSpPr>
        <p:spPr>
          <a:xfrm>
            <a:off x="3844969" y="3973341"/>
            <a:ext cx="2368296" cy="5527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Joining small talk and jokes</a:t>
            </a:r>
            <a:endParaRPr lang="en-GB" sz="1250" dirty="0"/>
          </a:p>
        </p:txBody>
      </p:sp>
      <p:sp>
        <p:nvSpPr>
          <p:cNvPr id="20" name="Text 17"/>
          <p:cNvSpPr txBox="1"/>
          <p:nvPr/>
        </p:nvSpPr>
        <p:spPr>
          <a:xfrm>
            <a:off x="3844969" y="4600374"/>
            <a:ext cx="2368296" cy="3495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Who takes a break when</a:t>
            </a:r>
            <a:endParaRPr lang="en-GB" sz="1250" dirty="0"/>
          </a:p>
        </p:txBody>
      </p:sp>
      <p:sp>
        <p:nvSpPr>
          <p:cNvPr id="21" name="Text 18"/>
          <p:cNvSpPr txBox="1"/>
          <p:nvPr/>
        </p:nvSpPr>
        <p:spPr>
          <a:xfrm>
            <a:off x="3844969" y="5024207"/>
            <a:ext cx="2368296" cy="5527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How fast to answer the group chat</a:t>
            </a:r>
            <a:endParaRPr lang="en-GB" sz="1250" dirty="0"/>
          </a:p>
        </p:txBody>
      </p:sp>
      <p:sp>
        <p:nvSpPr>
          <p:cNvPr id="22" name="Text 19"/>
          <p:cNvSpPr txBox="1"/>
          <p:nvPr/>
        </p:nvSpPr>
        <p:spPr>
          <a:xfrm>
            <a:off x="6977358" y="3447908"/>
            <a:ext cx="2368296" cy="5527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After-work drinks and birthdays</a:t>
            </a:r>
            <a:endParaRPr lang="en-GB" sz="1250" dirty="0"/>
          </a:p>
        </p:txBody>
      </p:sp>
      <p:sp>
        <p:nvSpPr>
          <p:cNvPr id="23" name="Text 20"/>
          <p:cNvSpPr txBox="1"/>
          <p:nvPr/>
        </p:nvSpPr>
        <p:spPr>
          <a:xfrm>
            <a:off x="6977358" y="3973341"/>
            <a:ext cx="2368296" cy="5527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How to disagree with the boss</a:t>
            </a:r>
            <a:endParaRPr lang="en-GB" sz="1250" dirty="0"/>
          </a:p>
        </p:txBody>
      </p:sp>
      <p:sp>
        <p:nvSpPr>
          <p:cNvPr id="24" name="Text 21"/>
          <p:cNvSpPr txBox="1"/>
          <p:nvPr/>
        </p:nvSpPr>
        <p:spPr>
          <a:xfrm>
            <a:off x="6977358" y="4600374"/>
            <a:ext cx="2368296" cy="3495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First names or titles</a:t>
            </a:r>
            <a:endParaRPr lang="en-GB" sz="1250" dirty="0"/>
          </a:p>
        </p:txBody>
      </p:sp>
      <p:sp>
        <p:nvSpPr>
          <p:cNvPr id="25" name="Text 22"/>
          <p:cNvSpPr txBox="1"/>
          <p:nvPr/>
        </p:nvSpPr>
        <p:spPr>
          <a:xfrm>
            <a:off x="6977358" y="5125807"/>
            <a:ext cx="2368296" cy="349504"/>
          </a:xfrm>
          <a:prstGeom prst="rect">
            <a:avLst/>
          </a:prstGeom>
          <a:noFill/>
          <a:ln/>
        </p:spPr>
        <p:txBody>
          <a:bodyPr wrap="square" lIns="0" tIns="0" rIns="0" bIns="0" rtlCol="0" anchor="ctr">
            <a:normAutofit/>
          </a:bodyPr>
          <a:lstStyle/>
          <a:p>
            <a:pPr algn="l" indent="0" marL="0">
              <a:buNone/>
            </a:pPr>
            <a:r>
              <a:rPr lang="en-GB" altLang="en-US" sz="1250" b="1" dirty="0">
                <a:solidFill>
                  <a:srgbClr val="183454"/>
                </a:solidFill>
                <a:latin typeface="Montserrat" pitchFamily="34" charset="0"/>
                <a:ea typeface="Montserrat" pitchFamily="34" charset="-122"/>
                <a:cs typeface="Montserrat" pitchFamily="34" charset="-120"/>
              </a:rPr>
              <a:t>Who sits where at lunch</a:t>
            </a:r>
            <a:endParaRPr lang="en-GB" sz="1250" dirty="0"/>
          </a:p>
        </p:txBody>
      </p:sp>
      <p:sp>
        <p:nvSpPr>
          <p:cNvPr id="26"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20</a:t>
            </a:r>
            <a:endParaRPr lang="en-GB" sz="900" dirty="0"/>
          </a:p>
        </p:txBody>
      </p:sp>
      <p:sp>
        <p:nvSpPr>
          <p:cNvPr id="27"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28"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Language in the Workplace Project, Victoria University of Wellington (web pages) · Marra, Holmes &amp; Riddiford (2009), pp. 6-7 · Council Recommendation on key competences (2018)</a:t>
            </a:r>
            <a:endParaRPr lang="en-GB"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POWER RELATIONS, FAIRNESS AND INCLUSION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Inclusion: you belong, and you can be yourself</a:t>
            </a:r>
            <a:endParaRPr lang="en-GB" sz="2800" dirty="0"/>
          </a:p>
        </p:txBody>
      </p:sp>
      <p:pic>
        <p:nvPicPr>
          <p:cNvPr id="5" name="Image 0" descr="/root/smile-smartleap/sunum/build/cache/cizim/m6-inclusion_grid--ad6a6ed1e1-2400.png">    </p:cNvPr>
          <p:cNvPicPr>
            <a:picLocks noChangeAspect="1"/>
          </p:cNvPicPr>
          <p:nvPr/>
        </p:nvPicPr>
        <p:blipFill>
          <a:blip r:embed="rId1"/>
          <a:stretch>
            <a:fillRect/>
          </a:stretch>
        </p:blipFill>
        <p:spPr>
          <a:xfrm>
            <a:off x="774846" y="1945872"/>
            <a:ext cx="7304443" cy="4041792"/>
          </a:xfrm>
          <a:prstGeom prst="rect">
            <a:avLst/>
          </a:prstGeom>
        </p:spPr>
      </p:pic>
      <p:sp>
        <p:nvSpPr>
          <p:cNvPr id="6" name="Shape 3"/>
          <p:cNvSpPr/>
          <p:nvPr/>
        </p:nvSpPr>
        <p:spPr>
          <a:xfrm>
            <a:off x="1454159" y="2239968"/>
            <a:ext cx="1377696" cy="349504"/>
          </a:xfrm>
          <a:prstGeom prst="roundRect">
            <a:avLst>
              <a:gd name="adj" fmla="val 50000"/>
            </a:avLst>
          </a:prstGeom>
          <a:solidFill>
            <a:srgbClr val="FFFFFF"/>
          </a:solidFill>
          <a:ln w="15875">
            <a:solidFill>
              <a:srgbClr val="2E57AD"/>
            </a:solidFill>
            <a:prstDash val="solid"/>
          </a:ln>
        </p:spPr>
      </p:sp>
      <p:sp>
        <p:nvSpPr>
          <p:cNvPr id="7" name="Text 4"/>
          <p:cNvSpPr txBox="1"/>
          <p:nvPr/>
        </p:nvSpPr>
        <p:spPr>
          <a:xfrm>
            <a:off x="1527311" y="2239968"/>
            <a:ext cx="12313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Assimilation</a:t>
            </a:r>
            <a:endParaRPr lang="en-GB" sz="1250" dirty="0"/>
          </a:p>
        </p:txBody>
      </p:sp>
      <p:sp>
        <p:nvSpPr>
          <p:cNvPr id="8" name="Shape 5"/>
          <p:cNvSpPr/>
          <p:nvPr/>
        </p:nvSpPr>
        <p:spPr>
          <a:xfrm>
            <a:off x="4858030" y="2239968"/>
            <a:ext cx="1110996" cy="349504"/>
          </a:xfrm>
          <a:prstGeom prst="roundRect">
            <a:avLst>
              <a:gd name="adj" fmla="val 50000"/>
            </a:avLst>
          </a:prstGeom>
          <a:solidFill>
            <a:srgbClr val="2E57AD"/>
          </a:solidFill>
          <a:ln w="15875">
            <a:solidFill>
              <a:srgbClr val="2E57AD"/>
            </a:solidFill>
            <a:prstDash val="solid"/>
          </a:ln>
        </p:spPr>
      </p:sp>
      <p:sp>
        <p:nvSpPr>
          <p:cNvPr id="9" name="Text 6"/>
          <p:cNvSpPr txBox="1"/>
          <p:nvPr/>
        </p:nvSpPr>
        <p:spPr>
          <a:xfrm>
            <a:off x="4931182" y="2239968"/>
            <a:ext cx="9646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Inclusion</a:t>
            </a:r>
            <a:endParaRPr lang="en-GB" sz="1250" dirty="0"/>
          </a:p>
        </p:txBody>
      </p:sp>
      <p:sp>
        <p:nvSpPr>
          <p:cNvPr id="10" name="Shape 7"/>
          <p:cNvSpPr/>
          <p:nvPr/>
        </p:nvSpPr>
        <p:spPr>
          <a:xfrm>
            <a:off x="1454159" y="3860726"/>
            <a:ext cx="1110996" cy="349504"/>
          </a:xfrm>
          <a:prstGeom prst="roundRect">
            <a:avLst>
              <a:gd name="adj" fmla="val 50000"/>
            </a:avLst>
          </a:prstGeom>
          <a:solidFill>
            <a:srgbClr val="FFFFFF"/>
          </a:solidFill>
          <a:ln w="15875">
            <a:solidFill>
              <a:srgbClr val="2E57AD"/>
            </a:solidFill>
            <a:prstDash val="solid"/>
          </a:ln>
        </p:spPr>
      </p:sp>
      <p:sp>
        <p:nvSpPr>
          <p:cNvPr id="11" name="Text 8"/>
          <p:cNvSpPr txBox="1"/>
          <p:nvPr/>
        </p:nvSpPr>
        <p:spPr>
          <a:xfrm>
            <a:off x="1527311" y="3860726"/>
            <a:ext cx="9646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Exclusion</a:t>
            </a:r>
            <a:endParaRPr lang="en-GB" sz="1250" dirty="0"/>
          </a:p>
        </p:txBody>
      </p:sp>
      <p:sp>
        <p:nvSpPr>
          <p:cNvPr id="12" name="Shape 9"/>
          <p:cNvSpPr/>
          <p:nvPr/>
        </p:nvSpPr>
        <p:spPr>
          <a:xfrm>
            <a:off x="4858030" y="3860726"/>
            <a:ext cx="1644396" cy="349504"/>
          </a:xfrm>
          <a:prstGeom prst="roundRect">
            <a:avLst>
              <a:gd name="adj" fmla="val 50000"/>
            </a:avLst>
          </a:prstGeom>
          <a:solidFill>
            <a:srgbClr val="FFFFFF"/>
          </a:solidFill>
          <a:ln w="15875">
            <a:solidFill>
              <a:srgbClr val="2E57AD"/>
            </a:solidFill>
            <a:prstDash val="solid"/>
          </a:ln>
        </p:spPr>
      </p:sp>
      <p:sp>
        <p:nvSpPr>
          <p:cNvPr id="13" name="Text 10"/>
          <p:cNvSpPr txBox="1"/>
          <p:nvPr/>
        </p:nvSpPr>
        <p:spPr>
          <a:xfrm>
            <a:off x="4931182" y="3860726"/>
            <a:ext cx="1498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Differentiation</a:t>
            </a:r>
            <a:endParaRPr lang="en-GB" sz="1250" dirty="0"/>
          </a:p>
        </p:txBody>
      </p:sp>
      <p:sp>
        <p:nvSpPr>
          <p:cNvPr id="14" name="Text 11"/>
          <p:cNvSpPr txBox="1"/>
          <p:nvPr/>
        </p:nvSpPr>
        <p:spPr>
          <a:xfrm>
            <a:off x="1484851" y="3160519"/>
            <a:ext cx="2962656" cy="707136"/>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“One of us, if you never speak Arabic here.” You hide your difference.</a:t>
            </a:r>
            <a:endParaRPr lang="en-GB" sz="1150" dirty="0"/>
          </a:p>
        </p:txBody>
      </p:sp>
      <p:sp>
        <p:nvSpPr>
          <p:cNvPr id="15" name="Text 12"/>
          <p:cNvSpPr txBox="1"/>
          <p:nvPr/>
        </p:nvSpPr>
        <p:spPr>
          <a:xfrm>
            <a:off x="4888722" y="3253991"/>
            <a:ext cx="29626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An insider. Your languages, ideas and knowledge are valued.</a:t>
            </a:r>
            <a:endParaRPr lang="en-GB" sz="1150" dirty="0"/>
          </a:p>
        </p:txBody>
      </p:sp>
      <p:sp>
        <p:nvSpPr>
          <p:cNvPr id="16" name="Text 13"/>
          <p:cNvSpPr txBox="1"/>
          <p:nvPr/>
        </p:nvSpPr>
        <p:spPr>
          <a:xfrm>
            <a:off x="1484851" y="4874750"/>
            <a:ext cx="29626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Not an insider and not valued: talked over, left out of the chat.</a:t>
            </a:r>
            <a:endParaRPr lang="en-GB" sz="1150" dirty="0"/>
          </a:p>
        </p:txBody>
      </p:sp>
      <p:sp>
        <p:nvSpPr>
          <p:cNvPr id="17" name="Text 14"/>
          <p:cNvSpPr txBox="1"/>
          <p:nvPr/>
        </p:nvSpPr>
        <p:spPr>
          <a:xfrm>
            <a:off x="4888722" y="4874750"/>
            <a:ext cx="29626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“Our translator.” Valued for one skill, never asked your opinion.</a:t>
            </a:r>
            <a:endParaRPr lang="en-GB" sz="1150" dirty="0"/>
          </a:p>
        </p:txBody>
      </p:sp>
      <p:sp>
        <p:nvSpPr>
          <p:cNvPr id="18" name="Text 15"/>
          <p:cNvSpPr txBox="1"/>
          <p:nvPr/>
        </p:nvSpPr>
        <p:spPr>
          <a:xfrm>
            <a:off x="1176698" y="1893390"/>
            <a:ext cx="2048256" cy="347472"/>
          </a:xfrm>
          <a:prstGeom prst="rect">
            <a:avLst/>
          </a:prstGeom>
          <a:noFill/>
          <a:ln/>
        </p:spPr>
        <p:txBody>
          <a:bodyPr wrap="square" lIns="0" tIns="0" rIns="0" bIns="0" rtlCol="0" anchor="ctr">
            <a:normAutofit/>
          </a:bodyPr>
          <a:lstStyle/>
          <a:p>
            <a:pPr algn="l" indent="0" marL="0">
              <a:buNone/>
            </a:pPr>
            <a:r>
              <a:rPr lang="en-GB" altLang="en-US" sz="1100" b="1" dirty="0">
                <a:solidFill>
                  <a:srgbClr val="6B7A8C"/>
                </a:solidFill>
                <a:latin typeface="Montserrat" pitchFamily="34" charset="0"/>
                <a:ea typeface="Montserrat" pitchFamily="34" charset="-122"/>
                <a:cs typeface="Montserrat" pitchFamily="34" charset="-120"/>
              </a:rPr>
              <a:t>Belonging: low to high</a:t>
            </a:r>
            <a:endParaRPr lang="en-GB" sz="1100" dirty="0"/>
          </a:p>
        </p:txBody>
      </p:sp>
      <p:sp>
        <p:nvSpPr>
          <p:cNvPr id="19" name="Text 16"/>
          <p:cNvSpPr txBox="1"/>
          <p:nvPr/>
        </p:nvSpPr>
        <p:spPr>
          <a:xfrm>
            <a:off x="2981993" y="5632047"/>
            <a:ext cx="332841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6B7A8C"/>
                </a:solidFill>
                <a:latin typeface="Montserrat" pitchFamily="34" charset="0"/>
                <a:ea typeface="Montserrat" pitchFamily="34" charset="-122"/>
                <a:cs typeface="Montserrat" pitchFamily="34" charset="-120"/>
              </a:rPr>
              <a:t>Being yourself is valued: low to high</a:t>
            </a:r>
            <a:endParaRPr lang="en-GB" sz="1100" dirty="0"/>
          </a:p>
        </p:txBody>
      </p:sp>
      <p:sp>
        <p:nvSpPr>
          <p:cNvPr id="20" name="Shape 17"/>
          <p:cNvSpPr/>
          <p:nvPr/>
        </p:nvSpPr>
        <p:spPr>
          <a:xfrm>
            <a:off x="8625535" y="1945872"/>
            <a:ext cx="3017520" cy="4041792"/>
          </a:xfrm>
          <a:prstGeom prst="roundRect">
            <a:avLst>
              <a:gd name="adj" fmla="val 4242"/>
            </a:avLst>
          </a:prstGeom>
          <a:solidFill>
            <a:srgbClr val="E2E7F4"/>
          </a:solidFill>
          <a:ln w="9525">
            <a:solidFill>
              <a:srgbClr val="E2E7F4"/>
            </a:solidFill>
            <a:prstDash val="solid"/>
          </a:ln>
        </p:spPr>
      </p:sp>
      <p:sp>
        <p:nvSpPr>
          <p:cNvPr id="21" name="Text 18"/>
          <p:cNvSpPr txBox="1"/>
          <p:nvPr/>
        </p:nvSpPr>
        <p:spPr>
          <a:xfrm>
            <a:off x="8854135" y="2128752"/>
            <a:ext cx="2560320" cy="411480"/>
          </a:xfrm>
          <a:prstGeom prst="rect">
            <a:avLst/>
          </a:prstGeom>
          <a:noFill/>
          <a:ln/>
        </p:spPr>
        <p:txBody>
          <a:bodyPr wrap="square" lIns="0" tIns="0" rIns="0" bIns="0" rtlCol="0" anchor="ctr">
            <a:normAutofit/>
          </a:bodyPr>
          <a:lstStyle/>
          <a:p>
            <a:pPr indent="0" marL="0">
              <a:buNone/>
            </a:pPr>
            <a:r>
              <a:rPr lang="en-GB" altLang="en-US" sz="1400" b="1" dirty="0">
                <a:solidFill>
                  <a:srgbClr val="2E57AD"/>
                </a:solidFill>
                <a:latin typeface="Montserrat" pitchFamily="34" charset="0"/>
                <a:ea typeface="Montserrat" pitchFamily="34" charset="-122"/>
                <a:cs typeface="Montserrat" pitchFamily="34" charset="-120"/>
              </a:rPr>
              <a:t>Everyday exclusion at work</a:t>
            </a:r>
            <a:endParaRPr lang="en-GB" sz="1400" dirty="0"/>
          </a:p>
        </p:txBody>
      </p:sp>
      <p:sp>
        <p:nvSpPr>
          <p:cNvPr id="22" name="Text 19"/>
          <p:cNvSpPr txBox="1"/>
          <p:nvPr/>
        </p:nvSpPr>
        <p:spPr>
          <a:xfrm>
            <a:off x="8854135" y="2585952"/>
            <a:ext cx="256032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Muslim respondents, 13 EU countries, past 5 years: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18% </a:t>
            </a:r>
            <a:r>
              <a:rPr lang="en-GB" altLang="en-US" sz="1300" dirty="0">
                <a:solidFill>
                  <a:srgbClr val="4A5B70"/>
                </a:solidFill>
                <a:latin typeface="Montserrat" pitchFamily="34" charset="0"/>
                <a:ea typeface="Montserrat" pitchFamily="34" charset="-122"/>
                <a:cs typeface="Montserrat" pitchFamily="34" charset="-120"/>
              </a:rPr>
              <a:t>got tasks below their qualification.</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14% </a:t>
            </a:r>
            <a:r>
              <a:rPr lang="en-GB" altLang="en-US" sz="1300" dirty="0">
                <a:solidFill>
                  <a:srgbClr val="4A5B70"/>
                </a:solidFill>
                <a:latin typeface="Montserrat" pitchFamily="34" charset="0"/>
                <a:ea typeface="Montserrat" pitchFamily="34" charset="-122"/>
                <a:cs typeface="Montserrat" pitchFamily="34" charset="-120"/>
              </a:rPr>
              <a:t>were talked over or interrupted.</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13% </a:t>
            </a:r>
            <a:r>
              <a:rPr lang="en-GB" altLang="en-US" sz="1300" dirty="0">
                <a:solidFill>
                  <a:srgbClr val="4A5B70"/>
                </a:solidFill>
                <a:latin typeface="Montserrat" pitchFamily="34" charset="0"/>
                <a:ea typeface="Montserrat" pitchFamily="34" charset="-122"/>
                <a:cs typeface="Montserrat" pitchFamily="34" charset="-120"/>
              </a:rPr>
              <a:t>had their opinions ignored.</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35% </a:t>
            </a:r>
            <a:r>
              <a:rPr lang="en-GB" altLang="en-US" sz="1300" dirty="0">
                <a:solidFill>
                  <a:srgbClr val="4A5B70"/>
                </a:solidFill>
                <a:latin typeface="Montserrat" pitchFamily="34" charset="0"/>
                <a:ea typeface="Montserrat" pitchFamily="34" charset="-122"/>
                <a:cs typeface="Montserrat" pitchFamily="34" charset="-120"/>
              </a:rPr>
              <a:t>felt racially discriminated against at work (Turkish background: 50%).</a:t>
            </a:r>
            <a:endParaRPr lang="en-GB" sz="1300" dirty="0"/>
          </a:p>
        </p:txBody>
      </p:sp>
      <p:sp>
        <p:nvSpPr>
          <p:cNvPr id="23" name="Text 2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21</a:t>
            </a:r>
            <a:endParaRPr lang="en-GB" sz="900" dirty="0"/>
          </a:p>
        </p:txBody>
      </p:sp>
      <p:sp>
        <p:nvSpPr>
          <p:cNvPr id="24" name="Text 2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25" name="Text 2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Shore et al. (2011), Journal of Management · FRA (2024), Being Muslim in the EU, pp. 53-56 (2022 data)</a:t>
            </a:r>
            <a:endParaRPr lang="en-GB"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cleaning is always yours</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2E57AD"/>
          </a:solidFill>
          <a:ln w="12700">
            <a:solidFill>
              <a:srgbClr val="2E57AD"/>
            </a:solidFill>
            <a:prstDash val="solid"/>
          </a:ln>
        </p:spPr>
      </p:sp>
      <p:pic>
        <p:nvPicPr>
          <p:cNvPr id="7" name="Image 0" descr="/root/smile-smartleap/sunum/build/cache/cizim/ortak-portrait-dawit-45fc567b6d-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Yonas, 23</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Food-production team near Bologna, technical diploma not yet recognised</a:t>
            </a:r>
            <a:endParaRPr lang="en-GB" sz="1600" dirty="0"/>
          </a:p>
        </p:txBody>
      </p:sp>
      <p:sp>
        <p:nvSpPr>
          <p:cNvPr id="9" name="Shape 6"/>
          <p:cNvSpPr/>
          <p:nvPr/>
        </p:nvSpPr>
        <p:spPr>
          <a:xfrm>
            <a:off x="822960" y="3088872"/>
            <a:ext cx="1769364"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76936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Food production</a:t>
            </a:r>
            <a:endParaRPr lang="en-GB" sz="1000" dirty="0"/>
          </a:p>
        </p:txBody>
      </p:sp>
      <p:sp>
        <p:nvSpPr>
          <p:cNvPr id="11" name="Shape 8"/>
          <p:cNvSpPr/>
          <p:nvPr/>
        </p:nvSpPr>
        <p:spPr>
          <a:xfrm>
            <a:off x="2683764" y="3088872"/>
            <a:ext cx="809244"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683764" y="3088872"/>
            <a:ext cx="80924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Italy</a:t>
            </a:r>
            <a:endParaRPr lang="en-GB" sz="1000" dirty="0"/>
          </a:p>
        </p:txBody>
      </p:sp>
      <p:sp>
        <p:nvSpPr>
          <p:cNvPr id="13" name="Shape 10"/>
          <p:cNvSpPr/>
          <p:nvPr/>
        </p:nvSpPr>
        <p:spPr>
          <a:xfrm>
            <a:off x="3584448" y="3088872"/>
            <a:ext cx="1289304"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584448" y="3088872"/>
            <a:ext cx="128930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Fair tasks</a:t>
            </a:r>
            <a:endParaRPr lang="en-GB" sz="1000" dirty="0"/>
          </a:p>
        </p:txBody>
      </p:sp>
      <p:pic>
        <p:nvPicPr>
          <p:cNvPr id="15" name="Image 1" descr="/root/smile-smartleap/sunum/build/cache/cizim/m6-yonas_clean--7453093376-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Yonas has a technical diploma that is not recognised yet. In his food-production team, the shift leader gives him the machine cleaning every day. New local colleagues who started after him are trained on the machines. Yonas says nothing, but he feels stuck.</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2E57AD"/>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Is this a conflict about tasks, unfairness or discrimination? Or is it not clear yet?</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can Yonas ask for (a rota, a training plan)?</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could his colleagues do?</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would a fair way to share tasks look like?</a:t>
            </a:r>
            <a:endParaRPr lang="en-GB" sz="14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“being given tasks below their qualification level” is the most common discriminatory experience at work for Muslim respondents (18%; FRA, 2024, p. 56).</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22</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EMOTIONAL AND PSYCHOLOGICAL DIMENSIONS OF TEAMWORK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Feeling safe to ask, to try and to make mistakes</a:t>
            </a:r>
            <a:endParaRPr lang="en-GB" sz="2800" dirty="0"/>
          </a:p>
        </p:txBody>
      </p:sp>
      <p:pic>
        <p:nvPicPr>
          <p:cNvPr id="5" name="Image 0" descr="/root/smile-smartleap/sunum/build/cache/cizim/m6-safety_umbrella--9185ed8fdd-2400.png">    </p:cNvPr>
          <p:cNvPicPr>
            <a:picLocks noChangeAspect="1"/>
          </p:cNvPicPr>
          <p:nvPr/>
        </p:nvPicPr>
        <p:blipFill>
          <a:blip r:embed="rId1"/>
          <a:stretch>
            <a:fillRect/>
          </a:stretch>
        </p:blipFill>
        <p:spPr>
          <a:xfrm>
            <a:off x="548640" y="1971052"/>
            <a:ext cx="6842455" cy="3991432"/>
          </a:xfrm>
          <a:prstGeom prst="rect">
            <a:avLst/>
          </a:prstGeom>
        </p:spPr>
      </p:pic>
      <p:sp>
        <p:nvSpPr>
          <p:cNvPr id="6" name="Text 3"/>
          <p:cNvSpPr txBox="1"/>
          <p:nvPr/>
        </p:nvSpPr>
        <p:spPr>
          <a:xfrm>
            <a:off x="2820772" y="3133067"/>
            <a:ext cx="2298192" cy="390144"/>
          </a:xfrm>
          <a:prstGeom prst="rect">
            <a:avLst/>
          </a:prstGeom>
          <a:noFill/>
          <a:ln/>
        </p:spPr>
        <p:txBody>
          <a:bodyPr wrap="square" lIns="0" tIns="0" rIns="0" bIns="0" rtlCol="0" anchor="ctr">
            <a:normAutofit/>
          </a:bodyPr>
          <a:lstStyle/>
          <a:p>
            <a:pPr algn="ctr" indent="0" marL="0">
              <a:buNone/>
            </a:pPr>
            <a:r>
              <a:rPr lang="en-GB" altLang="en-US" sz="1500" b="1" dirty="0">
                <a:solidFill>
                  <a:srgbClr val="FFFFFF"/>
                </a:solidFill>
                <a:latin typeface="Montserrat" pitchFamily="34" charset="0"/>
                <a:ea typeface="Montserrat" pitchFamily="34" charset="-122"/>
                <a:cs typeface="Montserrat" pitchFamily="34" charset="-120"/>
              </a:rPr>
              <a:t>Psychological safety</a:t>
            </a:r>
            <a:endParaRPr lang="en-GB" sz="1500" dirty="0"/>
          </a:p>
        </p:txBody>
      </p:sp>
      <p:sp>
        <p:nvSpPr>
          <p:cNvPr id="7" name="Text 4"/>
          <p:cNvSpPr txBox="1"/>
          <p:nvPr/>
        </p:nvSpPr>
        <p:spPr>
          <a:xfrm>
            <a:off x="1019277" y="2189928"/>
            <a:ext cx="131673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Worry: papers, money, family</a:t>
            </a:r>
            <a:endParaRPr lang="en-GB" sz="1150" dirty="0"/>
          </a:p>
        </p:txBody>
      </p:sp>
      <p:sp>
        <p:nvSpPr>
          <p:cNvPr id="8" name="Text 5"/>
          <p:cNvSpPr txBox="1"/>
          <p:nvPr/>
        </p:nvSpPr>
        <p:spPr>
          <a:xfrm>
            <a:off x="3233268" y="2096673"/>
            <a:ext cx="147320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Language anxiety</a:t>
            </a:r>
            <a:endParaRPr lang="en-GB" sz="1150" dirty="0"/>
          </a:p>
        </p:txBody>
      </p:sp>
      <p:sp>
        <p:nvSpPr>
          <p:cNvPr id="9" name="Text 6"/>
          <p:cNvSpPr txBox="1"/>
          <p:nvPr/>
        </p:nvSpPr>
        <p:spPr>
          <a:xfrm>
            <a:off x="5603722" y="2096456"/>
            <a:ext cx="1316736" cy="707136"/>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Short contract, probation</a:t>
            </a:r>
            <a:endParaRPr lang="en-GB" sz="1150" dirty="0"/>
          </a:p>
        </p:txBody>
      </p:sp>
      <p:sp>
        <p:nvSpPr>
          <p:cNvPr id="10" name="Shape 7"/>
          <p:cNvSpPr/>
          <p:nvPr/>
        </p:nvSpPr>
        <p:spPr>
          <a:xfrm>
            <a:off x="7711135" y="1945872"/>
            <a:ext cx="3931920" cy="4041792"/>
          </a:xfrm>
          <a:prstGeom prst="roundRect">
            <a:avLst>
              <a:gd name="adj" fmla="val 3256"/>
            </a:avLst>
          </a:prstGeom>
          <a:solidFill>
            <a:srgbClr val="E2E7F4"/>
          </a:solidFill>
          <a:ln w="9525">
            <a:solidFill>
              <a:srgbClr val="E2E7F4"/>
            </a:solidFill>
            <a:prstDash val="solid"/>
          </a:ln>
        </p:spPr>
      </p:sp>
      <p:sp>
        <p:nvSpPr>
          <p:cNvPr id="11" name="Text 8"/>
          <p:cNvSpPr txBox="1"/>
          <p:nvPr/>
        </p:nvSpPr>
        <p:spPr>
          <a:xfrm>
            <a:off x="7939735" y="2174472"/>
            <a:ext cx="347472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Stress travels into the team: </a:t>
            </a:r>
            <a:r>
              <a:rPr lang="en-GB" altLang="en-US" sz="1300" dirty="0">
                <a:solidFill>
                  <a:srgbClr val="4A5B70"/>
                </a:solidFill>
                <a:latin typeface="Montserrat" pitchFamily="34" charset="0"/>
                <a:ea typeface="Montserrat" pitchFamily="34" charset="-122"/>
                <a:cs typeface="Montserrat" pitchFamily="34" charset="-120"/>
              </a:rPr>
              <a:t>concentration, trust and reactions to conflict.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Language anxiety: </a:t>
            </a:r>
            <a:r>
              <a:rPr lang="en-GB" altLang="en-US" sz="1300" dirty="0">
                <a:solidFill>
                  <a:srgbClr val="4A5B70"/>
                </a:solidFill>
                <a:latin typeface="Montserrat" pitchFamily="34" charset="0"/>
                <a:ea typeface="Montserrat" pitchFamily="34" charset="-122"/>
                <a:cs typeface="Montserrat" pitchFamily="34" charset="-120"/>
              </a:rPr>
              <a:t>a second language at work can feel like losing status.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On probation, </a:t>
            </a:r>
            <a:r>
              <a:rPr lang="en-GB" altLang="en-US" sz="1300" dirty="0">
                <a:solidFill>
                  <a:srgbClr val="4A5B70"/>
                </a:solidFill>
                <a:latin typeface="Montserrat" pitchFamily="34" charset="0"/>
                <a:ea typeface="Montserrat" pitchFamily="34" charset="-122"/>
                <a:cs typeface="Montserrat" pitchFamily="34" charset="-120"/>
              </a:rPr>
              <a:t>asking or admitting a mistake can feel dangerous.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Psychological safety: </a:t>
            </a:r>
            <a:r>
              <a:rPr lang="en-GB" altLang="en-US" sz="1300" dirty="0">
                <a:solidFill>
                  <a:srgbClr val="4A5B70"/>
                </a:solidFill>
                <a:latin typeface="Montserrat" pitchFamily="34" charset="0"/>
                <a:ea typeface="Montserrat" pitchFamily="34" charset="-122"/>
                <a:cs typeface="Montserrat" pitchFamily="34" charset="-120"/>
              </a:rPr>
              <a:t>“a shared belief held by members of a team that the team is safe for interpersonal risk taking”. The team creates it.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Google, 180 teams: </a:t>
            </a:r>
            <a:r>
              <a:rPr lang="en-GB" altLang="en-US" sz="1300" dirty="0">
                <a:solidFill>
                  <a:srgbClr val="4A5B70"/>
                </a:solidFill>
                <a:latin typeface="Montserrat" pitchFamily="34" charset="0"/>
                <a:ea typeface="Montserrat" pitchFamily="34" charset="-122"/>
                <a:cs typeface="Montserrat" pitchFamily="34" charset="-120"/>
              </a:rPr>
              <a:t>it came first of five team dynamics (internal study, not peer-reviewed).</a:t>
            </a:r>
            <a:endParaRPr lang="en-GB" sz="1300" dirty="0"/>
          </a:p>
        </p:txBody>
      </p:sp>
      <p:sp>
        <p:nvSpPr>
          <p:cNvPr id="12" name="Text 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23</a:t>
            </a:r>
            <a:endParaRPr lang="en-GB" sz="900" dirty="0"/>
          </a:p>
        </p:txBody>
      </p:sp>
      <p:sp>
        <p:nvSpPr>
          <p:cNvPr id="13" name="Text 1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4" name="Text 1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Edmondson (1999), Administrative Science Quarterly, 51 work teams · Google re:Work (2015) · Neeley (2013) · Blackmore et al. (2020)</a:t>
            </a:r>
            <a:endParaRPr lang="en-GB"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DOCUMENTED PROGRAMMES AND STUDIES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Real evidence: what helps mixed groups work</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2E57AD"/>
          </a:solidFill>
          <a:ln w="12700">
            <a:solidFill>
              <a:srgbClr val="2E57AD"/>
            </a:solidFill>
            <a:prstDash val="solid"/>
          </a:ln>
        </p:spPr>
      </p:sp>
      <p:pic>
        <p:nvPicPr>
          <p:cNvPr id="7" name="Image 0" descr="/root/smile-smartleap/sunum/build/cache/cizim/m6-spot-school-ec385a28e8-900.png">    </p:cNvPr>
          <p:cNvPicPr>
            <a:picLocks noChangeAspect="1"/>
          </p:cNvPicPr>
          <p:nvPr/>
        </p:nvPicPr>
        <p:blipFill>
          <a:blip r:embed="rId1"/>
          <a:stretch>
            <a:fillRect/>
          </a:stretch>
        </p:blipFill>
        <p:spPr>
          <a:xfrm>
            <a:off x="1049617" y="2128752"/>
            <a:ext cx="1600200" cy="1600200"/>
          </a:xfrm>
          <a:prstGeom prst="rect">
            <a:avLst/>
          </a:prstGeom>
        </p:spPr>
      </p:pic>
      <p:sp>
        <p:nvSpPr>
          <p:cNvPr id="8" name="Shape 5"/>
          <p:cNvSpPr/>
          <p:nvPr/>
        </p:nvSpPr>
        <p:spPr>
          <a:xfrm>
            <a:off x="1966646" y="2110464"/>
            <a:ext cx="967664" cy="237744"/>
          </a:xfrm>
          <a:prstGeom prst="roundRect">
            <a:avLst>
              <a:gd name="adj" fmla="val 50000"/>
            </a:avLst>
          </a:prstGeom>
          <a:solidFill>
            <a:srgbClr val="E2E7F4"/>
          </a:solidFill>
          <a:ln w="9525">
            <a:solidFill>
              <a:srgbClr val="E2E7F4"/>
            </a:solidFill>
            <a:prstDash val="solid"/>
          </a:ln>
        </p:spPr>
      </p:sp>
      <p:sp>
        <p:nvSpPr>
          <p:cNvPr id="9" name="Text 6"/>
          <p:cNvSpPr txBox="1"/>
          <p:nvPr/>
        </p:nvSpPr>
        <p:spPr>
          <a:xfrm>
            <a:off x="1966646" y="2110464"/>
            <a:ext cx="967664" cy="237744"/>
          </a:xfrm>
          <a:prstGeom prst="rect">
            <a:avLst/>
          </a:prstGeom>
          <a:noFill/>
          <a:ln/>
        </p:spPr>
        <p:txBody>
          <a:bodyPr wrap="square" lIns="0" tIns="0" rIns="0" bIns="0" rtlCol="0" anchor="ctr"/>
          <a:lstStyle/>
          <a:p>
            <a:pPr algn="ctr" indent="0" marL="0">
              <a:buNone/>
            </a:pPr>
            <a:r>
              <a:rPr lang="en-GB" altLang="en-US" sz="950" b="1" dirty="0">
                <a:solidFill>
                  <a:srgbClr val="2E57AD"/>
                </a:solidFill>
                <a:latin typeface="Montserrat" pitchFamily="34" charset="0"/>
                <a:ea typeface="Montserrat" pitchFamily="34" charset="-122"/>
                <a:cs typeface="Montserrat" pitchFamily="34" charset="-120"/>
              </a:rPr>
              <a:t>Türkiye</a:t>
            </a:r>
            <a:endParaRPr lang="en-GB" sz="950" dirty="0"/>
          </a:p>
        </p:txBody>
      </p:sp>
      <p:sp>
        <p:nvSpPr>
          <p:cNvPr id="10" name="Text 7"/>
          <p:cNvSpPr txBox="1"/>
          <p:nvPr/>
        </p:nvSpPr>
        <p:spPr>
          <a:xfrm>
            <a:off x="777240"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Perspective-taking in mixed schools</a:t>
            </a:r>
            <a:endParaRPr lang="en-GB" sz="1550" dirty="0"/>
          </a:p>
        </p:txBody>
      </p:sp>
      <p:sp>
        <p:nvSpPr>
          <p:cNvPr id="11" name="Text 8"/>
          <p:cNvSpPr txBox="1"/>
          <p:nvPr/>
        </p:nvSpPr>
        <p:spPr>
          <a:xfrm>
            <a:off x="777240" y="4350744"/>
            <a:ext cx="2144954" cy="1527192"/>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Refugee children were about 25% more likely to get emotional support from host classmates. Segregation fell by 15-21%.</a:t>
            </a:r>
            <a:endParaRPr lang="en-GB" sz="1350" dirty="0"/>
          </a:p>
        </p:txBody>
      </p:sp>
      <p:sp>
        <p:nvSpPr>
          <p:cNvPr id="12" name="Shape 9"/>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3" name="Shape 10"/>
          <p:cNvSpPr/>
          <p:nvPr/>
        </p:nvSpPr>
        <p:spPr>
          <a:xfrm>
            <a:off x="3489122" y="1945872"/>
            <a:ext cx="2382698" cy="64008"/>
          </a:xfrm>
          <a:prstGeom prst="rect">
            <a:avLst/>
          </a:prstGeom>
          <a:solidFill>
            <a:srgbClr val="2E57AD"/>
          </a:solidFill>
          <a:ln w="12700">
            <a:solidFill>
              <a:srgbClr val="2E57AD"/>
            </a:solidFill>
            <a:prstDash val="solid"/>
          </a:ln>
        </p:spPr>
      </p:sp>
      <p:pic>
        <p:nvPicPr>
          <p:cNvPr id="14" name="Image 1" descr="/root/smile-smartleap/sunum/build/cache/cizim/m6-spot-cricket-8a8e71c4cd-900.png">    </p:cNvPr>
          <p:cNvPicPr>
            <a:picLocks noChangeAspect="1"/>
          </p:cNvPicPr>
          <p:nvPr/>
        </p:nvPicPr>
        <p:blipFill>
          <a:blip r:embed="rId2"/>
          <a:stretch>
            <a:fillRect/>
          </a:stretch>
        </p:blipFill>
        <p:spPr>
          <a:xfrm>
            <a:off x="3880371" y="2128752"/>
            <a:ext cx="1600200" cy="1600200"/>
          </a:xfrm>
          <a:prstGeom prst="rect">
            <a:avLst/>
          </a:prstGeom>
        </p:spPr>
      </p:pic>
      <p:sp>
        <p:nvSpPr>
          <p:cNvPr id="15" name="Shape 11"/>
          <p:cNvSpPr/>
          <p:nvPr/>
        </p:nvSpPr>
        <p:spPr>
          <a:xfrm>
            <a:off x="4989424" y="2110464"/>
            <a:ext cx="785241" cy="237744"/>
          </a:xfrm>
          <a:prstGeom prst="roundRect">
            <a:avLst>
              <a:gd name="adj" fmla="val 50000"/>
            </a:avLst>
          </a:prstGeom>
          <a:solidFill>
            <a:srgbClr val="E2E7F4"/>
          </a:solidFill>
          <a:ln w="9525">
            <a:solidFill>
              <a:srgbClr val="E2E7F4"/>
            </a:solidFill>
            <a:prstDash val="solid"/>
          </a:ln>
        </p:spPr>
      </p:sp>
      <p:sp>
        <p:nvSpPr>
          <p:cNvPr id="16" name="Text 12"/>
          <p:cNvSpPr txBox="1"/>
          <p:nvPr/>
        </p:nvSpPr>
        <p:spPr>
          <a:xfrm>
            <a:off x="4989424" y="2110464"/>
            <a:ext cx="785241" cy="237744"/>
          </a:xfrm>
          <a:prstGeom prst="rect">
            <a:avLst/>
          </a:prstGeom>
          <a:noFill/>
          <a:ln/>
        </p:spPr>
        <p:txBody>
          <a:bodyPr wrap="square" lIns="0" tIns="0" rIns="0" bIns="0" rtlCol="0" anchor="ctr"/>
          <a:lstStyle/>
          <a:p>
            <a:pPr algn="ctr" indent="0" marL="0">
              <a:buNone/>
            </a:pPr>
            <a:r>
              <a:rPr lang="en-GB" altLang="en-US" sz="950" b="1" dirty="0">
                <a:solidFill>
                  <a:srgbClr val="2E57AD"/>
                </a:solidFill>
                <a:latin typeface="Montserrat" pitchFamily="34" charset="0"/>
                <a:ea typeface="Montserrat" pitchFamily="34" charset="-122"/>
                <a:cs typeface="Montserrat" pitchFamily="34" charset="-120"/>
              </a:rPr>
              <a:t>India</a:t>
            </a:r>
            <a:endParaRPr lang="en-GB" sz="950" dirty="0"/>
          </a:p>
        </p:txBody>
      </p:sp>
      <p:sp>
        <p:nvSpPr>
          <p:cNvPr id="17" name="Text 13"/>
          <p:cNvSpPr txBox="1"/>
          <p:nvPr/>
        </p:nvSpPr>
        <p:spPr>
          <a:xfrm>
            <a:off x="3607994"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Teammates, not opponents</a:t>
            </a:r>
            <a:endParaRPr lang="en-GB" sz="1550" dirty="0"/>
          </a:p>
        </p:txBody>
      </p:sp>
      <p:sp>
        <p:nvSpPr>
          <p:cNvPr id="18" name="Text 14"/>
          <p:cNvSpPr txBox="1"/>
          <p:nvPr/>
        </p:nvSpPr>
        <p:spPr>
          <a:xfrm>
            <a:off x="3607994" y="4350744"/>
            <a:ext cx="2144954" cy="1527192"/>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Mixed cricket teams built friendships across groups. Playing against the other group reduced friendships.</a:t>
            </a:r>
            <a:endParaRPr lang="en-GB" sz="1350" dirty="0"/>
          </a:p>
        </p:txBody>
      </p:sp>
      <p:sp>
        <p:nvSpPr>
          <p:cNvPr id="19" name="Shape 15"/>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20" name="Shape 16"/>
          <p:cNvSpPr/>
          <p:nvPr/>
        </p:nvSpPr>
        <p:spPr>
          <a:xfrm>
            <a:off x="6319876" y="1945872"/>
            <a:ext cx="2382698" cy="64008"/>
          </a:xfrm>
          <a:prstGeom prst="rect">
            <a:avLst/>
          </a:prstGeom>
          <a:solidFill>
            <a:srgbClr val="2E57AD"/>
          </a:solidFill>
          <a:ln w="12700">
            <a:solidFill>
              <a:srgbClr val="2E57AD"/>
            </a:solidFill>
            <a:prstDash val="solid"/>
          </a:ln>
        </p:spPr>
      </p:sp>
      <p:pic>
        <p:nvPicPr>
          <p:cNvPr id="21" name="Image 2" descr="/root/smile-smartleap/sunum/build/cache/cizim/m6-spot-oneday-60e3f4997c-900.png">    </p:cNvPr>
          <p:cNvPicPr>
            <a:picLocks noChangeAspect="1"/>
          </p:cNvPicPr>
          <p:nvPr/>
        </p:nvPicPr>
        <p:blipFill>
          <a:blip r:embed="rId3"/>
          <a:stretch>
            <a:fillRect/>
          </a:stretch>
        </p:blipFill>
        <p:spPr>
          <a:xfrm>
            <a:off x="6711125" y="2128752"/>
            <a:ext cx="1600200" cy="1600200"/>
          </a:xfrm>
          <a:prstGeom prst="rect">
            <a:avLst/>
          </a:prstGeom>
        </p:spPr>
      </p:pic>
      <p:sp>
        <p:nvSpPr>
          <p:cNvPr id="22" name="Shape 17"/>
          <p:cNvSpPr/>
          <p:nvPr/>
        </p:nvSpPr>
        <p:spPr>
          <a:xfrm>
            <a:off x="7628153" y="2110464"/>
            <a:ext cx="967664" cy="237744"/>
          </a:xfrm>
          <a:prstGeom prst="roundRect">
            <a:avLst>
              <a:gd name="adj" fmla="val 50000"/>
            </a:avLst>
          </a:prstGeom>
          <a:solidFill>
            <a:srgbClr val="E2E7F4"/>
          </a:solidFill>
          <a:ln w="9525">
            <a:solidFill>
              <a:srgbClr val="E2E7F4"/>
            </a:solidFill>
            <a:prstDash val="solid"/>
          </a:ln>
        </p:spPr>
      </p:sp>
      <p:sp>
        <p:nvSpPr>
          <p:cNvPr id="23" name="Text 18"/>
          <p:cNvSpPr txBox="1"/>
          <p:nvPr/>
        </p:nvSpPr>
        <p:spPr>
          <a:xfrm>
            <a:off x="7628153" y="2110464"/>
            <a:ext cx="967664" cy="237744"/>
          </a:xfrm>
          <a:prstGeom prst="rect">
            <a:avLst/>
          </a:prstGeom>
          <a:noFill/>
          <a:ln/>
        </p:spPr>
        <p:txBody>
          <a:bodyPr wrap="square" lIns="0" tIns="0" rIns="0" bIns="0" rtlCol="0" anchor="ctr"/>
          <a:lstStyle/>
          <a:p>
            <a:pPr algn="ctr" indent="0" marL="0">
              <a:buNone/>
            </a:pPr>
            <a:r>
              <a:rPr lang="en-GB" altLang="en-US" sz="950" b="1" dirty="0">
                <a:solidFill>
                  <a:srgbClr val="2E57AD"/>
                </a:solidFill>
                <a:latin typeface="Montserrat" pitchFamily="34" charset="0"/>
                <a:ea typeface="Montserrat" pitchFamily="34" charset="-122"/>
                <a:cs typeface="Montserrat" pitchFamily="34" charset="-120"/>
              </a:rPr>
              <a:t>Türkiye</a:t>
            </a:r>
            <a:endParaRPr lang="en-GB" sz="950" dirty="0"/>
          </a:p>
        </p:txBody>
      </p:sp>
      <p:sp>
        <p:nvSpPr>
          <p:cNvPr id="24" name="Text 19"/>
          <p:cNvSpPr txBox="1"/>
          <p:nvPr/>
        </p:nvSpPr>
        <p:spPr>
          <a:xfrm>
            <a:off x="6438748"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One-day events: no effect</a:t>
            </a:r>
            <a:endParaRPr lang="en-GB" sz="1550" dirty="0"/>
          </a:p>
        </p:txBody>
      </p:sp>
      <p:sp>
        <p:nvSpPr>
          <p:cNvPr id="25" name="Text 20"/>
          <p:cNvSpPr txBox="1"/>
          <p:nvPr/>
        </p:nvSpPr>
        <p:spPr>
          <a:xfrm>
            <a:off x="6438748" y="4350744"/>
            <a:ext cx="2144954" cy="1527192"/>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Joint Syrian-Turkish events, mostly one day or less, showed no effect on belonging and trust.</a:t>
            </a:r>
            <a:endParaRPr lang="en-GB" sz="1350" dirty="0"/>
          </a:p>
        </p:txBody>
      </p:sp>
      <p:sp>
        <p:nvSpPr>
          <p:cNvPr id="26" name="Shape 21"/>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7" name="Shape 22"/>
          <p:cNvSpPr/>
          <p:nvPr/>
        </p:nvSpPr>
        <p:spPr>
          <a:xfrm>
            <a:off x="9150629" y="1945872"/>
            <a:ext cx="2382698" cy="64008"/>
          </a:xfrm>
          <a:prstGeom prst="rect">
            <a:avLst/>
          </a:prstGeom>
          <a:solidFill>
            <a:srgbClr val="2E57AD"/>
          </a:solidFill>
          <a:ln w="12700">
            <a:solidFill>
              <a:srgbClr val="2E57AD"/>
            </a:solidFill>
            <a:prstDash val="solid"/>
          </a:ln>
        </p:spPr>
      </p:sp>
      <p:pic>
        <p:nvPicPr>
          <p:cNvPr id="28" name="Image 3" descr="/root/smile-smartleap/sunum/build/cache/cizim/m6-spot-mentor-19252578b2-900.png">    </p:cNvPr>
          <p:cNvPicPr>
            <a:picLocks noChangeAspect="1"/>
          </p:cNvPicPr>
          <p:nvPr/>
        </p:nvPicPr>
        <p:blipFill>
          <a:blip r:embed="rId4"/>
          <a:stretch>
            <a:fillRect/>
          </a:stretch>
        </p:blipFill>
        <p:spPr>
          <a:xfrm>
            <a:off x="9541878" y="2128752"/>
            <a:ext cx="1600200" cy="1600200"/>
          </a:xfrm>
          <a:prstGeom prst="rect">
            <a:avLst/>
          </a:prstGeom>
        </p:spPr>
      </p:pic>
      <p:sp>
        <p:nvSpPr>
          <p:cNvPr id="29" name="Shape 23"/>
          <p:cNvSpPr/>
          <p:nvPr/>
        </p:nvSpPr>
        <p:spPr>
          <a:xfrm>
            <a:off x="10458907" y="2110464"/>
            <a:ext cx="967664" cy="237744"/>
          </a:xfrm>
          <a:prstGeom prst="roundRect">
            <a:avLst>
              <a:gd name="adj" fmla="val 50000"/>
            </a:avLst>
          </a:prstGeom>
          <a:solidFill>
            <a:srgbClr val="E2E7F4"/>
          </a:solidFill>
          <a:ln w="9525">
            <a:solidFill>
              <a:srgbClr val="E2E7F4"/>
            </a:solidFill>
            <a:prstDash val="solid"/>
          </a:ln>
        </p:spPr>
      </p:sp>
      <p:sp>
        <p:nvSpPr>
          <p:cNvPr id="30" name="Text 24"/>
          <p:cNvSpPr txBox="1"/>
          <p:nvPr/>
        </p:nvSpPr>
        <p:spPr>
          <a:xfrm>
            <a:off x="10458907" y="2110464"/>
            <a:ext cx="967664" cy="237744"/>
          </a:xfrm>
          <a:prstGeom prst="rect">
            <a:avLst/>
          </a:prstGeom>
          <a:noFill/>
          <a:ln/>
        </p:spPr>
        <p:txBody>
          <a:bodyPr wrap="square" lIns="0" tIns="0" rIns="0" bIns="0" rtlCol="0" anchor="ctr"/>
          <a:lstStyle/>
          <a:p>
            <a:pPr algn="ctr" indent="0" marL="0">
              <a:buNone/>
            </a:pPr>
            <a:r>
              <a:rPr lang="en-GB" altLang="en-US" sz="950" b="1" dirty="0">
                <a:solidFill>
                  <a:srgbClr val="2E57AD"/>
                </a:solidFill>
                <a:latin typeface="Montserrat" pitchFamily="34" charset="0"/>
                <a:ea typeface="Montserrat" pitchFamily="34" charset="-122"/>
                <a:cs typeface="Montserrat" pitchFamily="34" charset="-120"/>
              </a:rPr>
              <a:t>Germany</a:t>
            </a:r>
            <a:endParaRPr lang="en-GB" sz="950" dirty="0"/>
          </a:p>
        </p:txBody>
      </p:sp>
      <p:sp>
        <p:nvSpPr>
          <p:cNvPr id="31" name="Text 25"/>
          <p:cNvSpPr txBox="1"/>
          <p:nvPr/>
        </p:nvSpPr>
        <p:spPr>
          <a:xfrm>
            <a:off x="9269501"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Mentors for apprentices</a:t>
            </a:r>
            <a:endParaRPr lang="en-GB" sz="1550" dirty="0"/>
          </a:p>
        </p:txBody>
      </p:sp>
      <p:sp>
        <p:nvSpPr>
          <p:cNvPr id="32" name="Text 26"/>
          <p:cNvSpPr txBox="1"/>
          <p:nvPr/>
        </p:nvSpPr>
        <p:spPr>
          <a:xfrm>
            <a:off x="9269501" y="4350744"/>
            <a:ext cx="2144954" cy="1527192"/>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VerA tandems with retired experts: the programme reports a positive effect in about 3 of 4 cases. No control group.</a:t>
            </a:r>
            <a:endParaRPr lang="en-GB" sz="1350" dirty="0"/>
          </a:p>
        </p:txBody>
      </p:sp>
      <p:sp>
        <p:nvSpPr>
          <p:cNvPr id="33"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24</a:t>
            </a:r>
            <a:endParaRPr lang="en-GB" sz="900" dirty="0"/>
          </a:p>
        </p:txBody>
      </p:sp>
      <p:sp>
        <p:nvSpPr>
          <p:cNvPr id="34"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35" name="Text 29"/>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Alan et al. (2021), QJE (RCT) · Lowe (2021), AER (RCT) · Mittal, Parigi &amp; Vollmer (2024), International Migration · Prognos AG (2023), VerA evaluation for BMBF/BIBB</a:t>
            </a:r>
            <a:endParaRPr lang="en-GB"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2E57AD"/>
          </a:solidFill>
          <a:ln w="12700">
            <a:solidFill>
              <a:srgbClr val="2E57AD"/>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Case study: inclusive or exclusionary teamwork?</a:t>
            </a:r>
            <a:endParaRPr lang="en-GB" sz="2800" dirty="0"/>
          </a:p>
        </p:txBody>
      </p:sp>
      <p:sp>
        <p:nvSpPr>
          <p:cNvPr id="6" name="Shape 4"/>
          <p:cNvSpPr/>
          <p:nvPr/>
        </p:nvSpPr>
        <p:spPr>
          <a:xfrm>
            <a:off x="548640" y="1945872"/>
            <a:ext cx="3246120" cy="4041792"/>
          </a:xfrm>
          <a:prstGeom prst="roundRect">
            <a:avLst>
              <a:gd name="adj" fmla="val 3944"/>
            </a:avLst>
          </a:prstGeom>
          <a:solidFill>
            <a:srgbClr val="2E57AD"/>
          </a:solidFill>
          <a:ln w="9525">
            <a:solidFill>
              <a:srgbClr val="2E57AD"/>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25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Groups of 3-4</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Case study texts (invented scenario cards), inclusion grid on the flipchart, sticky notes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See inclusion and exclusion in everyday teamwork, and who shares responsibility</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60742c33db-1200.png">    </p:cNvPr>
          <p:cNvPicPr>
            <a:picLocks noChangeAspect="1"/>
          </p:cNvPicPr>
          <p:nvPr/>
        </p:nvPicPr>
        <p:blipFill>
          <a:blip r:embed="rId5"/>
          <a:stretch>
            <a:fillRect/>
          </a:stretch>
        </p:blipFill>
        <p:spPr>
          <a:xfrm>
            <a:off x="9037015" y="2274188"/>
            <a:ext cx="2468880" cy="185166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46501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Show the inclusion grid again (3 min).</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Each group gets one card: the warehouse language (Daria), the cleaning (Yonas), “our translator” (Nour) or the Friday drinks (Kerem).</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Groups (12 min): Where is the person in the grid? What would inclusion look like here?</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Who shares responsibility: the newcomer, colleagues, team leader, employer? Agree one action for each.</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Each group presents in 2 minutes (10 min). The trainer links each case to the evidence.</a:t>
            </a:r>
            <a:endParaRPr lang="en-GB" sz="1150" dirty="0"/>
          </a:p>
        </p:txBody>
      </p:sp>
      <p:sp>
        <p:nvSpPr>
          <p:cNvPr id="19" name="Shape 12"/>
          <p:cNvSpPr/>
          <p:nvPr/>
        </p:nvSpPr>
        <p:spPr>
          <a:xfrm>
            <a:off x="4069080" y="4637045"/>
            <a:ext cx="7573975" cy="1350619"/>
          </a:xfrm>
          <a:prstGeom prst="roundRect">
            <a:avLst>
              <a:gd name="adj" fmla="val 9478"/>
            </a:avLst>
          </a:prstGeom>
          <a:solidFill>
            <a:srgbClr val="E2E7F4"/>
          </a:solidFill>
          <a:ln w="9525">
            <a:solidFill>
              <a:srgbClr val="E2E7F4"/>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would make this team inclusive without asking anyone to become invisible?</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Where is the ethical line between “helping out” and being used?</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25</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2E57AD-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6-u3_board--f92744adb6-2000.png">    </p:cNvPr>
          <p:cNvPicPr>
            <a:picLocks noChangeAspect="1"/>
          </p:cNvPicPr>
          <p:nvPr/>
        </p:nvPicPr>
        <p:blipFill>
          <a:blip r:embed="rId2"/>
          <a:stretch>
            <a:fillRect/>
          </a:stretch>
        </p:blipFill>
        <p:spPr>
          <a:xfrm>
            <a:off x="8076895" y="1733986"/>
            <a:ext cx="3703320" cy="337742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E2E7F4"/>
                </a:solidFill>
                <a:latin typeface="Montserrat" pitchFamily="34" charset="0"/>
                <a:ea typeface="Montserrat" pitchFamily="34" charset="-122"/>
                <a:cs typeface="Montserrat" pitchFamily="34" charset="-120"/>
              </a:rPr>
              <a:t>03</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3  ·  ≈ 75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Practical Strategies and Good Practices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Time to Take the Field: practise roles, clear communication, fair rules and feedback in realistic team situations.</a:t>
            </a:r>
            <a:endParaRPr lang="en-GB" sz="1800" dirty="0"/>
          </a:p>
        </p:txBody>
      </p:sp>
      <p:sp>
        <p:nvSpPr>
          <p:cNvPr id="10" name="Shape 5"/>
          <p:cNvSpPr/>
          <p:nvPr/>
        </p:nvSpPr>
        <p:spPr>
          <a:xfrm>
            <a:off x="548640" y="5073120"/>
            <a:ext cx="85953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85953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Roles</a:t>
            </a:r>
            <a:endParaRPr lang="en-GB" sz="1100" dirty="0"/>
          </a:p>
        </p:txBody>
      </p:sp>
      <p:sp>
        <p:nvSpPr>
          <p:cNvPr id="12" name="Shape 7"/>
          <p:cNvSpPr/>
          <p:nvPr/>
        </p:nvSpPr>
        <p:spPr>
          <a:xfrm>
            <a:off x="1517904"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517904"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Communication</a:t>
            </a:r>
            <a:endParaRPr lang="en-GB" sz="1100" dirty="0"/>
          </a:p>
        </p:txBody>
      </p:sp>
      <p:sp>
        <p:nvSpPr>
          <p:cNvPr id="14" name="Shape 9"/>
          <p:cNvSpPr/>
          <p:nvPr/>
        </p:nvSpPr>
        <p:spPr>
          <a:xfrm>
            <a:off x="3130906" y="5073120"/>
            <a:ext cx="110093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130906" y="5073120"/>
            <a:ext cx="110093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Conflict</a:t>
            </a:r>
            <a:endParaRPr lang="en-GB" sz="1100" dirty="0"/>
          </a:p>
        </p:txBody>
      </p:sp>
      <p:sp>
        <p:nvSpPr>
          <p:cNvPr id="16" name="Shape 11"/>
          <p:cNvSpPr/>
          <p:nvPr/>
        </p:nvSpPr>
        <p:spPr>
          <a:xfrm>
            <a:off x="4341571" y="5073120"/>
            <a:ext cx="214701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4341571" y="5073120"/>
            <a:ext cx="214701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Feedback and fairness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26</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ROLES AND RESPONSIBILITIES IN TEAMS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“Big Five” of teamwork, and the glue</a:t>
            </a:r>
            <a:endParaRPr lang="en-GB" sz="2800" dirty="0"/>
          </a:p>
        </p:txBody>
      </p:sp>
      <p:pic>
        <p:nvPicPr>
          <p:cNvPr id="5" name="Image 0" descr="/root/smile-smartleap/sunum/build/cache/cizim/m6-big_five--6726009d9a-2400.png">    </p:cNvPr>
          <p:cNvPicPr>
            <a:picLocks noChangeAspect="1"/>
          </p:cNvPicPr>
          <p:nvPr/>
        </p:nvPicPr>
        <p:blipFill>
          <a:blip r:embed="rId1"/>
          <a:stretch>
            <a:fillRect/>
          </a:stretch>
        </p:blipFill>
        <p:spPr>
          <a:xfrm>
            <a:off x="1196706" y="1945872"/>
            <a:ext cx="9798284" cy="4041792"/>
          </a:xfrm>
          <a:prstGeom prst="rect">
            <a:avLst/>
          </a:prstGeom>
        </p:spPr>
      </p:pic>
      <p:sp>
        <p:nvSpPr>
          <p:cNvPr id="6" name="Shape 3"/>
          <p:cNvSpPr/>
          <p:nvPr/>
        </p:nvSpPr>
        <p:spPr>
          <a:xfrm>
            <a:off x="1284994" y="1919267"/>
            <a:ext cx="1783080" cy="861568"/>
          </a:xfrm>
          <a:prstGeom prst="roundRect">
            <a:avLst>
              <a:gd name="adj" fmla="val 21226"/>
            </a:avLst>
          </a:prstGeom>
          <a:solidFill>
            <a:srgbClr val="FFFFFF"/>
          </a:solidFill>
          <a:ln w="15875">
            <a:solidFill>
              <a:srgbClr val="2E57AD"/>
            </a:solidFill>
            <a:prstDash val="solid"/>
          </a:ln>
        </p:spPr>
      </p:sp>
      <p:sp>
        <p:nvSpPr>
          <p:cNvPr id="7" name="Text 4"/>
          <p:cNvSpPr txBox="1"/>
          <p:nvPr/>
        </p:nvSpPr>
        <p:spPr>
          <a:xfrm>
            <a:off x="1358146" y="1919267"/>
            <a:ext cx="1636776" cy="861568"/>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Team leadership: sets direction, shares tasks, informs</a:t>
            </a:r>
            <a:endParaRPr lang="en-GB" sz="1100" dirty="0"/>
          </a:p>
        </p:txBody>
      </p:sp>
      <p:sp>
        <p:nvSpPr>
          <p:cNvPr id="8" name="Shape 5"/>
          <p:cNvSpPr/>
          <p:nvPr/>
        </p:nvSpPr>
        <p:spPr>
          <a:xfrm>
            <a:off x="3244651" y="2008675"/>
            <a:ext cx="1783080" cy="682752"/>
          </a:xfrm>
          <a:prstGeom prst="roundRect">
            <a:avLst>
              <a:gd name="adj" fmla="val 26786"/>
            </a:avLst>
          </a:prstGeom>
          <a:solidFill>
            <a:srgbClr val="FFFFFF"/>
          </a:solidFill>
          <a:ln w="15875">
            <a:solidFill>
              <a:srgbClr val="2E57AD"/>
            </a:solidFill>
            <a:prstDash val="solid"/>
          </a:ln>
        </p:spPr>
      </p:sp>
      <p:sp>
        <p:nvSpPr>
          <p:cNvPr id="9" name="Text 6"/>
          <p:cNvSpPr txBox="1"/>
          <p:nvPr/>
        </p:nvSpPr>
        <p:spPr>
          <a:xfrm>
            <a:off x="3317803" y="2008675"/>
            <a:ext cx="163677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Watching how it goes: for others too, not only you</a:t>
            </a:r>
            <a:endParaRPr lang="en-GB" sz="1100" dirty="0"/>
          </a:p>
        </p:txBody>
      </p:sp>
      <p:sp>
        <p:nvSpPr>
          <p:cNvPr id="10" name="Shape 7"/>
          <p:cNvSpPr/>
          <p:nvPr/>
        </p:nvSpPr>
        <p:spPr>
          <a:xfrm>
            <a:off x="5204308" y="2008675"/>
            <a:ext cx="1783080" cy="682752"/>
          </a:xfrm>
          <a:prstGeom prst="roundRect">
            <a:avLst>
              <a:gd name="adj" fmla="val 26786"/>
            </a:avLst>
          </a:prstGeom>
          <a:solidFill>
            <a:srgbClr val="FFFFFF"/>
          </a:solidFill>
          <a:ln w="15875">
            <a:solidFill>
              <a:srgbClr val="2E57AD"/>
            </a:solidFill>
            <a:prstDash val="solid"/>
          </a:ln>
        </p:spPr>
      </p:sp>
      <p:sp>
        <p:nvSpPr>
          <p:cNvPr id="11" name="Text 8"/>
          <p:cNvSpPr txBox="1"/>
          <p:nvPr/>
        </p:nvSpPr>
        <p:spPr>
          <a:xfrm>
            <a:off x="5277460" y="2008675"/>
            <a:ext cx="163677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Backup behaviour: see an overloaded colleague, help</a:t>
            </a:r>
            <a:endParaRPr lang="en-GB" sz="1100" dirty="0"/>
          </a:p>
        </p:txBody>
      </p:sp>
      <p:sp>
        <p:nvSpPr>
          <p:cNvPr id="12" name="Shape 9"/>
          <p:cNvSpPr/>
          <p:nvPr/>
        </p:nvSpPr>
        <p:spPr>
          <a:xfrm>
            <a:off x="7163964" y="2008675"/>
            <a:ext cx="1783080" cy="682752"/>
          </a:xfrm>
          <a:prstGeom prst="roundRect">
            <a:avLst>
              <a:gd name="adj" fmla="val 26786"/>
            </a:avLst>
          </a:prstGeom>
          <a:solidFill>
            <a:srgbClr val="FFFFFF"/>
          </a:solidFill>
          <a:ln w="15875">
            <a:solidFill>
              <a:srgbClr val="2E57AD"/>
            </a:solidFill>
            <a:prstDash val="solid"/>
          </a:ln>
        </p:spPr>
      </p:sp>
      <p:sp>
        <p:nvSpPr>
          <p:cNvPr id="13" name="Text 10"/>
          <p:cNvSpPr txBox="1"/>
          <p:nvPr/>
        </p:nvSpPr>
        <p:spPr>
          <a:xfrm>
            <a:off x="7237116" y="2008675"/>
            <a:ext cx="163677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Adaptability: change the plan together</a:t>
            </a:r>
            <a:endParaRPr lang="en-GB" sz="1100" dirty="0"/>
          </a:p>
        </p:txBody>
      </p:sp>
      <p:sp>
        <p:nvSpPr>
          <p:cNvPr id="14" name="Shape 11"/>
          <p:cNvSpPr/>
          <p:nvPr/>
        </p:nvSpPr>
        <p:spPr>
          <a:xfrm>
            <a:off x="9123621" y="2008675"/>
            <a:ext cx="1783080" cy="682752"/>
          </a:xfrm>
          <a:prstGeom prst="roundRect">
            <a:avLst>
              <a:gd name="adj" fmla="val 26786"/>
            </a:avLst>
          </a:prstGeom>
          <a:solidFill>
            <a:srgbClr val="FFFFFF"/>
          </a:solidFill>
          <a:ln w="15875">
            <a:solidFill>
              <a:srgbClr val="2E57AD"/>
            </a:solidFill>
            <a:prstDash val="solid"/>
          </a:ln>
        </p:spPr>
      </p:sp>
      <p:sp>
        <p:nvSpPr>
          <p:cNvPr id="15" name="Text 12"/>
          <p:cNvSpPr txBox="1"/>
          <p:nvPr/>
        </p:nvSpPr>
        <p:spPr>
          <a:xfrm>
            <a:off x="9196773" y="2008675"/>
            <a:ext cx="163677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Team orientation: team goals count, not only yours</a:t>
            </a:r>
            <a:endParaRPr lang="en-GB" sz="1100" dirty="0"/>
          </a:p>
        </p:txBody>
      </p:sp>
      <p:sp>
        <p:nvSpPr>
          <p:cNvPr id="16" name="Text 13"/>
          <p:cNvSpPr txBox="1"/>
          <p:nvPr/>
        </p:nvSpPr>
        <p:spPr>
          <a:xfrm>
            <a:off x="2249686" y="4592246"/>
            <a:ext cx="7168896" cy="365760"/>
          </a:xfrm>
          <a:prstGeom prst="rect">
            <a:avLst/>
          </a:prstGeom>
          <a:noFill/>
          <a:ln/>
        </p:spPr>
        <p:txBody>
          <a:bodyPr wrap="square" lIns="0" tIns="0" rIns="0" bIns="0" rtlCol="0" anchor="ctr">
            <a:normAutofit/>
          </a:bodyPr>
          <a:lstStyle/>
          <a:p>
            <a:pPr algn="l" indent="0" marL="0">
              <a:buNone/>
            </a:pPr>
            <a:r>
              <a:rPr lang="en-GB" altLang="en-US" sz="1350" b="1" dirty="0">
                <a:solidFill>
                  <a:srgbClr val="FFFFFF"/>
                </a:solidFill>
                <a:latin typeface="Montserrat" pitchFamily="34" charset="0"/>
                <a:ea typeface="Montserrat" pitchFamily="34" charset="-122"/>
                <a:cs typeface="Montserrat" pitchFamily="34" charset="-120"/>
              </a:rPr>
              <a:t>Glue · Shared picture: everyone knows the task and the plan</a:t>
            </a:r>
            <a:endParaRPr lang="en-GB" sz="1350" dirty="0"/>
          </a:p>
        </p:txBody>
      </p:sp>
      <p:sp>
        <p:nvSpPr>
          <p:cNvPr id="17" name="Text 14"/>
          <p:cNvSpPr txBox="1"/>
          <p:nvPr/>
        </p:nvSpPr>
        <p:spPr>
          <a:xfrm>
            <a:off x="2249686" y="5016635"/>
            <a:ext cx="7168896" cy="365760"/>
          </a:xfrm>
          <a:prstGeom prst="rect">
            <a:avLst/>
          </a:prstGeom>
          <a:noFill/>
          <a:ln/>
        </p:spPr>
        <p:txBody>
          <a:bodyPr wrap="square" lIns="0" tIns="0" rIns="0" bIns="0" rtlCol="0" anchor="ctr">
            <a:normAutofit/>
          </a:bodyPr>
          <a:lstStyle/>
          <a:p>
            <a:pPr algn="l" indent="0" marL="0">
              <a:buNone/>
            </a:pPr>
            <a:r>
              <a:rPr lang="en-GB" altLang="en-US" sz="1350" b="1" dirty="0">
                <a:solidFill>
                  <a:srgbClr val="FFFFFF"/>
                </a:solidFill>
                <a:latin typeface="Montserrat" pitchFamily="34" charset="0"/>
                <a:ea typeface="Montserrat" pitchFamily="34" charset="-122"/>
                <a:cs typeface="Montserrat" pitchFamily="34" charset="-120"/>
              </a:rPr>
              <a:t>Glue · Closed loop: say it, repeat it back, confirm</a:t>
            </a:r>
            <a:endParaRPr lang="en-GB" sz="1350" dirty="0"/>
          </a:p>
        </p:txBody>
      </p:sp>
      <p:sp>
        <p:nvSpPr>
          <p:cNvPr id="18" name="Text 15"/>
          <p:cNvSpPr txBox="1"/>
          <p:nvPr/>
        </p:nvSpPr>
        <p:spPr>
          <a:xfrm>
            <a:off x="2249686" y="5449106"/>
            <a:ext cx="7168896" cy="365760"/>
          </a:xfrm>
          <a:prstGeom prst="rect">
            <a:avLst/>
          </a:prstGeom>
          <a:noFill/>
          <a:ln/>
        </p:spPr>
        <p:txBody>
          <a:bodyPr wrap="square" lIns="0" tIns="0" rIns="0" bIns="0" rtlCol="0" anchor="ctr">
            <a:normAutofit/>
          </a:bodyPr>
          <a:lstStyle/>
          <a:p>
            <a:pPr algn="l" indent="0" marL="0">
              <a:buNone/>
            </a:pPr>
            <a:r>
              <a:rPr lang="en-GB" altLang="en-US" sz="1350" b="1" dirty="0">
                <a:solidFill>
                  <a:srgbClr val="FFFFFF"/>
                </a:solidFill>
                <a:latin typeface="Montserrat" pitchFamily="34" charset="0"/>
                <a:ea typeface="Montserrat" pitchFamily="34" charset="-122"/>
                <a:cs typeface="Montserrat" pitchFamily="34" charset="-120"/>
              </a:rPr>
              <a:t>Glue · Mutual trust: you can admit a mistake and accept feedback</a:t>
            </a:r>
            <a:endParaRPr lang="en-GB" sz="1350" dirty="0"/>
          </a:p>
        </p:txBody>
      </p:sp>
      <p:sp>
        <p:nvSpPr>
          <p:cNvPr id="19"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27</a:t>
            </a:r>
            <a:endParaRPr lang="en-GB" sz="900" dirty="0"/>
          </a:p>
        </p:txBody>
      </p:sp>
      <p:sp>
        <p:nvSpPr>
          <p:cNvPr id="20"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21" name="Text 18"/>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Salas, Sims &amp; Burke (2005), “Is there a ‘big five’ in teamwork?”, Small Group Research, Table 1, p. 560</a:t>
            </a:r>
            <a:endParaRPr lang="en-GB" sz="8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ROLES AND RESPONSIBILITIES: BELBIN TEAM ROLES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Team roles: a language for strengths, not a label</a:t>
            </a:r>
            <a:endParaRPr lang="en-GB" sz="28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sp>
        <p:nvSpPr>
          <p:cNvPr id="6" name="Shape 4"/>
          <p:cNvSpPr/>
          <p:nvPr/>
        </p:nvSpPr>
        <p:spPr>
          <a:xfrm>
            <a:off x="822960" y="2165328"/>
            <a:ext cx="502920" cy="502920"/>
          </a:xfrm>
          <a:prstGeom prst="ellipse">
            <a:avLst/>
          </a:prstGeom>
          <a:solidFill>
            <a:srgbClr val="FFFFFF"/>
          </a:solidFill>
          <a:ln w="12700">
            <a:solidFill>
              <a:srgbClr val="FFFFFF"/>
            </a:solidFill>
            <a:prstDash val="solid"/>
          </a:ln>
        </p:spPr>
      </p:sp>
      <p:pic>
        <p:nvPicPr>
          <p:cNvPr id="7" name="Image 0" descr="/root/smile-smartleap/sunum/build/cache/varlik/ikon-puzzle-183454-256.png">    </p:cNvPr>
          <p:cNvPicPr>
            <a:picLocks noChangeAspect="1"/>
          </p:cNvPicPr>
          <p:nvPr/>
        </p:nvPicPr>
        <p:blipFill>
          <a:blip r:embed="rId1"/>
          <a:stretch>
            <a:fillRect/>
          </a:stretch>
        </p:blipFill>
        <p:spPr>
          <a:xfrm>
            <a:off x="933602" y="2275970"/>
            <a:ext cx="281635" cy="281635"/>
          </a:xfrm>
          <a:prstGeom prst="rect">
            <a:avLst/>
          </a:prstGeom>
        </p:spPr>
      </p:pic>
      <p:sp>
        <p:nvSpPr>
          <p:cNvPr id="8" name="Text 5"/>
          <p:cNvSpPr txBox="1"/>
          <p:nvPr/>
        </p:nvSpPr>
        <p:spPr>
          <a:xfrm>
            <a:off x="1463040" y="2128752"/>
            <a:ext cx="4198468" cy="566928"/>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Nine Belbin roles</a:t>
            </a:r>
            <a:endParaRPr lang="en-GB" sz="1900" dirty="0"/>
          </a:p>
        </p:txBody>
      </p:sp>
      <p:sp>
        <p:nvSpPr>
          <p:cNvPr id="9" name="Text 6"/>
          <p:cNvSpPr txBox="1"/>
          <p:nvPr/>
        </p:nvSpPr>
        <p:spPr>
          <a:xfrm>
            <a:off x="822960" y="2814552"/>
            <a:ext cx="483854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Plant: new ideas · Resource Investigator: contacts and chances</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Co-ordinator: clarifies goals, shares tasks · Shaper: drives the pace</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Monitor Evaluator: weighs options · Specialist: expert knowledge</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Teamworker: supports people · Implementer: turns plans into action</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Completer Finisher: checks details and finishes the job</a:t>
            </a:r>
            <a:endParaRPr lang="en-GB" sz="1450" dirty="0"/>
          </a:p>
        </p:txBody>
      </p:sp>
      <p:sp>
        <p:nvSpPr>
          <p:cNvPr id="10" name="Shape 7"/>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sp>
        <p:nvSpPr>
          <p:cNvPr id="11" name="Shape 8"/>
          <p:cNvSpPr/>
          <p:nvPr/>
        </p:nvSpPr>
        <p:spPr>
          <a:xfrm>
            <a:off x="6530188" y="2165328"/>
            <a:ext cx="502920" cy="502920"/>
          </a:xfrm>
          <a:prstGeom prst="ellipse">
            <a:avLst/>
          </a:prstGeom>
          <a:solidFill>
            <a:srgbClr val="FFFFFF"/>
          </a:solidFill>
          <a:ln w="12700">
            <a:solidFill>
              <a:srgbClr val="FFFFFF"/>
            </a:solidFill>
            <a:prstDash val="solid"/>
          </a:ln>
        </p:spPr>
      </p:sp>
      <p:pic>
        <p:nvPicPr>
          <p:cNvPr id="12" name="Image 1" descr="/root/smile-smartleap/sunum/build/cache/varlik/ikon-scale-183454-256.png">    </p:cNvPr>
          <p:cNvPicPr>
            <a:picLocks noChangeAspect="1"/>
          </p:cNvPicPr>
          <p:nvPr/>
        </p:nvPicPr>
        <p:blipFill>
          <a:blip r:embed="rId2"/>
          <a:stretch>
            <a:fillRect/>
          </a:stretch>
        </p:blipFill>
        <p:spPr>
          <a:xfrm>
            <a:off x="6640830" y="2275970"/>
            <a:ext cx="281635" cy="281635"/>
          </a:xfrm>
          <a:prstGeom prst="rect">
            <a:avLst/>
          </a:prstGeom>
        </p:spPr>
      </p:pic>
      <p:sp>
        <p:nvSpPr>
          <p:cNvPr id="13" name="Text 9"/>
          <p:cNvSpPr txBox="1"/>
          <p:nvPr/>
        </p:nvSpPr>
        <p:spPr>
          <a:xfrm>
            <a:off x="7170268" y="2128752"/>
            <a:ext cx="4198468" cy="566928"/>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research says</a:t>
            </a:r>
            <a:endParaRPr lang="en-GB" sz="1900" dirty="0"/>
          </a:p>
        </p:txBody>
      </p:sp>
      <p:sp>
        <p:nvSpPr>
          <p:cNvPr id="14" name="Text 10"/>
          <p:cNvSpPr txBox="1"/>
          <p:nvPr/>
        </p:nvSpPr>
        <p:spPr>
          <a:xfrm>
            <a:off x="6530188" y="2814552"/>
            <a:ext cx="483854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A review of 43 studies: the evidence is “mixed”; some roles are hard to tell apart.</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In 24 student teams, a mix of roles did not predict better results.</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A version based on observers worked better (1,434 people).</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Use roles to talk about strengths. One person can play several.</a:t>
            </a:r>
            <a:endParaRPr lang="en-GB" sz="1450" dirty="0"/>
          </a:p>
        </p:txBody>
      </p:sp>
      <p:sp>
        <p:nvSpPr>
          <p:cNvPr id="15" name="Text 11"/>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Someone who only gets physical tasks may be the team's Completer Finisher. That is a strength for your CV.</a:t>
            </a:r>
            <a:endParaRPr lang="en-GB" sz="140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28</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8" name="Text 1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Belbin (1981); belbin.com · Aritzeta, Swailes &amp; Senior (2007) · Batenburg et al. (2013) · van Dierendonck &amp; Groen (2008)</a:t>
            </a:r>
            <a:endParaRPr lang="en-GB" sz="8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CLEAR AND INCLUSIVE COMMUNICATION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Kitchen rush: say it, repeat it back, confirm</a:t>
            </a:r>
            <a:endParaRPr lang="en-GB" sz="2800" dirty="0"/>
          </a:p>
        </p:txBody>
      </p:sp>
      <p:pic>
        <p:nvPicPr>
          <p:cNvPr id="5" name="Image 0" descr="/root/smile-smartleap/sunum/build/cache/cizim/ortak-portrait-elif-2a3e37b44d-400.png">    </p:cNvPr>
          <p:cNvPicPr>
            <a:picLocks noChangeAspect="1"/>
          </p:cNvPicPr>
          <p:nvPr/>
        </p:nvPicPr>
        <p:blipFill>
          <a:blip r:embed="rId1"/>
          <a:stretch>
            <a:fillRect/>
          </a:stretch>
        </p:blipFill>
        <p:spPr>
          <a:xfrm>
            <a:off x="11092558" y="1945872"/>
            <a:ext cx="550498" cy="550498"/>
          </a:xfrm>
          <a:prstGeom prst="rect">
            <a:avLst/>
          </a:prstGeom>
        </p:spPr>
      </p:pic>
      <p:sp>
        <p:nvSpPr>
          <p:cNvPr id="6" name="Shape 3"/>
          <p:cNvSpPr/>
          <p:nvPr/>
        </p:nvSpPr>
        <p:spPr>
          <a:xfrm>
            <a:off x="3093415" y="1945872"/>
            <a:ext cx="7863840" cy="550498"/>
          </a:xfrm>
          <a:prstGeom prst="roundRect">
            <a:avLst>
              <a:gd name="adj" fmla="val 26577"/>
            </a:avLst>
          </a:prstGeom>
          <a:solidFill>
            <a:srgbClr val="F4F7FB"/>
          </a:solidFill>
          <a:ln w="9525">
            <a:solidFill>
              <a:srgbClr val="D6DEE8"/>
            </a:solidFill>
            <a:prstDash val="solid"/>
          </a:ln>
        </p:spPr>
      </p:sp>
      <p:sp>
        <p:nvSpPr>
          <p:cNvPr id="7" name="Text 4"/>
          <p:cNvSpPr txBox="1"/>
          <p:nvPr/>
        </p:nvSpPr>
        <p:spPr>
          <a:xfrm>
            <a:off x="3322015" y="1945872"/>
            <a:ext cx="7406640" cy="550498"/>
          </a:xfrm>
          <a:prstGeom prst="rect">
            <a:avLst/>
          </a:prstGeom>
          <a:noFill/>
          <a:ln/>
        </p:spPr>
        <p:txBody>
          <a:bodyPr wrap="square" lIns="0" tIns="0" rIns="0" bIns="0" rtlCol="0" anchor="ctr">
            <a:normAutofit/>
          </a:bodyPr>
          <a:lstStyle/>
          <a:p>
            <a:pPr indent="0" marL="0">
              <a:buNone/>
            </a:pPr>
            <a:r>
              <a:rPr lang="en-GB" altLang="en-US" sz="1300" b="1" dirty="0">
                <a:solidFill>
                  <a:srgbClr val="6B7A8C"/>
                </a:solidFill>
                <a:latin typeface="Montserrat" pitchFamily="34" charset="0"/>
                <a:ea typeface="Montserrat" pitchFamily="34" charset="-122"/>
                <a:cs typeface="Montserrat" pitchFamily="34" charset="-120"/>
              </a:rPr>
              <a:t>Chef  </a:t>
            </a:r>
            <a:r>
              <a:rPr lang="en-GB" altLang="en-US" sz="1700" dirty="0">
                <a:solidFill>
                  <a:srgbClr val="183454"/>
                </a:solidFill>
                <a:latin typeface="Montserrat" pitchFamily="34" charset="0"/>
                <a:ea typeface="Montserrat" pitchFamily="34" charset="-122"/>
                <a:cs typeface="Montserrat" pitchFamily="34" charset="-120"/>
              </a:rPr>
              <a:t>Two Caesar, no croutons, table five! And fire the risotto!</a:t>
            </a:r>
            <a:endParaRPr lang="en-GB" sz="1700" dirty="0"/>
          </a:p>
        </p:txBody>
      </p:sp>
      <p:pic>
        <p:nvPicPr>
          <p:cNvPr id="8" name="Image 1" descr="/root/smile-smartleap/sunum/build/cache/cizim/ortak-portrait-samir-a21a9af4e5-400.png">    </p:cNvPr>
          <p:cNvPicPr>
            <a:picLocks noChangeAspect="1"/>
          </p:cNvPicPr>
          <p:nvPr/>
        </p:nvPicPr>
        <p:blipFill>
          <a:blip r:embed="rId2"/>
          <a:stretch>
            <a:fillRect/>
          </a:stretch>
        </p:blipFill>
        <p:spPr>
          <a:xfrm>
            <a:off x="548640" y="2624386"/>
            <a:ext cx="550498" cy="550498"/>
          </a:xfrm>
          <a:prstGeom prst="rect">
            <a:avLst/>
          </a:prstGeom>
        </p:spPr>
      </p:pic>
      <p:sp>
        <p:nvSpPr>
          <p:cNvPr id="9" name="Shape 5"/>
          <p:cNvSpPr/>
          <p:nvPr/>
        </p:nvSpPr>
        <p:spPr>
          <a:xfrm>
            <a:off x="1234440" y="2624386"/>
            <a:ext cx="7863840" cy="550498"/>
          </a:xfrm>
          <a:prstGeom prst="roundRect">
            <a:avLst>
              <a:gd name="adj" fmla="val 26577"/>
            </a:avLst>
          </a:prstGeom>
          <a:solidFill>
            <a:srgbClr val="E2E7F4"/>
          </a:solidFill>
          <a:ln w="9525">
            <a:solidFill>
              <a:srgbClr val="E2E7F4"/>
            </a:solidFill>
            <a:prstDash val="solid"/>
          </a:ln>
        </p:spPr>
      </p:sp>
      <p:sp>
        <p:nvSpPr>
          <p:cNvPr id="10" name="Text 6"/>
          <p:cNvSpPr txBox="1"/>
          <p:nvPr/>
        </p:nvSpPr>
        <p:spPr>
          <a:xfrm>
            <a:off x="1463040" y="2624386"/>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2E57AD"/>
                </a:solidFill>
                <a:latin typeface="Montserrat" pitchFamily="34" charset="0"/>
                <a:ea typeface="Montserrat" pitchFamily="34" charset="-122"/>
                <a:cs typeface="Montserrat" pitchFamily="34" charset="-120"/>
              </a:rPr>
              <a:t>Samir  </a:t>
            </a:r>
            <a:r>
              <a:rPr lang="en-GB" altLang="en-US" sz="1500" dirty="0">
                <a:solidFill>
                  <a:srgbClr val="183454"/>
                </a:solidFill>
                <a:latin typeface="Montserrat" pitchFamily="34" charset="0"/>
                <a:ea typeface="Montserrat" pitchFamily="34" charset="-122"/>
                <a:cs typeface="Montserrat" pitchFamily="34" charset="-120"/>
              </a:rPr>
              <a:t>Two Caesar salads, no croutons, table five. Sorry, what does “fire” mean here?</a:t>
            </a:r>
            <a:endParaRPr lang="en-GB" sz="1500" dirty="0"/>
          </a:p>
        </p:txBody>
      </p:sp>
      <p:pic>
        <p:nvPicPr>
          <p:cNvPr id="11" name="Image 2" descr="/root/smile-smartleap/sunum/build/cache/cizim/ortak-portrait-elif-e3a4cb6de8-400.png">    </p:cNvPr>
          <p:cNvPicPr>
            <a:picLocks noChangeAspect="1"/>
          </p:cNvPicPr>
          <p:nvPr/>
        </p:nvPicPr>
        <p:blipFill>
          <a:blip r:embed="rId3"/>
          <a:stretch>
            <a:fillRect/>
          </a:stretch>
        </p:blipFill>
        <p:spPr>
          <a:xfrm>
            <a:off x="11092558" y="3302899"/>
            <a:ext cx="550498" cy="550498"/>
          </a:xfrm>
          <a:prstGeom prst="rect">
            <a:avLst/>
          </a:prstGeom>
        </p:spPr>
      </p:pic>
      <p:sp>
        <p:nvSpPr>
          <p:cNvPr id="12" name="Shape 7"/>
          <p:cNvSpPr/>
          <p:nvPr/>
        </p:nvSpPr>
        <p:spPr>
          <a:xfrm>
            <a:off x="3093415" y="3302899"/>
            <a:ext cx="7863840" cy="550498"/>
          </a:xfrm>
          <a:prstGeom prst="roundRect">
            <a:avLst>
              <a:gd name="adj" fmla="val 26577"/>
            </a:avLst>
          </a:prstGeom>
          <a:solidFill>
            <a:srgbClr val="F4F7FB"/>
          </a:solidFill>
          <a:ln w="9525">
            <a:solidFill>
              <a:srgbClr val="D6DEE8"/>
            </a:solidFill>
            <a:prstDash val="solid"/>
          </a:ln>
        </p:spPr>
      </p:sp>
      <p:sp>
        <p:nvSpPr>
          <p:cNvPr id="13" name="Text 8"/>
          <p:cNvSpPr txBox="1"/>
          <p:nvPr/>
        </p:nvSpPr>
        <p:spPr>
          <a:xfrm>
            <a:off x="3322015" y="3302899"/>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Chef  </a:t>
            </a:r>
            <a:r>
              <a:rPr lang="en-GB" altLang="en-US" sz="1750" dirty="0">
                <a:solidFill>
                  <a:srgbClr val="183454"/>
                </a:solidFill>
                <a:latin typeface="Montserrat" pitchFamily="34" charset="0"/>
                <a:ea typeface="Montserrat" pitchFamily="34" charset="-122"/>
                <a:cs typeface="Montserrat" pitchFamily="34" charset="-120"/>
              </a:rPr>
              <a:t>“Fire” means: start cooking it now.</a:t>
            </a:r>
            <a:endParaRPr lang="en-GB" sz="1750" dirty="0"/>
          </a:p>
        </p:txBody>
      </p:sp>
      <p:pic>
        <p:nvPicPr>
          <p:cNvPr id="14" name="Image 3" descr="/root/smile-smartleap/sunum/build/cache/cizim/ortak-portrait-samir-30ceef1dca-400.png">    </p:cNvPr>
          <p:cNvPicPr>
            <a:picLocks noChangeAspect="1"/>
          </p:cNvPicPr>
          <p:nvPr/>
        </p:nvPicPr>
        <p:blipFill>
          <a:blip r:embed="rId4"/>
          <a:stretch>
            <a:fillRect/>
          </a:stretch>
        </p:blipFill>
        <p:spPr>
          <a:xfrm>
            <a:off x="548640" y="3981413"/>
            <a:ext cx="550498" cy="550498"/>
          </a:xfrm>
          <a:prstGeom prst="rect">
            <a:avLst/>
          </a:prstGeom>
        </p:spPr>
      </p:pic>
      <p:sp>
        <p:nvSpPr>
          <p:cNvPr id="15" name="Shape 9"/>
          <p:cNvSpPr/>
          <p:nvPr/>
        </p:nvSpPr>
        <p:spPr>
          <a:xfrm>
            <a:off x="1234440" y="3981413"/>
            <a:ext cx="7863840" cy="550498"/>
          </a:xfrm>
          <a:prstGeom prst="roundRect">
            <a:avLst>
              <a:gd name="adj" fmla="val 26577"/>
            </a:avLst>
          </a:prstGeom>
          <a:solidFill>
            <a:srgbClr val="E2E7F4"/>
          </a:solidFill>
          <a:ln w="9525">
            <a:solidFill>
              <a:srgbClr val="E2E7F4"/>
            </a:solidFill>
            <a:prstDash val="solid"/>
          </a:ln>
        </p:spPr>
      </p:sp>
      <p:sp>
        <p:nvSpPr>
          <p:cNvPr id="16" name="Text 10"/>
          <p:cNvSpPr txBox="1"/>
          <p:nvPr/>
        </p:nvSpPr>
        <p:spPr>
          <a:xfrm>
            <a:off x="1463040" y="3981413"/>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2E57AD"/>
                </a:solidFill>
                <a:latin typeface="Montserrat" pitchFamily="34" charset="0"/>
                <a:ea typeface="Montserrat" pitchFamily="34" charset="-122"/>
                <a:cs typeface="Montserrat" pitchFamily="34" charset="-120"/>
              </a:rPr>
              <a:t>Samir  </a:t>
            </a:r>
            <a:r>
              <a:rPr lang="en-GB" altLang="en-US" sz="1750" dirty="0">
                <a:solidFill>
                  <a:srgbClr val="183454"/>
                </a:solidFill>
                <a:latin typeface="Montserrat" pitchFamily="34" charset="0"/>
                <a:ea typeface="Montserrat" pitchFamily="34" charset="-122"/>
                <a:cs typeface="Montserrat" pitchFamily="34" charset="-120"/>
              </a:rPr>
              <a:t>Okay, risotto now. The salads are ready in four minutes.</a:t>
            </a:r>
            <a:endParaRPr lang="en-GB" sz="1750" dirty="0"/>
          </a:p>
        </p:txBody>
      </p:sp>
      <p:pic>
        <p:nvPicPr>
          <p:cNvPr id="17" name="Image 4" descr="/root/smile-smartleap/sunum/build/cache/cizim/ortak-portrait-elif-673d2c9590-400.png">    </p:cNvPr>
          <p:cNvPicPr>
            <a:picLocks noChangeAspect="1"/>
          </p:cNvPicPr>
          <p:nvPr/>
        </p:nvPicPr>
        <p:blipFill>
          <a:blip r:embed="rId5"/>
          <a:stretch>
            <a:fillRect/>
          </a:stretch>
        </p:blipFill>
        <p:spPr>
          <a:xfrm>
            <a:off x="11092558" y="4659926"/>
            <a:ext cx="550498" cy="550498"/>
          </a:xfrm>
          <a:prstGeom prst="rect">
            <a:avLst/>
          </a:prstGeom>
        </p:spPr>
      </p:pic>
      <p:sp>
        <p:nvSpPr>
          <p:cNvPr id="18" name="Shape 11"/>
          <p:cNvSpPr/>
          <p:nvPr/>
        </p:nvSpPr>
        <p:spPr>
          <a:xfrm>
            <a:off x="3093415" y="4659926"/>
            <a:ext cx="7863840" cy="550498"/>
          </a:xfrm>
          <a:prstGeom prst="roundRect">
            <a:avLst>
              <a:gd name="adj" fmla="val 26577"/>
            </a:avLst>
          </a:prstGeom>
          <a:solidFill>
            <a:srgbClr val="F4F7FB"/>
          </a:solidFill>
          <a:ln w="9525">
            <a:solidFill>
              <a:srgbClr val="D6DEE8"/>
            </a:solidFill>
            <a:prstDash val="solid"/>
          </a:ln>
        </p:spPr>
      </p:sp>
      <p:sp>
        <p:nvSpPr>
          <p:cNvPr id="19" name="Text 12"/>
          <p:cNvSpPr txBox="1"/>
          <p:nvPr/>
        </p:nvSpPr>
        <p:spPr>
          <a:xfrm>
            <a:off x="3322015" y="4659926"/>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Chef  </a:t>
            </a:r>
            <a:r>
              <a:rPr lang="en-GB" altLang="en-US" sz="1750" dirty="0">
                <a:solidFill>
                  <a:srgbClr val="183454"/>
                </a:solidFill>
                <a:latin typeface="Montserrat" pitchFamily="34" charset="0"/>
                <a:ea typeface="Montserrat" pitchFamily="34" charset="-122"/>
                <a:cs typeface="Montserrat" pitchFamily="34" charset="-120"/>
              </a:rPr>
              <a:t>Correct. Thanks, Samir.</a:t>
            </a:r>
            <a:endParaRPr lang="en-GB" sz="1750" dirty="0"/>
          </a:p>
        </p:txBody>
      </p:sp>
      <p:sp>
        <p:nvSpPr>
          <p:cNvPr id="20" name="Shape 13"/>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pic>
        <p:nvPicPr>
          <p:cNvPr id="21" name="Image 5" descr="/root/smile-smartleap/sunum/build/cache/varlik/ikon-lightbulb-8A6000-256.png">    </p:cNvPr>
          <p:cNvPicPr>
            <a:picLocks noChangeAspect="1"/>
          </p:cNvPicPr>
          <p:nvPr/>
        </p:nvPicPr>
        <p:blipFill>
          <a:blip r:embed="rId6"/>
          <a:stretch>
            <a:fillRect/>
          </a:stretch>
        </p:blipFill>
        <p:spPr>
          <a:xfrm>
            <a:off x="731520" y="5493888"/>
            <a:ext cx="329184" cy="329184"/>
          </a:xfrm>
          <a:prstGeom prst="rect">
            <a:avLst/>
          </a:prstGeom>
        </p:spPr>
      </p:pic>
      <p:sp>
        <p:nvSpPr>
          <p:cNvPr id="22" name="Text 14"/>
          <p:cNvSpPr txBox="1"/>
          <p:nvPr/>
        </p:nvSpPr>
        <p:spPr>
          <a:xfrm>
            <a:off x="1188720" y="5329296"/>
            <a:ext cx="10271455" cy="658368"/>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Invented scenario. Closed loop works at any language level. The kitchen can help too: call-backs, a picture list of dishes, one word per item.</a:t>
            </a:r>
            <a:endParaRPr lang="en-GB" sz="1250" dirty="0"/>
          </a:p>
        </p:txBody>
      </p:sp>
      <p:sp>
        <p:nvSpPr>
          <p:cNvPr id="23"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29</a:t>
            </a:r>
            <a:endParaRPr lang="en-GB" sz="900" dirty="0"/>
          </a:p>
        </p:txBody>
      </p:sp>
      <p:sp>
        <p:nvSpPr>
          <p:cNvPr id="24"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2E57AD"/>
          </a:solidFill>
          <a:ln w="12700">
            <a:solidFill>
              <a:srgbClr val="2E57AD"/>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Group simulation: closed-loop rush</a:t>
            </a:r>
            <a:endParaRPr lang="en-GB" sz="2800" dirty="0"/>
          </a:p>
        </p:txBody>
      </p:sp>
      <p:sp>
        <p:nvSpPr>
          <p:cNvPr id="6" name="Shape 4"/>
          <p:cNvSpPr/>
          <p:nvPr/>
        </p:nvSpPr>
        <p:spPr>
          <a:xfrm>
            <a:off x="548640" y="1945872"/>
            <a:ext cx="3246120" cy="4041792"/>
          </a:xfrm>
          <a:prstGeom prst="roundRect">
            <a:avLst>
              <a:gd name="adj" fmla="val 3944"/>
            </a:avLst>
          </a:prstGeom>
          <a:solidFill>
            <a:srgbClr val="2E57AD"/>
          </a:solidFill>
          <a:ln w="9525">
            <a:solidFill>
              <a:srgbClr val="2E57AD"/>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15-20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Teams of 4-5</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Paper cups, coloured sticky notes, three kinds of order sheets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Feel how clear roles and closed-loop talk reduce errors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sim-3cc98f32a4-1200.png">    </p:cNvPr>
          <p:cNvPicPr>
            <a:picLocks noChangeAspect="1"/>
          </p:cNvPicPr>
          <p:nvPr/>
        </p:nvPicPr>
        <p:blipFill>
          <a:blip r:embed="rId5"/>
          <a:stretch>
            <a:fillRect/>
          </a:stretch>
        </p:blipFill>
        <p:spPr>
          <a:xfrm>
            <a:off x="9037015" y="2274188"/>
            <a:ext cx="2468880" cy="185166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46501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Teams build “orders” (cups with coloured sticky notes) under time pressure.</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One member gets the order sheet in simple English, one in a language the others do not read (or only pictograms), one is team leader.</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Round 1 (4 min): no rules. Count the correct orders.</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Round 2 (4 min): agree roles first, then close the loop every time: say, repeat back, confirm.</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Rotate the “foreign-language” sheet, so locals and newcomers both experience it.</a:t>
            </a:r>
            <a:endParaRPr lang="en-GB" sz="1150" dirty="0"/>
          </a:p>
        </p:txBody>
      </p:sp>
      <p:sp>
        <p:nvSpPr>
          <p:cNvPr id="19" name="Shape 12"/>
          <p:cNvSpPr/>
          <p:nvPr/>
        </p:nvSpPr>
        <p:spPr>
          <a:xfrm>
            <a:off x="4069080" y="4637045"/>
            <a:ext cx="7573975" cy="1350619"/>
          </a:xfrm>
          <a:prstGeom prst="roundRect">
            <a:avLst>
              <a:gd name="adj" fmla="val 9478"/>
            </a:avLst>
          </a:prstGeom>
          <a:solidFill>
            <a:srgbClr val="E2E7F4"/>
          </a:solidFill>
          <a:ln w="9525">
            <a:solidFill>
              <a:srgbClr val="E2E7F4"/>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Did errors fall in round 2? Why?</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Who was left out in round 1, and why?</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of the Big Five did you see: backup, watching, adaptability?</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30</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ACTIVE AND RESPECTFUL PARTICIPATION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Small habits that let everyone take part</a:t>
            </a:r>
            <a:endParaRPr lang="en-GB" sz="2800" dirty="0"/>
          </a:p>
        </p:txBody>
      </p:sp>
      <p:sp>
        <p:nvSpPr>
          <p:cNvPr id="5" name="Text 3"/>
          <p:cNvSpPr txBox="1"/>
          <p:nvPr/>
        </p:nvSpPr>
        <p:spPr>
          <a:xfrm>
            <a:off x="548640"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6B7A8C"/>
                </a:solidFill>
                <a:latin typeface="Montserrat" pitchFamily="34" charset="0"/>
                <a:ea typeface="Montserrat" pitchFamily="34" charset="-122"/>
                <a:cs typeface="Montserrat" pitchFamily="34" charset="-120"/>
              </a:rPr>
              <a:t>INSTEAD OF</a:t>
            </a:r>
            <a:endParaRPr lang="en-GB" sz="1100" dirty="0"/>
          </a:p>
        </p:txBody>
      </p:sp>
      <p:sp>
        <p:nvSpPr>
          <p:cNvPr id="6" name="Text 4"/>
          <p:cNvSpPr txBox="1"/>
          <p:nvPr/>
        </p:nvSpPr>
        <p:spPr>
          <a:xfrm>
            <a:off x="6324448"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TRY</a:t>
            </a:r>
            <a:endParaRPr lang="en-GB" sz="1100" dirty="0"/>
          </a:p>
        </p:txBody>
      </p:sp>
      <p:sp>
        <p:nvSpPr>
          <p:cNvPr id="7" name="Shape 5"/>
          <p:cNvSpPr/>
          <p:nvPr/>
        </p:nvSpPr>
        <p:spPr>
          <a:xfrm>
            <a:off x="548640" y="2311632"/>
            <a:ext cx="5318608" cy="618163"/>
          </a:xfrm>
          <a:prstGeom prst="roundRect">
            <a:avLst>
              <a:gd name="adj" fmla="val 14792"/>
            </a:avLst>
          </a:prstGeom>
          <a:solidFill>
            <a:srgbClr val="F4F7FB"/>
          </a:solidFill>
          <a:ln w="9525">
            <a:solidFill>
              <a:srgbClr val="D6DEE8"/>
            </a:solidFill>
            <a:prstDash val="solid"/>
          </a:ln>
        </p:spPr>
      </p:sp>
      <p:sp>
        <p:nvSpPr>
          <p:cNvPr id="8" name="Text 6"/>
          <p:cNvSpPr txBox="1"/>
          <p:nvPr/>
        </p:nvSpPr>
        <p:spPr>
          <a:xfrm>
            <a:off x="777240" y="2311632"/>
            <a:ext cx="4861408" cy="618163"/>
          </a:xfrm>
          <a:prstGeom prst="rect">
            <a:avLst/>
          </a:prstGeom>
          <a:noFill/>
          <a:ln/>
        </p:spPr>
        <p:txBody>
          <a:bodyPr wrap="square" lIns="0" tIns="0" rIns="0" bIns="0" rtlCol="0" anchor="ctr">
            <a:normAutofit/>
          </a:bodyPr>
          <a:lstStyle/>
          <a:p>
            <a:pPr indent="0" marL="0">
              <a:buNone/>
            </a:pPr>
            <a:r>
              <a:rPr lang="en-GB" altLang="en-US" sz="1700" i="1" dirty="0">
                <a:solidFill>
                  <a:srgbClr val="4A5B70"/>
                </a:solidFill>
                <a:latin typeface="Montserrat" pitchFamily="34" charset="0"/>
                <a:ea typeface="Montserrat" pitchFamily="34" charset="-122"/>
                <a:cs typeface="Montserrat" pitchFamily="34" charset="-120"/>
              </a:rPr>
              <a:t>A thumbs-up under a long voice note about shift swaps</a:t>
            </a:r>
            <a:endParaRPr lang="en-GB" sz="1700" dirty="0"/>
          </a:p>
        </p:txBody>
      </p:sp>
      <p:sp>
        <p:nvSpPr>
          <p:cNvPr id="9" name="Shape 7"/>
          <p:cNvSpPr/>
          <p:nvPr/>
        </p:nvSpPr>
        <p:spPr>
          <a:xfrm rot="5400000">
            <a:off x="6013552" y="2520130"/>
            <a:ext cx="164592" cy="201168"/>
          </a:xfrm>
          <a:prstGeom prst="triangle">
            <a:avLst/>
          </a:prstGeom>
          <a:solidFill>
            <a:srgbClr val="2E57AD"/>
          </a:solidFill>
          <a:ln w="12700">
            <a:solidFill>
              <a:srgbClr val="2E57AD"/>
            </a:solidFill>
            <a:prstDash val="solid"/>
          </a:ln>
        </p:spPr>
      </p:sp>
      <p:sp>
        <p:nvSpPr>
          <p:cNvPr id="10" name="Shape 8"/>
          <p:cNvSpPr/>
          <p:nvPr/>
        </p:nvSpPr>
        <p:spPr>
          <a:xfrm>
            <a:off x="6324448" y="2311632"/>
            <a:ext cx="5318608" cy="618163"/>
          </a:xfrm>
          <a:prstGeom prst="roundRect">
            <a:avLst>
              <a:gd name="adj" fmla="val 14792"/>
            </a:avLst>
          </a:prstGeom>
          <a:solidFill>
            <a:srgbClr val="E2E7F4"/>
          </a:solidFill>
          <a:ln w="9525">
            <a:solidFill>
              <a:srgbClr val="E2E7F4"/>
            </a:solidFill>
            <a:prstDash val="solid"/>
          </a:ln>
        </p:spPr>
      </p:sp>
      <p:sp>
        <p:nvSpPr>
          <p:cNvPr id="11" name="Text 9"/>
          <p:cNvSpPr txBox="1"/>
          <p:nvPr/>
        </p:nvSpPr>
        <p:spPr>
          <a:xfrm>
            <a:off x="6553048" y="2311632"/>
            <a:ext cx="4861408" cy="618163"/>
          </a:xfrm>
          <a:prstGeom prst="rect">
            <a:avLst/>
          </a:prstGeom>
          <a:noFill/>
          <a:ln/>
        </p:spPr>
        <p:txBody>
          <a:bodyPr wrap="square" lIns="0" tIns="0" rIns="0" bIns="0" rtlCol="0" anchor="ctr">
            <a:normAutofit/>
          </a:bodyPr>
          <a:lstStyle/>
          <a:p>
            <a:pPr indent="0" marL="0">
              <a:buNone/>
            </a:pPr>
            <a:r>
              <a:rPr lang="en-GB" altLang="en-US" sz="1700" b="1" dirty="0">
                <a:solidFill>
                  <a:srgbClr val="183454"/>
                </a:solidFill>
                <a:latin typeface="Montserrat" pitchFamily="34" charset="0"/>
                <a:ea typeface="Montserrat" pitchFamily="34" charset="-122"/>
                <a:cs typeface="Montserrat" pitchFamily="34" charset="-120"/>
              </a:rPr>
              <a:t>“Confirming: I work Saturday 6-14, Ali works Sunday. Thanks!”</a:t>
            </a:r>
            <a:endParaRPr lang="en-GB" sz="1700" dirty="0"/>
          </a:p>
        </p:txBody>
      </p:sp>
      <p:sp>
        <p:nvSpPr>
          <p:cNvPr id="12" name="Shape 10"/>
          <p:cNvSpPr/>
          <p:nvPr/>
        </p:nvSpPr>
        <p:spPr>
          <a:xfrm>
            <a:off x="548640" y="3076099"/>
            <a:ext cx="5318608" cy="618163"/>
          </a:xfrm>
          <a:prstGeom prst="roundRect">
            <a:avLst>
              <a:gd name="adj" fmla="val 14792"/>
            </a:avLst>
          </a:prstGeom>
          <a:solidFill>
            <a:srgbClr val="F4F7FB"/>
          </a:solidFill>
          <a:ln w="9525">
            <a:solidFill>
              <a:srgbClr val="D6DEE8"/>
            </a:solidFill>
            <a:prstDash val="solid"/>
          </a:ln>
        </p:spPr>
      </p:sp>
      <p:sp>
        <p:nvSpPr>
          <p:cNvPr id="13" name="Text 11"/>
          <p:cNvSpPr txBox="1"/>
          <p:nvPr/>
        </p:nvSpPr>
        <p:spPr>
          <a:xfrm>
            <a:off x="777240" y="3076099"/>
            <a:ext cx="4861408" cy="618163"/>
          </a:xfrm>
          <a:prstGeom prst="rect">
            <a:avLst/>
          </a:prstGeom>
          <a:noFill/>
          <a:ln/>
        </p:spPr>
        <p:txBody>
          <a:bodyPr wrap="square" lIns="0" tIns="0" rIns="0" bIns="0" rtlCol="0" anchor="ctr">
            <a:normAutofit/>
          </a:bodyPr>
          <a:lstStyle/>
          <a:p>
            <a:pPr indent="0" marL="0">
              <a:buNone/>
            </a:pPr>
            <a:r>
              <a:rPr lang="en-GB" altLang="en-US" sz="1700" i="1" dirty="0">
                <a:solidFill>
                  <a:srgbClr val="4A5B70"/>
                </a:solidFill>
                <a:latin typeface="Montserrat" pitchFamily="34" charset="0"/>
                <a:ea typeface="Montserrat" pitchFamily="34" charset="-122"/>
                <a:cs typeface="Montserrat" pitchFamily="34" charset="-120"/>
              </a:rPr>
              <a:t>Silence, because you missed part of the meeting</a:t>
            </a:r>
            <a:endParaRPr lang="en-GB" sz="1700" dirty="0"/>
          </a:p>
        </p:txBody>
      </p:sp>
      <p:sp>
        <p:nvSpPr>
          <p:cNvPr id="14" name="Shape 12"/>
          <p:cNvSpPr/>
          <p:nvPr/>
        </p:nvSpPr>
        <p:spPr>
          <a:xfrm rot="5400000">
            <a:off x="6013552" y="3284597"/>
            <a:ext cx="164592" cy="201168"/>
          </a:xfrm>
          <a:prstGeom prst="triangle">
            <a:avLst/>
          </a:prstGeom>
          <a:solidFill>
            <a:srgbClr val="2E57AD"/>
          </a:solidFill>
          <a:ln w="12700">
            <a:solidFill>
              <a:srgbClr val="2E57AD"/>
            </a:solidFill>
            <a:prstDash val="solid"/>
          </a:ln>
        </p:spPr>
      </p:sp>
      <p:sp>
        <p:nvSpPr>
          <p:cNvPr id="15" name="Shape 13"/>
          <p:cNvSpPr/>
          <p:nvPr/>
        </p:nvSpPr>
        <p:spPr>
          <a:xfrm>
            <a:off x="6324448" y="3076099"/>
            <a:ext cx="5318608" cy="618163"/>
          </a:xfrm>
          <a:prstGeom prst="roundRect">
            <a:avLst>
              <a:gd name="adj" fmla="val 14792"/>
            </a:avLst>
          </a:prstGeom>
          <a:solidFill>
            <a:srgbClr val="E2E7F4"/>
          </a:solidFill>
          <a:ln w="9525">
            <a:solidFill>
              <a:srgbClr val="E2E7F4"/>
            </a:solidFill>
            <a:prstDash val="solid"/>
          </a:ln>
        </p:spPr>
      </p:sp>
      <p:sp>
        <p:nvSpPr>
          <p:cNvPr id="16" name="Text 14"/>
          <p:cNvSpPr txBox="1"/>
          <p:nvPr/>
        </p:nvSpPr>
        <p:spPr>
          <a:xfrm>
            <a:off x="6553048" y="3076099"/>
            <a:ext cx="4861408" cy="618163"/>
          </a:xfrm>
          <a:prstGeom prst="rect">
            <a:avLst/>
          </a:prstGeom>
          <a:noFill/>
          <a:ln/>
        </p:spPr>
        <p:txBody>
          <a:bodyPr wrap="square" lIns="0" tIns="0" rIns="0" bIns="0" rtlCol="0" anchor="ctr">
            <a:normAutofit/>
          </a:bodyPr>
          <a:lstStyle/>
          <a:p>
            <a:pPr indent="0" marL="0">
              <a:buNone/>
            </a:pPr>
            <a:r>
              <a:rPr lang="en-GB" altLang="en-US" sz="1700" b="1" dirty="0">
                <a:solidFill>
                  <a:srgbClr val="183454"/>
                </a:solidFill>
                <a:latin typeface="Montserrat" pitchFamily="34" charset="0"/>
                <a:ea typeface="Montserrat" pitchFamily="34" charset="-122"/>
                <a:cs typeface="Montserrat" pitchFamily="34" charset="-120"/>
              </a:rPr>
              <a:t>“I didn't catch the last part. Could you tell me the main points?”</a:t>
            </a:r>
            <a:endParaRPr lang="en-GB" sz="1700" dirty="0"/>
          </a:p>
        </p:txBody>
      </p:sp>
      <p:sp>
        <p:nvSpPr>
          <p:cNvPr id="17" name="Shape 15"/>
          <p:cNvSpPr/>
          <p:nvPr/>
        </p:nvSpPr>
        <p:spPr>
          <a:xfrm>
            <a:off x="548640" y="3840566"/>
            <a:ext cx="5318608" cy="618163"/>
          </a:xfrm>
          <a:prstGeom prst="roundRect">
            <a:avLst>
              <a:gd name="adj" fmla="val 14792"/>
            </a:avLst>
          </a:prstGeom>
          <a:solidFill>
            <a:srgbClr val="F4F7FB"/>
          </a:solidFill>
          <a:ln w="9525">
            <a:solidFill>
              <a:srgbClr val="D6DEE8"/>
            </a:solidFill>
            <a:prstDash val="solid"/>
          </a:ln>
        </p:spPr>
      </p:sp>
      <p:sp>
        <p:nvSpPr>
          <p:cNvPr id="18" name="Text 16"/>
          <p:cNvSpPr txBox="1"/>
          <p:nvPr/>
        </p:nvSpPr>
        <p:spPr>
          <a:xfrm>
            <a:off x="777240" y="3840566"/>
            <a:ext cx="4861408" cy="618163"/>
          </a:xfrm>
          <a:prstGeom prst="rect">
            <a:avLst/>
          </a:prstGeom>
          <a:noFill/>
          <a:ln/>
        </p:spPr>
        <p:txBody>
          <a:bodyPr wrap="square" lIns="0" tIns="0" rIns="0" bIns="0" rtlCol="0" anchor="ctr">
            <a:normAutofit/>
          </a:bodyPr>
          <a:lstStyle/>
          <a:p>
            <a:pPr indent="0" marL="0">
              <a:buNone/>
            </a:pPr>
            <a:r>
              <a:rPr lang="en-GB" altLang="en-US" sz="1700" i="1" dirty="0">
                <a:solidFill>
                  <a:srgbClr val="4A5B70"/>
                </a:solidFill>
                <a:latin typeface="Montserrat" pitchFamily="34" charset="0"/>
                <a:ea typeface="Montserrat" pitchFamily="34" charset="-122"/>
                <a:cs typeface="Montserrat" pitchFamily="34" charset="-120"/>
              </a:rPr>
              <a:t>“Everyone agrees? Good, let's go.”</a:t>
            </a:r>
            <a:endParaRPr lang="en-GB" sz="1700" dirty="0"/>
          </a:p>
        </p:txBody>
      </p:sp>
      <p:sp>
        <p:nvSpPr>
          <p:cNvPr id="19" name="Shape 17"/>
          <p:cNvSpPr/>
          <p:nvPr/>
        </p:nvSpPr>
        <p:spPr>
          <a:xfrm rot="5400000">
            <a:off x="6013552" y="4049064"/>
            <a:ext cx="164592" cy="201168"/>
          </a:xfrm>
          <a:prstGeom prst="triangle">
            <a:avLst/>
          </a:prstGeom>
          <a:solidFill>
            <a:srgbClr val="2E57AD"/>
          </a:solidFill>
          <a:ln w="12700">
            <a:solidFill>
              <a:srgbClr val="2E57AD"/>
            </a:solidFill>
            <a:prstDash val="solid"/>
          </a:ln>
        </p:spPr>
      </p:sp>
      <p:sp>
        <p:nvSpPr>
          <p:cNvPr id="20" name="Shape 18"/>
          <p:cNvSpPr/>
          <p:nvPr/>
        </p:nvSpPr>
        <p:spPr>
          <a:xfrm>
            <a:off x="6324448" y="3840566"/>
            <a:ext cx="5318608" cy="618163"/>
          </a:xfrm>
          <a:prstGeom prst="roundRect">
            <a:avLst>
              <a:gd name="adj" fmla="val 14792"/>
            </a:avLst>
          </a:prstGeom>
          <a:solidFill>
            <a:srgbClr val="E2E7F4"/>
          </a:solidFill>
          <a:ln w="9525">
            <a:solidFill>
              <a:srgbClr val="E2E7F4"/>
            </a:solidFill>
            <a:prstDash val="solid"/>
          </a:ln>
        </p:spPr>
      </p:sp>
      <p:sp>
        <p:nvSpPr>
          <p:cNvPr id="21" name="Text 19"/>
          <p:cNvSpPr txBox="1"/>
          <p:nvPr/>
        </p:nvSpPr>
        <p:spPr>
          <a:xfrm>
            <a:off x="6553048" y="3840566"/>
            <a:ext cx="4861408" cy="618163"/>
          </a:xfrm>
          <a:prstGeom prst="rect">
            <a:avLst/>
          </a:prstGeom>
          <a:noFill/>
          <a:ln/>
        </p:spPr>
        <p:txBody>
          <a:bodyPr wrap="square" lIns="0" tIns="0" rIns="0" bIns="0" rtlCol="0" anchor="ctr">
            <a:normAutofit/>
          </a:bodyPr>
          <a:lstStyle/>
          <a:p>
            <a:pPr indent="0" marL="0">
              <a:buNone/>
            </a:pPr>
            <a:r>
              <a:rPr lang="en-GB" altLang="en-US" sz="1700" b="1" dirty="0">
                <a:solidFill>
                  <a:srgbClr val="183454"/>
                </a:solidFill>
                <a:latin typeface="Montserrat" pitchFamily="34" charset="0"/>
                <a:ea typeface="Montserrat" pitchFamily="34" charset="-122"/>
                <a:cs typeface="Montserrat" pitchFamily="34" charset="-120"/>
              </a:rPr>
              <a:t>“Let's hear from everyone, one by one. Mariam, what do you think?”</a:t>
            </a:r>
            <a:endParaRPr lang="en-GB" sz="1700" dirty="0"/>
          </a:p>
        </p:txBody>
      </p:sp>
      <p:sp>
        <p:nvSpPr>
          <p:cNvPr id="22" name="Shape 20"/>
          <p:cNvSpPr/>
          <p:nvPr/>
        </p:nvSpPr>
        <p:spPr>
          <a:xfrm>
            <a:off x="548640" y="4605034"/>
            <a:ext cx="5318608" cy="618163"/>
          </a:xfrm>
          <a:prstGeom prst="roundRect">
            <a:avLst>
              <a:gd name="adj" fmla="val 14792"/>
            </a:avLst>
          </a:prstGeom>
          <a:solidFill>
            <a:srgbClr val="F4F7FB"/>
          </a:solidFill>
          <a:ln w="9525">
            <a:solidFill>
              <a:srgbClr val="D6DEE8"/>
            </a:solidFill>
            <a:prstDash val="solid"/>
          </a:ln>
        </p:spPr>
      </p:sp>
      <p:sp>
        <p:nvSpPr>
          <p:cNvPr id="23" name="Text 21"/>
          <p:cNvSpPr txBox="1"/>
          <p:nvPr/>
        </p:nvSpPr>
        <p:spPr>
          <a:xfrm>
            <a:off x="777240" y="4605034"/>
            <a:ext cx="4861408" cy="618163"/>
          </a:xfrm>
          <a:prstGeom prst="rect">
            <a:avLst/>
          </a:prstGeom>
          <a:noFill/>
          <a:ln/>
        </p:spPr>
        <p:txBody>
          <a:bodyPr wrap="square" lIns="0" tIns="0" rIns="0" bIns="0" rtlCol="0" anchor="ctr">
            <a:normAutofit/>
          </a:bodyPr>
          <a:lstStyle/>
          <a:p>
            <a:pPr indent="0" marL="0">
              <a:buNone/>
            </a:pPr>
            <a:r>
              <a:rPr lang="en-GB" altLang="en-US" sz="1700" i="1" dirty="0">
                <a:solidFill>
                  <a:srgbClr val="4A5B70"/>
                </a:solidFill>
                <a:latin typeface="Montserrat" pitchFamily="34" charset="0"/>
                <a:ea typeface="Montserrat" pitchFamily="34" charset="-122"/>
                <a:cs typeface="Montserrat" pitchFamily="34" charset="-120"/>
              </a:rPr>
              <a:t>Changing the plan in a language only some people speak</a:t>
            </a:r>
            <a:endParaRPr lang="en-GB" sz="1700" dirty="0"/>
          </a:p>
        </p:txBody>
      </p:sp>
      <p:sp>
        <p:nvSpPr>
          <p:cNvPr id="24" name="Shape 22"/>
          <p:cNvSpPr/>
          <p:nvPr/>
        </p:nvSpPr>
        <p:spPr>
          <a:xfrm rot="5400000">
            <a:off x="6013552" y="4813531"/>
            <a:ext cx="164592" cy="201168"/>
          </a:xfrm>
          <a:prstGeom prst="triangle">
            <a:avLst/>
          </a:prstGeom>
          <a:solidFill>
            <a:srgbClr val="2E57AD"/>
          </a:solidFill>
          <a:ln w="12700">
            <a:solidFill>
              <a:srgbClr val="2E57AD"/>
            </a:solidFill>
            <a:prstDash val="solid"/>
          </a:ln>
        </p:spPr>
      </p:sp>
      <p:sp>
        <p:nvSpPr>
          <p:cNvPr id="25" name="Shape 23"/>
          <p:cNvSpPr/>
          <p:nvPr/>
        </p:nvSpPr>
        <p:spPr>
          <a:xfrm>
            <a:off x="6324448" y="4605034"/>
            <a:ext cx="5318608" cy="618163"/>
          </a:xfrm>
          <a:prstGeom prst="roundRect">
            <a:avLst>
              <a:gd name="adj" fmla="val 14792"/>
            </a:avLst>
          </a:prstGeom>
          <a:solidFill>
            <a:srgbClr val="E2E7F4"/>
          </a:solidFill>
          <a:ln w="9525">
            <a:solidFill>
              <a:srgbClr val="E2E7F4"/>
            </a:solidFill>
            <a:prstDash val="solid"/>
          </a:ln>
        </p:spPr>
      </p:sp>
      <p:sp>
        <p:nvSpPr>
          <p:cNvPr id="26" name="Text 24"/>
          <p:cNvSpPr txBox="1"/>
          <p:nvPr/>
        </p:nvSpPr>
        <p:spPr>
          <a:xfrm>
            <a:off x="6553048" y="4605034"/>
            <a:ext cx="4861408" cy="618163"/>
          </a:xfrm>
          <a:prstGeom prst="rect">
            <a:avLst/>
          </a:prstGeom>
          <a:noFill/>
          <a:ln/>
        </p:spPr>
        <p:txBody>
          <a:bodyPr wrap="square" lIns="0" tIns="0" rIns="0" bIns="0" rtlCol="0" anchor="ctr">
            <a:normAutofit/>
          </a:bodyPr>
          <a:lstStyle/>
          <a:p>
            <a:pPr indent="0" marL="0">
              <a:buNone/>
            </a:pPr>
            <a:r>
              <a:rPr lang="en-GB" altLang="en-US" sz="1700" b="1" dirty="0">
                <a:solidFill>
                  <a:srgbClr val="183454"/>
                </a:solidFill>
                <a:latin typeface="Montserrat" pitchFamily="34" charset="0"/>
                <a:ea typeface="Montserrat" pitchFamily="34" charset="-122"/>
                <a:cs typeface="Montserrat" pitchFamily="34" charset="-120"/>
              </a:rPr>
              <a:t>“Can we write the decision in the group chat, so everyone has it?”</a:t>
            </a:r>
            <a:endParaRPr lang="en-GB" sz="1700" dirty="0"/>
          </a:p>
        </p:txBody>
      </p:sp>
      <p:sp>
        <p:nvSpPr>
          <p:cNvPr id="27" name="Shape 25"/>
          <p:cNvSpPr/>
          <p:nvPr/>
        </p:nvSpPr>
        <p:spPr>
          <a:xfrm>
            <a:off x="548640" y="5369501"/>
            <a:ext cx="5318608" cy="618163"/>
          </a:xfrm>
          <a:prstGeom prst="roundRect">
            <a:avLst>
              <a:gd name="adj" fmla="val 14792"/>
            </a:avLst>
          </a:prstGeom>
          <a:solidFill>
            <a:srgbClr val="F4F7FB"/>
          </a:solidFill>
          <a:ln w="9525">
            <a:solidFill>
              <a:srgbClr val="D6DEE8"/>
            </a:solidFill>
            <a:prstDash val="solid"/>
          </a:ln>
        </p:spPr>
      </p:sp>
      <p:sp>
        <p:nvSpPr>
          <p:cNvPr id="28" name="Text 26"/>
          <p:cNvSpPr txBox="1"/>
          <p:nvPr/>
        </p:nvSpPr>
        <p:spPr>
          <a:xfrm>
            <a:off x="777240" y="5369501"/>
            <a:ext cx="4861408" cy="618163"/>
          </a:xfrm>
          <a:prstGeom prst="rect">
            <a:avLst/>
          </a:prstGeom>
          <a:noFill/>
          <a:ln/>
        </p:spPr>
        <p:txBody>
          <a:bodyPr wrap="square" lIns="0" tIns="0" rIns="0" bIns="0" rtlCol="0" anchor="ctr">
            <a:normAutofit/>
          </a:bodyPr>
          <a:lstStyle/>
          <a:p>
            <a:pPr indent="0" marL="0">
              <a:buNone/>
            </a:pPr>
            <a:r>
              <a:rPr lang="en-GB" altLang="en-US" sz="1700" i="1" dirty="0">
                <a:solidFill>
                  <a:srgbClr val="4A5B70"/>
                </a:solidFill>
                <a:latin typeface="Montserrat" pitchFamily="34" charset="0"/>
                <a:ea typeface="Montserrat" pitchFamily="34" charset="-122"/>
                <a:cs typeface="Montserrat" pitchFamily="34" charset="-120"/>
              </a:rPr>
              <a:t>“He never understands anything.”</a:t>
            </a:r>
            <a:endParaRPr lang="en-GB" sz="1700" dirty="0"/>
          </a:p>
        </p:txBody>
      </p:sp>
      <p:sp>
        <p:nvSpPr>
          <p:cNvPr id="29" name="Shape 27"/>
          <p:cNvSpPr/>
          <p:nvPr/>
        </p:nvSpPr>
        <p:spPr>
          <a:xfrm rot="5400000">
            <a:off x="6013552" y="5577998"/>
            <a:ext cx="164592" cy="201168"/>
          </a:xfrm>
          <a:prstGeom prst="triangle">
            <a:avLst/>
          </a:prstGeom>
          <a:solidFill>
            <a:srgbClr val="2E57AD"/>
          </a:solidFill>
          <a:ln w="12700">
            <a:solidFill>
              <a:srgbClr val="2E57AD"/>
            </a:solidFill>
            <a:prstDash val="solid"/>
          </a:ln>
        </p:spPr>
      </p:sp>
      <p:sp>
        <p:nvSpPr>
          <p:cNvPr id="30" name="Shape 28"/>
          <p:cNvSpPr/>
          <p:nvPr/>
        </p:nvSpPr>
        <p:spPr>
          <a:xfrm>
            <a:off x="6324448" y="5369501"/>
            <a:ext cx="5318608" cy="618163"/>
          </a:xfrm>
          <a:prstGeom prst="roundRect">
            <a:avLst>
              <a:gd name="adj" fmla="val 14792"/>
            </a:avLst>
          </a:prstGeom>
          <a:solidFill>
            <a:srgbClr val="E2E7F4"/>
          </a:solidFill>
          <a:ln w="9525">
            <a:solidFill>
              <a:srgbClr val="E2E7F4"/>
            </a:solidFill>
            <a:prstDash val="solid"/>
          </a:ln>
        </p:spPr>
      </p:sp>
      <p:sp>
        <p:nvSpPr>
          <p:cNvPr id="31" name="Text 29"/>
          <p:cNvSpPr txBox="1"/>
          <p:nvPr/>
        </p:nvSpPr>
        <p:spPr>
          <a:xfrm>
            <a:off x="6553048" y="5369501"/>
            <a:ext cx="4861408" cy="618163"/>
          </a:xfrm>
          <a:prstGeom prst="rect">
            <a:avLst/>
          </a:prstGeom>
          <a:noFill/>
          <a:ln/>
        </p:spPr>
        <p:txBody>
          <a:bodyPr wrap="square" lIns="0" tIns="0" rIns="0" bIns="0" rtlCol="0" anchor="ctr">
            <a:normAutofit/>
          </a:bodyPr>
          <a:lstStyle/>
          <a:p>
            <a:pPr indent="0" marL="0">
              <a:buNone/>
            </a:pPr>
            <a:r>
              <a:rPr lang="en-GB" altLang="en-US" sz="1700" b="1" dirty="0">
                <a:solidFill>
                  <a:srgbClr val="183454"/>
                </a:solidFill>
                <a:latin typeface="Montserrat" pitchFamily="34" charset="0"/>
                <a:ea typeface="Montserrat" pitchFamily="34" charset="-122"/>
                <a:cs typeface="Montserrat" pitchFamily="34" charset="-120"/>
              </a:rPr>
              <a:t>“Let me show you once. Then you try.”</a:t>
            </a:r>
            <a:endParaRPr lang="en-GB" sz="1700" dirty="0"/>
          </a:p>
        </p:txBody>
      </p:sp>
      <p:sp>
        <p:nvSpPr>
          <p:cNvPr id="32" name="Text 3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31</a:t>
            </a:r>
            <a:endParaRPr lang="en-GB" sz="900" dirty="0"/>
          </a:p>
        </p:txBody>
      </p:sp>
      <p:sp>
        <p:nvSpPr>
          <p:cNvPr id="33" name="Text 3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34" name="Text 3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Phrases: SMILE research note, teamwork §9 · DigComp 2.2, competences 2.4 and 2.5 (Vuorikari et al., 2022)</a:t>
            </a:r>
            <a:endParaRPr lang="en-GB" sz="8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USEFUL PHRASES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checking, helping and including</a:t>
            </a:r>
            <a:endParaRPr lang="en-GB" sz="2800" dirty="0"/>
          </a:p>
        </p:txBody>
      </p:sp>
      <p:sp>
        <p:nvSpPr>
          <p:cNvPr id="5" name="Shape 3"/>
          <p:cNvSpPr/>
          <p:nvPr/>
        </p:nvSpPr>
        <p:spPr>
          <a:xfrm>
            <a:off x="548640" y="1945872"/>
            <a:ext cx="3545738" cy="4041792"/>
          </a:xfrm>
          <a:prstGeom prst="roundRect">
            <a:avLst>
              <a:gd name="adj" fmla="val 3610"/>
            </a:avLst>
          </a:prstGeom>
          <a:solidFill>
            <a:srgbClr val="E2E7F4"/>
          </a:solidFill>
          <a:ln w="9525">
            <a:solidFill>
              <a:srgbClr val="E2E7F4"/>
            </a:solidFill>
            <a:prstDash val="solid"/>
          </a:ln>
        </p:spPr>
      </p:sp>
      <p:pic>
        <p:nvPicPr>
          <p:cNvPr id="6" name="Image 0" descr="/root/smile-smartleap/sunum/build/cache/varlik/ikon-circle-help-2E57AD-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Checking that you understood</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“Just to check: you want me to clean the fryer first and then the floor, right?”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“Sorry, could you say that more slowly, or show me once?”</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“Okay, two boxes to bay 4. Done.”</a:t>
            </a:r>
            <a:endParaRPr lang="en-GB" sz="165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hand-helping-2E57AD-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Asking for and offering help</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“I'm finished with my part. What can I help with?”</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“You look busy. Shall I take the next delivery?”</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“I'm not sure how to do this safely. Can someone show me before I start?”</a:t>
            </a:r>
            <a:endParaRPr lang="en-GB" sz="1650" dirty="0"/>
          </a:p>
        </p:txBody>
      </p:sp>
      <p:sp>
        <p:nvSpPr>
          <p:cNvPr id="13" name="Shape 9"/>
          <p:cNvSpPr/>
          <p:nvPr/>
        </p:nvSpPr>
        <p:spPr>
          <a:xfrm>
            <a:off x="8097317" y="1945872"/>
            <a:ext cx="3545738" cy="4041792"/>
          </a:xfrm>
          <a:prstGeom prst="roundRect">
            <a:avLst>
              <a:gd name="adj" fmla="val 3610"/>
            </a:avLst>
          </a:prstGeom>
          <a:solidFill>
            <a:srgbClr val="E2E7F4"/>
          </a:solidFill>
          <a:ln w="9525">
            <a:solidFill>
              <a:srgbClr val="E2E7F4"/>
            </a:solidFill>
            <a:prstDash val="solid"/>
          </a:ln>
        </p:spPr>
      </p:sp>
      <p:pic>
        <p:nvPicPr>
          <p:cNvPr id="14" name="Image 2" descr="/root/smile-smartleap/sunum/build/cache/varlik/ikon-languages-2E57AD-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Language and group chat</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“Could we switch to English for a moment, so I can follow? It's about the shift plan.”</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“Can we write the decision in the group chat, so everyone has it?”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“Confirming: I work Saturday 6-14, Ali works Sunday. Thanks!”</a:t>
            </a:r>
            <a:endParaRPr lang="en-GB" sz="165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32</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MANAGING CULTURAL DIFFERENCES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Four design rules for a fair mixed team</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2E57AD"/>
          </a:solidFill>
          <a:ln w="12700">
            <a:solidFill>
              <a:srgbClr val="2E57AD"/>
            </a:solidFill>
            <a:prstDash val="solid"/>
          </a:ln>
        </p:spPr>
      </p:sp>
      <p:pic>
        <p:nvPicPr>
          <p:cNvPr id="7" name="Image 0" descr="/root/smile-smartleap/sunum/build/cache/cizim/m6-spot-equal-544cc809a3-900.png">    </p:cNvPr>
          <p:cNvPicPr>
            <a:picLocks noChangeAspect="1"/>
          </p:cNvPicPr>
          <p:nvPr/>
        </p:nvPicPr>
        <p:blipFill>
          <a:blip r:embed="rId1"/>
          <a:stretch>
            <a:fillRect/>
          </a:stretch>
        </p:blipFill>
        <p:spPr>
          <a:xfrm>
            <a:off x="1049617" y="2128752"/>
            <a:ext cx="1600200" cy="1600200"/>
          </a:xfrm>
          <a:prstGeom prst="rect">
            <a:avLst/>
          </a:prstGeom>
        </p:spPr>
      </p:pic>
      <p:sp>
        <p:nvSpPr>
          <p:cNvPr id="8" name="Text 5"/>
          <p:cNvSpPr txBox="1"/>
          <p:nvPr/>
        </p:nvSpPr>
        <p:spPr>
          <a:xfrm>
            <a:off x="777240"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Equal status in the task</a:t>
            </a:r>
            <a:endParaRPr lang="en-GB" sz="1550" dirty="0"/>
          </a:p>
        </p:txBody>
      </p:sp>
      <p:sp>
        <p:nvSpPr>
          <p:cNvPr id="9" name="Text 6"/>
          <p:cNvSpPr txBox="1"/>
          <p:nvPr/>
        </p:nvSpPr>
        <p:spPr>
          <a:xfrm>
            <a:off x="777240" y="4350744"/>
            <a:ext cx="2144954" cy="1527192"/>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Everyone can learn the machine and take responsibility. Red flag: only the newcomer cleans.</a:t>
            </a:r>
            <a:endParaRPr lang="en-GB" sz="1400" dirty="0"/>
          </a:p>
        </p:txBody>
      </p:sp>
      <p:sp>
        <p:nvSpPr>
          <p:cNvPr id="10" name="Shape 7"/>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1" name="Shape 8"/>
          <p:cNvSpPr/>
          <p:nvPr/>
        </p:nvSpPr>
        <p:spPr>
          <a:xfrm>
            <a:off x="3489122" y="1945872"/>
            <a:ext cx="2382698" cy="64008"/>
          </a:xfrm>
          <a:prstGeom prst="rect">
            <a:avLst/>
          </a:prstGeom>
          <a:solidFill>
            <a:srgbClr val="2E57AD"/>
          </a:solidFill>
          <a:ln w="12700">
            <a:solidFill>
              <a:srgbClr val="2E57AD"/>
            </a:solidFill>
            <a:prstDash val="solid"/>
          </a:ln>
        </p:spPr>
      </p:sp>
      <p:pic>
        <p:nvPicPr>
          <p:cNvPr id="12" name="Image 1" descr="/root/smile-smartleap/sunum/build/cache/cizim/m6-spot-goal-a968732df2-900.png">    </p:cNvPr>
          <p:cNvPicPr>
            <a:picLocks noChangeAspect="1"/>
          </p:cNvPicPr>
          <p:nvPr/>
        </p:nvPicPr>
        <p:blipFill>
          <a:blip r:embed="rId2"/>
          <a:stretch>
            <a:fillRect/>
          </a:stretch>
        </p:blipFill>
        <p:spPr>
          <a:xfrm>
            <a:off x="3880371" y="2128752"/>
            <a:ext cx="1600200" cy="1600200"/>
          </a:xfrm>
          <a:prstGeom prst="rect">
            <a:avLst/>
          </a:prstGeom>
        </p:spPr>
      </p:pic>
      <p:sp>
        <p:nvSpPr>
          <p:cNvPr id="13" name="Text 9"/>
          <p:cNvSpPr txBox="1"/>
          <p:nvPr/>
        </p:nvSpPr>
        <p:spPr>
          <a:xfrm>
            <a:off x="3607994"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One shared goal</a:t>
            </a:r>
            <a:endParaRPr lang="en-GB" sz="1550" dirty="0"/>
          </a:p>
        </p:txBody>
      </p:sp>
      <p:sp>
        <p:nvSpPr>
          <p:cNvPr id="14" name="Text 10"/>
          <p:cNvSpPr txBox="1"/>
          <p:nvPr/>
        </p:nvSpPr>
        <p:spPr>
          <a:xfrm>
            <a:off x="3607994" y="4350744"/>
            <a:ext cx="2144954" cy="1527192"/>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The team wins or loses together. Red flag: “their” mistakes, “our” results.</a:t>
            </a:r>
            <a:endParaRPr lang="en-GB" sz="1400" dirty="0"/>
          </a:p>
        </p:txBody>
      </p:sp>
      <p:sp>
        <p:nvSpPr>
          <p:cNvPr id="15" name="Shape 11"/>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6" name="Shape 12"/>
          <p:cNvSpPr/>
          <p:nvPr/>
        </p:nvSpPr>
        <p:spPr>
          <a:xfrm>
            <a:off x="6319876" y="1945872"/>
            <a:ext cx="2382698" cy="64008"/>
          </a:xfrm>
          <a:prstGeom prst="rect">
            <a:avLst/>
          </a:prstGeom>
          <a:solidFill>
            <a:srgbClr val="2E57AD"/>
          </a:solidFill>
          <a:ln w="12700">
            <a:solidFill>
              <a:srgbClr val="2E57AD"/>
            </a:solidFill>
            <a:prstDash val="solid"/>
          </a:ln>
        </p:spPr>
      </p:sp>
      <p:pic>
        <p:nvPicPr>
          <p:cNvPr id="17" name="Image 2" descr="/root/smile-smartleap/sunum/build/cache/cizim/m6-spot-coop-e754d556a4-900.png">    </p:cNvPr>
          <p:cNvPicPr>
            <a:picLocks noChangeAspect="1"/>
          </p:cNvPicPr>
          <p:nvPr/>
        </p:nvPicPr>
        <p:blipFill>
          <a:blip r:embed="rId3"/>
          <a:stretch>
            <a:fillRect/>
          </a:stretch>
        </p:blipFill>
        <p:spPr>
          <a:xfrm>
            <a:off x="6711125" y="2128752"/>
            <a:ext cx="1600200" cy="1600200"/>
          </a:xfrm>
          <a:prstGeom prst="rect">
            <a:avLst/>
          </a:prstGeom>
        </p:spPr>
      </p:pic>
      <p:sp>
        <p:nvSpPr>
          <p:cNvPr id="18" name="Text 13"/>
          <p:cNvSpPr txBox="1"/>
          <p:nvPr/>
        </p:nvSpPr>
        <p:spPr>
          <a:xfrm>
            <a:off x="6438748"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Tasks that need cooperation</a:t>
            </a:r>
            <a:endParaRPr lang="en-GB" sz="1550" dirty="0"/>
          </a:p>
        </p:txBody>
      </p:sp>
      <p:sp>
        <p:nvSpPr>
          <p:cNvPr id="19" name="Text 14"/>
          <p:cNvSpPr txBox="1"/>
          <p:nvPr/>
        </p:nvSpPr>
        <p:spPr>
          <a:xfrm>
            <a:off x="6438748" y="4350744"/>
            <a:ext cx="2144954" cy="1527192"/>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Mixed pairs and shared stations. Red flag: locals and newcomers in separate corners.</a:t>
            </a:r>
            <a:endParaRPr lang="en-GB" sz="1400" dirty="0"/>
          </a:p>
        </p:txBody>
      </p:sp>
      <p:sp>
        <p:nvSpPr>
          <p:cNvPr id="20" name="Shape 15"/>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1" name="Shape 16"/>
          <p:cNvSpPr/>
          <p:nvPr/>
        </p:nvSpPr>
        <p:spPr>
          <a:xfrm>
            <a:off x="9150629" y="1945872"/>
            <a:ext cx="2382698" cy="64008"/>
          </a:xfrm>
          <a:prstGeom prst="rect">
            <a:avLst/>
          </a:prstGeom>
          <a:solidFill>
            <a:srgbClr val="2E57AD"/>
          </a:solidFill>
          <a:ln w="12700">
            <a:solidFill>
              <a:srgbClr val="2E57AD"/>
            </a:solidFill>
            <a:prstDash val="solid"/>
          </a:ln>
        </p:spPr>
      </p:sp>
      <p:pic>
        <p:nvPicPr>
          <p:cNvPr id="22" name="Image 3" descr="/root/smile-smartleap/sunum/build/cache/cizim/m6-spot-support-c2d4d78385-900.png">    </p:cNvPr>
          <p:cNvPicPr>
            <a:picLocks noChangeAspect="1"/>
          </p:cNvPicPr>
          <p:nvPr/>
        </p:nvPicPr>
        <p:blipFill>
          <a:blip r:embed="rId4"/>
          <a:stretch>
            <a:fillRect/>
          </a:stretch>
        </p:blipFill>
        <p:spPr>
          <a:xfrm>
            <a:off x="9541878" y="2128752"/>
            <a:ext cx="1600200" cy="1600200"/>
          </a:xfrm>
          <a:prstGeom prst="rect">
            <a:avLst/>
          </a:prstGeom>
        </p:spPr>
      </p:pic>
      <p:sp>
        <p:nvSpPr>
          <p:cNvPr id="23" name="Text 17"/>
          <p:cNvSpPr txBox="1"/>
          <p:nvPr/>
        </p:nvSpPr>
        <p:spPr>
          <a:xfrm>
            <a:off x="9269501"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Visible support from the boss</a:t>
            </a:r>
            <a:endParaRPr lang="en-GB" sz="1550" dirty="0"/>
          </a:p>
        </p:txBody>
      </p:sp>
      <p:sp>
        <p:nvSpPr>
          <p:cNvPr id="24" name="Text 18"/>
          <p:cNvSpPr txBox="1"/>
          <p:nvPr/>
        </p:nvSpPr>
        <p:spPr>
          <a:xfrm>
            <a:off x="9269501" y="4350744"/>
            <a:ext cx="2144954" cy="1527192"/>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The leader says: we are one team, and jokes about origin stop here. Red flag: the boss laughs along.</a:t>
            </a:r>
            <a:endParaRPr lang="en-GB" sz="1400" dirty="0"/>
          </a:p>
        </p:txBody>
      </p:sp>
      <p:sp>
        <p:nvSpPr>
          <p:cNvPr id="25"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33</a:t>
            </a:r>
            <a:endParaRPr lang="en-GB" sz="900" dirty="0"/>
          </a:p>
        </p:txBody>
      </p:sp>
      <p:sp>
        <p:nvSpPr>
          <p:cNvPr id="26"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27"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Allport (1954), as summarised by Pettigrew (1998) · Pettigrew &amp; Tropp (2006), 515 studies · Paluck, Green &amp; Green (2019) · Mousa (2020)</a:t>
            </a:r>
            <a:endParaRPr lang="en-GB"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Prayer break or smoking break: what is fair?</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2E57AD"/>
          </a:solidFill>
          <a:ln w="12700">
            <a:solidFill>
              <a:srgbClr val="2E57AD"/>
            </a:solidFill>
            <a:prstDash val="solid"/>
          </a:ln>
        </p:spPr>
      </p:sp>
      <p:pic>
        <p:nvPicPr>
          <p:cNvPr id="7" name="Image 0" descr="/root/smile-smartleap/sunum/build/cache/cizim/ortak-portrait-bilal-39b6cb4d1a-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Bilal, 21</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Packaging team near Thessaloniki, day shift</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Packaging</a:t>
            </a:r>
            <a:endParaRPr lang="en-GB" sz="1000" dirty="0"/>
          </a:p>
        </p:txBody>
      </p:sp>
      <p:sp>
        <p:nvSpPr>
          <p:cNvPr id="11" name="Shape 8"/>
          <p:cNvSpPr/>
          <p:nvPr/>
        </p:nvSpPr>
        <p:spPr>
          <a:xfrm>
            <a:off x="2107692" y="3088872"/>
            <a:ext cx="90525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Greece</a:t>
            </a:r>
            <a:endParaRPr lang="en-GB" sz="1000" dirty="0"/>
          </a:p>
        </p:txBody>
      </p:sp>
      <p:sp>
        <p:nvSpPr>
          <p:cNvPr id="13" name="Shape 10"/>
          <p:cNvSpPr/>
          <p:nvPr/>
        </p:nvSpPr>
        <p:spPr>
          <a:xfrm>
            <a:off x="3104388" y="3088872"/>
            <a:ext cx="2153412"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104388" y="3088872"/>
            <a:ext cx="215341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Breaks and fairness</a:t>
            </a:r>
            <a:endParaRPr lang="en-GB" sz="1000" dirty="0"/>
          </a:p>
        </p:txBody>
      </p:sp>
      <p:pic>
        <p:nvPicPr>
          <p:cNvPr id="15" name="Image 1" descr="/root/smile-smartleap/sunum/build/cache/cizim/m6-bilal_breaks--9826e24cef-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350" dirty="0">
                <a:solidFill>
                  <a:srgbClr val="183454"/>
                </a:solidFill>
                <a:latin typeface="Montserrat" pitchFamily="34" charset="0"/>
                <a:ea typeface="Montserrat" pitchFamily="34" charset="-122"/>
                <a:cs typeface="Montserrat" pitchFamily="34" charset="-120"/>
              </a:rPr>
              <a:t>In Bilal's packaging team, the smokers take several short breaks a day. Bilal asks for a five-minute break at a fixed time to pray. One colleague says: “Extra breaks for religion are unfair.” Another answers: “Smokers take more breaks than anyone!” The team leader asks the team for a proposal.</a:t>
            </a:r>
            <a:endParaRPr lang="en-GB" sz="135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2E57AD"/>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Is “fair” the same breaks for everyone, or breaks that fit different needs within the same total time?</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Draft a break plan that keeps the line running.</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How can the team discuss this without attacking anyone?</a:t>
            </a:r>
            <a:endParaRPr lang="en-GB" sz="14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13% of Muslim respondents were prevented from religious practices “such as praying” at work (FRA, 2024, p. 56); EU Working Time Directive, Art. 4 (rest breaks).</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34</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DEALING WITH CONFLICT AND DISAGREEMENT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kind of conflict is this?</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2E57AD"/>
          </a:solidFill>
          <a:ln w="12700">
            <a:solidFill>
              <a:srgbClr val="2E57AD"/>
            </a:solidFill>
            <a:prstDash val="solid"/>
          </a:ln>
        </p:spPr>
      </p:sp>
      <p:pic>
        <p:nvPicPr>
          <p:cNvPr id="7" name="Image 0" descr="/root/smile-smartleap/sunum/build/cache/cizim/m6-spot-task-5be69bf474-900.png">    </p:cNvPr>
          <p:cNvPicPr>
            <a:picLocks noChangeAspect="1"/>
          </p:cNvPicPr>
          <p:nvPr/>
        </p:nvPicPr>
        <p:blipFill>
          <a:blip r:embed="rId1"/>
          <a:stretch>
            <a:fillRect/>
          </a:stretch>
        </p:blipFill>
        <p:spPr>
          <a:xfrm>
            <a:off x="1049617" y="2128752"/>
            <a:ext cx="1600200" cy="1600200"/>
          </a:xfrm>
          <a:prstGeom prst="rect">
            <a:avLst/>
          </a:prstGeom>
        </p:spPr>
      </p:pic>
      <p:sp>
        <p:nvSpPr>
          <p:cNvPr id="8" name="Text 5"/>
          <p:cNvSpPr txBox="1"/>
          <p:nvPr/>
        </p:nvSpPr>
        <p:spPr>
          <a:xfrm>
            <a:off x="777240"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Task: what?</a:t>
            </a:r>
            <a:endParaRPr lang="en-GB" sz="1550" dirty="0"/>
          </a:p>
        </p:txBody>
      </p:sp>
      <p:sp>
        <p:nvSpPr>
          <p:cNvPr id="9" name="Text 6"/>
          <p:cNvSpPr txBox="1"/>
          <p:nvPr/>
        </p:nvSpPr>
        <p:spPr>
          <a:xfrm>
            <a:off x="777240" y="4350744"/>
            <a:ext cx="2144954" cy="1527192"/>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Different ideas about how to do the work. Talk about it openly: it can improve the result.</a:t>
            </a:r>
            <a:endParaRPr lang="en-GB" sz="1250" dirty="0"/>
          </a:p>
        </p:txBody>
      </p:sp>
      <p:sp>
        <p:nvSpPr>
          <p:cNvPr id="10" name="Shape 7"/>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1" name="Shape 8"/>
          <p:cNvSpPr/>
          <p:nvPr/>
        </p:nvSpPr>
        <p:spPr>
          <a:xfrm>
            <a:off x="3489122" y="1945872"/>
            <a:ext cx="2382698" cy="64008"/>
          </a:xfrm>
          <a:prstGeom prst="rect">
            <a:avLst/>
          </a:prstGeom>
          <a:solidFill>
            <a:srgbClr val="2E57AD"/>
          </a:solidFill>
          <a:ln w="12700">
            <a:solidFill>
              <a:srgbClr val="2E57AD"/>
            </a:solidFill>
            <a:prstDash val="solid"/>
          </a:ln>
        </p:spPr>
      </p:sp>
      <p:pic>
        <p:nvPicPr>
          <p:cNvPr id="12" name="Image 1" descr="/root/smile-smartleap/sunum/build/cache/cizim/m6-spot-process-c1f970952d-900.png">    </p:cNvPr>
          <p:cNvPicPr>
            <a:picLocks noChangeAspect="1"/>
          </p:cNvPicPr>
          <p:nvPr/>
        </p:nvPicPr>
        <p:blipFill>
          <a:blip r:embed="rId2"/>
          <a:stretch>
            <a:fillRect/>
          </a:stretch>
        </p:blipFill>
        <p:spPr>
          <a:xfrm>
            <a:off x="3880371" y="2128752"/>
            <a:ext cx="1600200" cy="1600200"/>
          </a:xfrm>
          <a:prstGeom prst="rect">
            <a:avLst/>
          </a:prstGeom>
        </p:spPr>
      </p:pic>
      <p:sp>
        <p:nvSpPr>
          <p:cNvPr id="13" name="Text 9"/>
          <p:cNvSpPr txBox="1"/>
          <p:nvPr/>
        </p:nvSpPr>
        <p:spPr>
          <a:xfrm>
            <a:off x="3607994"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Process: who and when?</a:t>
            </a:r>
            <a:endParaRPr lang="en-GB" sz="1550" dirty="0"/>
          </a:p>
        </p:txBody>
      </p:sp>
      <p:sp>
        <p:nvSpPr>
          <p:cNvPr id="14" name="Text 10"/>
          <p:cNvSpPr txBox="1"/>
          <p:nvPr/>
        </p:nvSpPr>
        <p:spPr>
          <a:xfrm>
            <a:off x="3607994" y="4350744"/>
            <a:ext cx="2144954" cy="1527192"/>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Who cleans, who works nights, who takes breaks when. Agree fair rules and write them down.</a:t>
            </a:r>
            <a:endParaRPr lang="en-GB" sz="1250" dirty="0"/>
          </a:p>
        </p:txBody>
      </p:sp>
      <p:sp>
        <p:nvSpPr>
          <p:cNvPr id="15" name="Shape 11"/>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6" name="Shape 12"/>
          <p:cNvSpPr/>
          <p:nvPr/>
        </p:nvSpPr>
        <p:spPr>
          <a:xfrm>
            <a:off x="6319876" y="1945872"/>
            <a:ext cx="2382698" cy="64008"/>
          </a:xfrm>
          <a:prstGeom prst="rect">
            <a:avLst/>
          </a:prstGeom>
          <a:solidFill>
            <a:srgbClr val="2E57AD"/>
          </a:solidFill>
          <a:ln w="12700">
            <a:solidFill>
              <a:srgbClr val="2E57AD"/>
            </a:solidFill>
            <a:prstDash val="solid"/>
          </a:ln>
        </p:spPr>
      </p:sp>
      <p:pic>
        <p:nvPicPr>
          <p:cNvPr id="17" name="Image 2" descr="/root/smile-smartleap/sunum/build/cache/cizim/m6-spot-relation-a58d4d7e0f-900.png">    </p:cNvPr>
          <p:cNvPicPr>
            <a:picLocks noChangeAspect="1"/>
          </p:cNvPicPr>
          <p:nvPr/>
        </p:nvPicPr>
        <p:blipFill>
          <a:blip r:embed="rId3"/>
          <a:stretch>
            <a:fillRect/>
          </a:stretch>
        </p:blipFill>
        <p:spPr>
          <a:xfrm>
            <a:off x="6711125" y="2128752"/>
            <a:ext cx="1600200" cy="1600200"/>
          </a:xfrm>
          <a:prstGeom prst="rect">
            <a:avLst/>
          </a:prstGeom>
        </p:spPr>
      </p:pic>
      <p:sp>
        <p:nvSpPr>
          <p:cNvPr id="18" name="Text 13"/>
          <p:cNvSpPr txBox="1"/>
          <p:nvPr/>
        </p:nvSpPr>
        <p:spPr>
          <a:xfrm>
            <a:off x="6438748"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Relationship: you and me</a:t>
            </a:r>
            <a:endParaRPr lang="en-GB" sz="1550" dirty="0"/>
          </a:p>
        </p:txBody>
      </p:sp>
      <p:sp>
        <p:nvSpPr>
          <p:cNvPr id="19" name="Text 14"/>
          <p:cNvSpPr txBox="1"/>
          <p:nvPr/>
        </p:nvSpPr>
        <p:spPr>
          <a:xfrm>
            <a:off x="6438748" y="4350744"/>
            <a:ext cx="2144954" cy="1527192"/>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Personal tension, insults, jokes about someone. Keep it out of the work and stop it early.</a:t>
            </a:r>
            <a:endParaRPr lang="en-GB" sz="1250" dirty="0"/>
          </a:p>
        </p:txBody>
      </p:sp>
      <p:sp>
        <p:nvSpPr>
          <p:cNvPr id="20" name="Shape 15"/>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1" name="Shape 16"/>
          <p:cNvSpPr/>
          <p:nvPr/>
        </p:nvSpPr>
        <p:spPr>
          <a:xfrm>
            <a:off x="9150629" y="1945872"/>
            <a:ext cx="2382698" cy="64008"/>
          </a:xfrm>
          <a:prstGeom prst="rect">
            <a:avLst/>
          </a:prstGeom>
          <a:solidFill>
            <a:srgbClr val="F8B414"/>
          </a:solidFill>
          <a:ln w="12700">
            <a:solidFill>
              <a:srgbClr val="F8B414"/>
            </a:solidFill>
            <a:prstDash val="solid"/>
          </a:ln>
        </p:spPr>
      </p:sp>
      <p:pic>
        <p:nvPicPr>
          <p:cNvPr id="22" name="Image 3" descr="/root/smile-smartleap/sunum/build/cache/cizim/m6-spot-harmony-6296a07dee-900.png">    </p:cNvPr>
          <p:cNvPicPr>
            <a:picLocks noChangeAspect="1"/>
          </p:cNvPicPr>
          <p:nvPr/>
        </p:nvPicPr>
        <p:blipFill>
          <a:blip r:embed="rId4"/>
          <a:stretch>
            <a:fillRect/>
          </a:stretch>
        </p:blipFill>
        <p:spPr>
          <a:xfrm>
            <a:off x="9541878" y="2128752"/>
            <a:ext cx="1600200" cy="1600200"/>
          </a:xfrm>
          <a:prstGeom prst="rect">
            <a:avLst/>
          </a:prstGeom>
        </p:spPr>
      </p:pic>
      <p:sp>
        <p:nvSpPr>
          <p:cNvPr id="23" name="Text 17"/>
          <p:cNvSpPr txBox="1"/>
          <p:nvPr/>
        </p:nvSpPr>
        <p:spPr>
          <a:xfrm>
            <a:off x="9269501"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Popular model: “artificial harmony”</a:t>
            </a:r>
            <a:endParaRPr lang="en-GB" sz="1550" dirty="0"/>
          </a:p>
        </p:txBody>
      </p:sp>
      <p:sp>
        <p:nvSpPr>
          <p:cNvPr id="24" name="Text 18"/>
          <p:cNvSpPr txBox="1"/>
          <p:nvPr/>
        </p:nvSpPr>
        <p:spPr>
          <a:xfrm>
            <a:off x="9269501" y="4350744"/>
            <a:ext cx="2144954" cy="1527192"/>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Lencioni's “Five Dysfunctions” is a business fable, not research. Its warning: smiling and avoiding hard topics hides problems.</a:t>
            </a:r>
            <a:endParaRPr lang="en-GB" sz="1250" dirty="0"/>
          </a:p>
        </p:txBody>
      </p:sp>
      <p:sp>
        <p:nvSpPr>
          <p:cNvPr id="25"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35</a:t>
            </a:r>
            <a:endParaRPr lang="en-GB" sz="900" dirty="0"/>
          </a:p>
        </p:txBody>
      </p:sp>
      <p:sp>
        <p:nvSpPr>
          <p:cNvPr id="26"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27"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de Wit, Greer &amp; Jehn (2012), 116 studies, 8,880 groups · De Dreu &amp; Weingart (2003) · Lencioni (2002): popular model, no peer-reviewed validation found</a:t>
            </a:r>
            <a:endParaRPr lang="en-GB" sz="8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When the joke is about where you come from</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2E57AD"/>
          </a:solidFill>
          <a:ln w="12700">
            <a:solidFill>
              <a:srgbClr val="2E57AD"/>
            </a:solidFill>
            <a:prstDash val="solid"/>
          </a:ln>
        </p:spPr>
      </p:sp>
      <p:pic>
        <p:nvPicPr>
          <p:cNvPr id="7" name="Image 0" descr="/root/smile-smartleap/sunum/build/cache/cizim/ortak-portrait-hamid-813e03f61d-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Hamid, 22</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Building site near Utrecht, first month on the crew</a:t>
            </a:r>
            <a:endParaRPr lang="en-GB" sz="1600" dirty="0"/>
          </a:p>
        </p:txBody>
      </p:sp>
      <p:sp>
        <p:nvSpPr>
          <p:cNvPr id="9" name="Shape 6"/>
          <p:cNvSpPr/>
          <p:nvPr/>
        </p:nvSpPr>
        <p:spPr>
          <a:xfrm>
            <a:off x="822960" y="3088872"/>
            <a:ext cx="1481328"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48132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Construction</a:t>
            </a:r>
            <a:endParaRPr lang="en-GB" sz="1000" dirty="0"/>
          </a:p>
        </p:txBody>
      </p:sp>
      <p:sp>
        <p:nvSpPr>
          <p:cNvPr id="11" name="Shape 8"/>
          <p:cNvSpPr/>
          <p:nvPr/>
        </p:nvSpPr>
        <p:spPr>
          <a:xfrm>
            <a:off x="2395728" y="3088872"/>
            <a:ext cx="138531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395728"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3" name="Shape 10"/>
          <p:cNvSpPr/>
          <p:nvPr/>
        </p:nvSpPr>
        <p:spPr>
          <a:xfrm>
            <a:off x="3872484" y="3088872"/>
            <a:ext cx="2057400"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872484" y="3088872"/>
            <a:ext cx="2057400"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Humour and respect</a:t>
            </a:r>
            <a:endParaRPr lang="en-GB" sz="1000" dirty="0"/>
          </a:p>
        </p:txBody>
      </p:sp>
      <p:pic>
        <p:nvPicPr>
          <p:cNvPr id="15" name="Image 1" descr="/root/smile-smartleap/sunum/build/cache/cizim/m6-hamid_joke--9a1c1d13ba-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50" dirty="0">
                <a:solidFill>
                  <a:srgbClr val="183454"/>
                </a:solidFill>
                <a:latin typeface="Montserrat" pitchFamily="34" charset="0"/>
                <a:ea typeface="Montserrat" pitchFamily="34" charset="-122"/>
                <a:cs typeface="Montserrat" pitchFamily="34" charset="-120"/>
              </a:rPr>
              <a:t>At lunch on the building site, a colleague says to Hamid: “Careful, he'll steal your phone. That's what they do where he comes from.” Everyone laughs, Hamid too. He feels bad all afternoon. The next day, the same colleague makes a similar joke.</a:t>
            </a:r>
            <a:endParaRPr lang="en-GB" sz="145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2E57AD"/>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When does a joke become harassment?</a:t>
            </a:r>
            <a:endParaRPr lang="en-GB" sz="1450" dirty="0"/>
          </a:p>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What could Hamid say, now or later?</a:t>
            </a:r>
            <a:endParaRPr lang="en-GB" sz="1450" dirty="0"/>
          </a:p>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What can the colleagues who laughed do?</a:t>
            </a:r>
            <a:endParaRPr lang="en-GB" sz="1450" dirty="0"/>
          </a:p>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What should the team leader do?</a:t>
            </a:r>
            <a:endParaRPr lang="en-GB" sz="14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harassment is unwanted conduct creating “an intimidating, hostile, degrading, humiliating or offensive environment” (Directive 2000/43/EC, Art. 2(3)); FRA (2024), p. 64.</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36</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GIVING AND RECEIVING FEEDBACK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After a mistake: blame, or learn?</a:t>
            </a:r>
            <a:endParaRPr lang="en-GB" sz="2800" dirty="0"/>
          </a:p>
        </p:txBody>
      </p:sp>
      <p:sp>
        <p:nvSpPr>
          <p:cNvPr id="5" name="Shape 3"/>
          <p:cNvSpPr/>
          <p:nvPr/>
        </p:nvSpPr>
        <p:spPr>
          <a:xfrm>
            <a:off x="548640" y="1945872"/>
            <a:ext cx="5387188" cy="3401712"/>
          </a:xfrm>
          <a:prstGeom prst="roundRect">
            <a:avLst>
              <a:gd name="adj" fmla="val 3763"/>
            </a:avLst>
          </a:prstGeom>
          <a:solidFill>
            <a:srgbClr val="FAE2E5"/>
          </a:solidFill>
          <a:ln w="9525">
            <a:solidFill>
              <a:srgbClr val="FAE2E5"/>
            </a:solidFill>
            <a:prstDash val="solid"/>
          </a:ln>
        </p:spPr>
      </p:sp>
      <p:pic>
        <p:nvPicPr>
          <p:cNvPr id="6" name="Image 0" descr="/root/smile-smartleap/sunum/build/cache/cizim/m6-spot-blame-D93042-080b503fd2-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B32233"/>
                </a:solidFill>
                <a:latin typeface="Montserrat" pitchFamily="34" charset="0"/>
                <a:ea typeface="Montserrat" pitchFamily="34" charset="-122"/>
                <a:cs typeface="Montserrat" pitchFamily="34" charset="-120"/>
              </a:rPr>
              <a:t>Team A: blame</a:t>
            </a:r>
            <a:endParaRPr lang="en-GB" sz="16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“Who did this? The new guy again.”</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Lucas stays silent and hides his next mistake.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Nobody learns why it happened.</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Next week: the same error.</a:t>
            </a:r>
            <a:endParaRPr lang="en-GB" sz="1300" dirty="0"/>
          </a:p>
        </p:txBody>
      </p:sp>
      <p:sp>
        <p:nvSpPr>
          <p:cNvPr id="9" name="Shape 6"/>
          <p:cNvSpPr/>
          <p:nvPr/>
        </p:nvSpPr>
        <p:spPr>
          <a:xfrm>
            <a:off x="6255868" y="1945872"/>
            <a:ext cx="5387188" cy="3401712"/>
          </a:xfrm>
          <a:prstGeom prst="roundRect">
            <a:avLst>
              <a:gd name="adj" fmla="val 3763"/>
            </a:avLst>
          </a:prstGeom>
          <a:solidFill>
            <a:srgbClr val="E2E7F4"/>
          </a:solidFill>
          <a:ln w="9525">
            <a:solidFill>
              <a:srgbClr val="E2E7F4"/>
            </a:solidFill>
            <a:prstDash val="solid"/>
          </a:ln>
        </p:spPr>
      </p:sp>
      <p:pic>
        <p:nvPicPr>
          <p:cNvPr id="10" name="Image 1" descr="/root/smile-smartleap/sunum/build/cache/cizim/m6-spot-learn-981ad710dc-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2E57AD"/>
                </a:solidFill>
                <a:latin typeface="Montserrat" pitchFamily="34" charset="0"/>
                <a:ea typeface="Montserrat" pitchFamily="34" charset="-122"/>
                <a:cs typeface="Montserrat" pitchFamily="34" charset="-120"/>
              </a:rPr>
              <a:t>Team B: learn</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Leader: “40 parcels went to the wrong city. We all stayed 30 minutes longer. Next time, please check the label twice.”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Lucas: “Thank you for telling me. So the problem was the label, right? I'll double-check.”</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Together: could the label screen be clearer?</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Give: fact, effect, next step. Receive: thank you, check, plan.</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37</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Edmondson (1999), 51 work teams · Salas et al. (2005), Table 1 · ESCO S1.8.3-S1.8.4 · example constructed</a:t>
            </a:r>
            <a:endParaRPr lang="en-GB" sz="8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USEFUL PHRASES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fair tasks, disagreement and feedback</a:t>
            </a:r>
            <a:endParaRPr lang="en-GB" sz="2800" dirty="0"/>
          </a:p>
        </p:txBody>
      </p:sp>
      <p:sp>
        <p:nvSpPr>
          <p:cNvPr id="5" name="Shape 3"/>
          <p:cNvSpPr/>
          <p:nvPr/>
        </p:nvSpPr>
        <p:spPr>
          <a:xfrm>
            <a:off x="548640" y="1945872"/>
            <a:ext cx="2602154" cy="4041792"/>
          </a:xfrm>
          <a:prstGeom prst="roundRect">
            <a:avLst>
              <a:gd name="adj" fmla="val 4920"/>
            </a:avLst>
          </a:prstGeom>
          <a:solidFill>
            <a:srgbClr val="E2E7F4"/>
          </a:solidFill>
          <a:ln w="9525">
            <a:solidFill>
              <a:srgbClr val="E2E7F4"/>
            </a:solidFill>
            <a:prstDash val="solid"/>
          </a:ln>
        </p:spPr>
      </p:sp>
      <p:pic>
        <p:nvPicPr>
          <p:cNvPr id="6" name="Image 0" descr="/root/smile-smartleap/sunum/build/cache/varlik/ikon-scale-2E57AD-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1779194"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Fair tasks</a:t>
            </a:r>
            <a:endParaRPr lang="en-GB" sz="1350" dirty="0"/>
          </a:p>
        </p:txBody>
      </p:sp>
      <p:sp>
        <p:nvSpPr>
          <p:cNvPr id="8" name="Text 5"/>
          <p:cNvSpPr txBox="1"/>
          <p:nvPr/>
        </p:nvSpPr>
        <p:spPr>
          <a:xfrm>
            <a:off x="777240" y="2604240"/>
            <a:ext cx="2144954" cy="3264552"/>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“I've done the cleaning every day this week. Could we make a rota so we take turns?”</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“I'd like to understand how tasks are shared. Is there a plan I can see?”</a:t>
            </a:r>
            <a:endParaRPr lang="en-GB" sz="1500" dirty="0"/>
          </a:p>
        </p:txBody>
      </p:sp>
      <p:sp>
        <p:nvSpPr>
          <p:cNvPr id="9" name="Shape 6"/>
          <p:cNvSpPr/>
          <p:nvPr/>
        </p:nvSpPr>
        <p:spPr>
          <a:xfrm>
            <a:off x="3379394" y="1945872"/>
            <a:ext cx="2602154" cy="4041792"/>
          </a:xfrm>
          <a:prstGeom prst="roundRect">
            <a:avLst>
              <a:gd name="adj" fmla="val 4920"/>
            </a:avLst>
          </a:prstGeom>
          <a:solidFill>
            <a:srgbClr val="F4F7FB"/>
          </a:solidFill>
          <a:ln w="9525">
            <a:solidFill>
              <a:srgbClr val="D6DEE8"/>
            </a:solidFill>
            <a:prstDash val="solid"/>
          </a:ln>
        </p:spPr>
      </p:sp>
      <p:pic>
        <p:nvPicPr>
          <p:cNvPr id="10" name="Image 1" descr="/root/smile-smartleap/sunum/build/cache/varlik/ikon-messages-square-2E57AD-256.png">    </p:cNvPr>
          <p:cNvPicPr>
            <a:picLocks noChangeAspect="1"/>
          </p:cNvPicPr>
          <p:nvPr/>
        </p:nvPicPr>
        <p:blipFill>
          <a:blip r:embed="rId2"/>
          <a:stretch>
            <a:fillRect/>
          </a:stretch>
        </p:blipFill>
        <p:spPr>
          <a:xfrm>
            <a:off x="3580562" y="2128752"/>
            <a:ext cx="347472" cy="347472"/>
          </a:xfrm>
          <a:prstGeom prst="rect">
            <a:avLst/>
          </a:prstGeom>
        </p:spPr>
      </p:pic>
      <p:sp>
        <p:nvSpPr>
          <p:cNvPr id="11" name="Text 7"/>
          <p:cNvSpPr txBox="1"/>
          <p:nvPr/>
        </p:nvSpPr>
        <p:spPr>
          <a:xfrm>
            <a:off x="4019474" y="2110464"/>
            <a:ext cx="1779194"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Disagreeing</a:t>
            </a:r>
            <a:endParaRPr lang="en-GB" sz="1350" dirty="0"/>
          </a:p>
        </p:txBody>
      </p:sp>
      <p:sp>
        <p:nvSpPr>
          <p:cNvPr id="12" name="Text 8"/>
          <p:cNvSpPr txBox="1"/>
          <p:nvPr/>
        </p:nvSpPr>
        <p:spPr>
          <a:xfrm>
            <a:off x="3607994" y="2604240"/>
            <a:ext cx="2144954" cy="3264552"/>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 see it differently. Can I explain my idea?”</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“Could we try it once and compare?”</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“Let's focus on the problem, not on who made it.”</a:t>
            </a:r>
            <a:endParaRPr lang="en-GB" sz="1500" dirty="0"/>
          </a:p>
        </p:txBody>
      </p:sp>
      <p:sp>
        <p:nvSpPr>
          <p:cNvPr id="13" name="Shape 9"/>
          <p:cNvSpPr/>
          <p:nvPr/>
        </p:nvSpPr>
        <p:spPr>
          <a:xfrm>
            <a:off x="6210148" y="1945872"/>
            <a:ext cx="2602154" cy="4041792"/>
          </a:xfrm>
          <a:prstGeom prst="roundRect">
            <a:avLst>
              <a:gd name="adj" fmla="val 4920"/>
            </a:avLst>
          </a:prstGeom>
          <a:solidFill>
            <a:srgbClr val="E2E7F4"/>
          </a:solidFill>
          <a:ln w="9525">
            <a:solidFill>
              <a:srgbClr val="E2E7F4"/>
            </a:solidFill>
            <a:prstDash val="solid"/>
          </a:ln>
        </p:spPr>
      </p:sp>
      <p:pic>
        <p:nvPicPr>
          <p:cNvPr id="14" name="Image 2" descr="/root/smile-smartleap/sunum/build/cache/varlik/ikon-shield-2E57AD-256.png">    </p:cNvPr>
          <p:cNvPicPr>
            <a:picLocks noChangeAspect="1"/>
          </p:cNvPicPr>
          <p:nvPr/>
        </p:nvPicPr>
        <p:blipFill>
          <a:blip r:embed="rId3"/>
          <a:stretch>
            <a:fillRect/>
          </a:stretch>
        </p:blipFill>
        <p:spPr>
          <a:xfrm>
            <a:off x="6411316" y="2128752"/>
            <a:ext cx="347472" cy="347472"/>
          </a:xfrm>
          <a:prstGeom prst="rect">
            <a:avLst/>
          </a:prstGeom>
        </p:spPr>
      </p:pic>
      <p:sp>
        <p:nvSpPr>
          <p:cNvPr id="15" name="Text 10"/>
          <p:cNvSpPr txBox="1"/>
          <p:nvPr/>
        </p:nvSpPr>
        <p:spPr>
          <a:xfrm>
            <a:off x="6850228" y="2110464"/>
            <a:ext cx="1779194"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When a joke hurts</a:t>
            </a:r>
            <a:endParaRPr lang="en-GB" sz="1350" dirty="0"/>
          </a:p>
        </p:txBody>
      </p:sp>
      <p:sp>
        <p:nvSpPr>
          <p:cNvPr id="16" name="Text 11"/>
          <p:cNvSpPr txBox="1"/>
          <p:nvPr/>
        </p:nvSpPr>
        <p:spPr>
          <a:xfrm>
            <a:off x="6438748" y="2604240"/>
            <a:ext cx="2144954" cy="3264552"/>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 know you mean it as a joke, but that comment about my country isn't okay for me.”</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“Please don't make jokes about people's nationality here. We're one team.”</a:t>
            </a:r>
            <a:endParaRPr lang="en-GB" sz="1500" dirty="0"/>
          </a:p>
        </p:txBody>
      </p:sp>
      <p:sp>
        <p:nvSpPr>
          <p:cNvPr id="17" name="Shape 12"/>
          <p:cNvSpPr/>
          <p:nvPr/>
        </p:nvSpPr>
        <p:spPr>
          <a:xfrm>
            <a:off x="9040901" y="1945872"/>
            <a:ext cx="2602154" cy="4041792"/>
          </a:xfrm>
          <a:prstGeom prst="roundRect">
            <a:avLst>
              <a:gd name="adj" fmla="val 4920"/>
            </a:avLst>
          </a:prstGeom>
          <a:solidFill>
            <a:srgbClr val="F4F7FB"/>
          </a:solidFill>
          <a:ln w="9525">
            <a:solidFill>
              <a:srgbClr val="D6DEE8"/>
            </a:solidFill>
            <a:prstDash val="solid"/>
          </a:ln>
        </p:spPr>
      </p:sp>
      <p:pic>
        <p:nvPicPr>
          <p:cNvPr id="18" name="Image 3" descr="/root/smile-smartleap/sunum/build/cache/varlik/ikon-message-square-text-2E57AD-256.png">    </p:cNvPr>
          <p:cNvPicPr>
            <a:picLocks noChangeAspect="1"/>
          </p:cNvPicPr>
          <p:nvPr/>
        </p:nvPicPr>
        <p:blipFill>
          <a:blip r:embed="rId4"/>
          <a:stretch>
            <a:fillRect/>
          </a:stretch>
        </p:blipFill>
        <p:spPr>
          <a:xfrm>
            <a:off x="9242069" y="2128752"/>
            <a:ext cx="347472" cy="347472"/>
          </a:xfrm>
          <a:prstGeom prst="rect">
            <a:avLst/>
          </a:prstGeom>
        </p:spPr>
      </p:pic>
      <p:sp>
        <p:nvSpPr>
          <p:cNvPr id="19" name="Text 13"/>
          <p:cNvSpPr txBox="1"/>
          <p:nvPr/>
        </p:nvSpPr>
        <p:spPr>
          <a:xfrm>
            <a:off x="9680981" y="2110464"/>
            <a:ext cx="1779194"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Taking feedback</a:t>
            </a:r>
            <a:endParaRPr lang="en-GB" sz="1350" dirty="0"/>
          </a:p>
        </p:txBody>
      </p:sp>
      <p:sp>
        <p:nvSpPr>
          <p:cNvPr id="20" name="Text 14"/>
          <p:cNvSpPr txBox="1"/>
          <p:nvPr/>
        </p:nvSpPr>
        <p:spPr>
          <a:xfrm>
            <a:off x="9269501" y="2604240"/>
            <a:ext cx="2144954" cy="3264552"/>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“Thank you for telling me. So the problem was the labels, right?”</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“That was my mistake. I've fixed it, and next time I'll double-check.”</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“What would you like me to do differently?”</a:t>
            </a:r>
            <a:endParaRPr lang="en-GB" sz="1500" dirty="0"/>
          </a:p>
        </p:txBody>
      </p:sp>
      <p:sp>
        <p:nvSpPr>
          <p:cNvPr id="21"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38</a:t>
            </a:r>
            <a:endParaRPr lang="en-GB" sz="900" dirty="0"/>
          </a:p>
        </p:txBody>
      </p:sp>
      <p:sp>
        <p:nvSpPr>
          <p:cNvPr id="22"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WELL-BEING AND FAIRNESS IN TEAMWORK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Team habits that keep people well and work fair</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2E57AD"/>
          </a:solidFill>
          <a:ln w="12700">
            <a:solidFill>
              <a:srgbClr val="2E57AD"/>
            </a:solidFill>
            <a:prstDash val="solid"/>
          </a:ln>
        </p:spPr>
      </p:sp>
      <p:pic>
        <p:nvPicPr>
          <p:cNvPr id="7" name="Image 0" descr="/root/smile-smartleap/sunum/build/cache/cizim/m6-spot-rotate-91653a8796-500.png">    </p:cNvPr>
          <p:cNvPicPr>
            <a:picLocks noChangeAspect="1"/>
          </p:cNvPicPr>
          <p:nvPr/>
        </p:nvPicPr>
        <p:blipFill>
          <a:blip r:embed="rId1"/>
          <a:stretch>
            <a:fillRect/>
          </a:stretch>
        </p:blipFill>
        <p:spPr>
          <a:xfrm>
            <a:off x="658368" y="2327670"/>
            <a:ext cx="1143000" cy="1143000"/>
          </a:xfrm>
          <a:prstGeom prst="rect">
            <a:avLst/>
          </a:prstGeom>
        </p:spPr>
      </p:pic>
      <p:sp>
        <p:nvSpPr>
          <p:cNvPr id="8" name="Text 5"/>
          <p:cNvSpPr txBox="1"/>
          <p:nvPr/>
        </p:nvSpPr>
        <p:spPr>
          <a:xfrm>
            <a:off x="1920240"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Rotate the hard tasks</a:t>
            </a:r>
            <a:endParaRPr lang="en-GB" sz="1350" dirty="0"/>
          </a:p>
        </p:txBody>
      </p:sp>
      <p:sp>
        <p:nvSpPr>
          <p:cNvPr id="9" name="Text 6"/>
          <p:cNvSpPr txBox="1"/>
          <p:nvPr/>
        </p:nvSpPr>
        <p:spPr>
          <a:xfrm>
            <a:off x="1920240" y="2677392"/>
            <a:ext cx="2036978" cy="1065348"/>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Cleaning, night shifts and heavy lifting go on a visible rota.</a:t>
            </a:r>
            <a:endParaRPr lang="en-GB" sz="1400" dirty="0"/>
          </a:p>
        </p:txBody>
      </p:sp>
      <p:sp>
        <p:nvSpPr>
          <p:cNvPr id="10" name="Shape 7"/>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1" name="Shape 8"/>
          <p:cNvSpPr/>
          <p:nvPr/>
        </p:nvSpPr>
        <p:spPr>
          <a:xfrm>
            <a:off x="4432706" y="1945872"/>
            <a:ext cx="3326282" cy="64008"/>
          </a:xfrm>
          <a:prstGeom prst="rect">
            <a:avLst/>
          </a:prstGeom>
          <a:solidFill>
            <a:srgbClr val="2E57AD"/>
          </a:solidFill>
          <a:ln w="12700">
            <a:solidFill>
              <a:srgbClr val="2E57AD"/>
            </a:solidFill>
            <a:prstDash val="solid"/>
          </a:ln>
        </p:spPr>
      </p:sp>
      <p:pic>
        <p:nvPicPr>
          <p:cNvPr id="12" name="Image 1" descr="/root/smile-smartleap/sunum/build/cache/cizim/m6-spot-names-2f4b46d5b4-500.png">    </p:cNvPr>
          <p:cNvPicPr>
            <a:picLocks noChangeAspect="1"/>
          </p:cNvPicPr>
          <p:nvPr/>
        </p:nvPicPr>
        <p:blipFill>
          <a:blip r:embed="rId2"/>
          <a:stretch>
            <a:fillRect/>
          </a:stretch>
        </p:blipFill>
        <p:spPr>
          <a:xfrm>
            <a:off x="4432706" y="2327670"/>
            <a:ext cx="1143000" cy="1143000"/>
          </a:xfrm>
          <a:prstGeom prst="rect">
            <a:avLst/>
          </a:prstGeom>
        </p:spPr>
      </p:pic>
      <p:sp>
        <p:nvSpPr>
          <p:cNvPr id="13" name="Text 9"/>
          <p:cNvSpPr txBox="1"/>
          <p:nvPr/>
        </p:nvSpPr>
        <p:spPr>
          <a:xfrm>
            <a:off x="5694578"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Names on tasks</a:t>
            </a:r>
            <a:endParaRPr lang="en-GB" sz="1350" dirty="0"/>
          </a:p>
        </p:txBody>
      </p:sp>
      <p:sp>
        <p:nvSpPr>
          <p:cNvPr id="14" name="Text 10"/>
          <p:cNvSpPr txBox="1"/>
          <p:nvPr/>
        </p:nvSpPr>
        <p:spPr>
          <a:xfrm>
            <a:off x="5694578" y="2677392"/>
            <a:ext cx="2036978" cy="1065348"/>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Everyone's part is visible. Nobody does everything, and nobody hides.</a:t>
            </a:r>
            <a:endParaRPr lang="en-GB" sz="1400" dirty="0"/>
          </a:p>
        </p:txBody>
      </p:sp>
      <p:sp>
        <p:nvSpPr>
          <p:cNvPr id="15" name="Shape 11"/>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6" name="Shape 12"/>
          <p:cNvSpPr/>
          <p:nvPr/>
        </p:nvSpPr>
        <p:spPr>
          <a:xfrm>
            <a:off x="8207045" y="1945872"/>
            <a:ext cx="3326282" cy="64008"/>
          </a:xfrm>
          <a:prstGeom prst="rect">
            <a:avLst/>
          </a:prstGeom>
          <a:solidFill>
            <a:srgbClr val="2E57AD"/>
          </a:solidFill>
          <a:ln w="12700">
            <a:solidFill>
              <a:srgbClr val="2E57AD"/>
            </a:solidFill>
            <a:prstDash val="solid"/>
          </a:ln>
        </p:spPr>
      </p:sp>
      <p:pic>
        <p:nvPicPr>
          <p:cNvPr id="17" name="Image 2" descr="/root/smile-smartleap/sunum/build/cache/cizim/m6-spot-breaks-81bd8fac73-500.png">    </p:cNvPr>
          <p:cNvPicPr>
            <a:picLocks noChangeAspect="1"/>
          </p:cNvPicPr>
          <p:nvPr/>
        </p:nvPicPr>
        <p:blipFill>
          <a:blip r:embed="rId3"/>
          <a:stretch>
            <a:fillRect/>
          </a:stretch>
        </p:blipFill>
        <p:spPr>
          <a:xfrm>
            <a:off x="8207045" y="2327670"/>
            <a:ext cx="1143000" cy="1143000"/>
          </a:xfrm>
          <a:prstGeom prst="rect">
            <a:avLst/>
          </a:prstGeom>
        </p:spPr>
      </p:pic>
      <p:sp>
        <p:nvSpPr>
          <p:cNvPr id="18" name="Text 13"/>
          <p:cNvSpPr txBox="1"/>
          <p:nvPr/>
        </p:nvSpPr>
        <p:spPr>
          <a:xfrm>
            <a:off x="9468917"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Breaks for everyone</a:t>
            </a:r>
            <a:endParaRPr lang="en-GB" sz="1350" dirty="0"/>
          </a:p>
        </p:txBody>
      </p:sp>
      <p:sp>
        <p:nvSpPr>
          <p:cNvPr id="19" name="Text 14"/>
          <p:cNvSpPr txBox="1"/>
          <p:nvPr/>
        </p:nvSpPr>
        <p:spPr>
          <a:xfrm>
            <a:off x="9468917" y="2677392"/>
            <a:ext cx="2036978" cy="1065348"/>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Colleagues cover each other's station, so every person gets their break.</a:t>
            </a:r>
            <a:endParaRPr lang="en-GB" sz="1400" dirty="0"/>
          </a:p>
        </p:txBody>
      </p:sp>
      <p:sp>
        <p:nvSpPr>
          <p:cNvPr id="20" name="Shape 15"/>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1" name="Shape 16"/>
          <p:cNvSpPr/>
          <p:nvPr/>
        </p:nvSpPr>
        <p:spPr>
          <a:xfrm>
            <a:off x="658368" y="4081068"/>
            <a:ext cx="3326282" cy="64008"/>
          </a:xfrm>
          <a:prstGeom prst="rect">
            <a:avLst/>
          </a:prstGeom>
          <a:solidFill>
            <a:srgbClr val="2E57AD"/>
          </a:solidFill>
          <a:ln w="12700">
            <a:solidFill>
              <a:srgbClr val="2E57AD"/>
            </a:solidFill>
            <a:prstDash val="solid"/>
          </a:ln>
        </p:spPr>
      </p:sp>
      <p:pic>
        <p:nvPicPr>
          <p:cNvPr id="22" name="Image 3" descr="/root/smile-smartleap/sunum/build/cache/cizim/m6-spot-checkin-004f32d722-500.png">    </p:cNvPr>
          <p:cNvPicPr>
            <a:picLocks noChangeAspect="1"/>
          </p:cNvPicPr>
          <p:nvPr/>
        </p:nvPicPr>
        <p:blipFill>
          <a:blip r:embed="rId4"/>
          <a:stretch>
            <a:fillRect/>
          </a:stretch>
        </p:blipFill>
        <p:spPr>
          <a:xfrm>
            <a:off x="658368" y="4462866"/>
            <a:ext cx="1143000" cy="1143000"/>
          </a:xfrm>
          <a:prstGeom prst="rect">
            <a:avLst/>
          </a:prstGeom>
        </p:spPr>
      </p:pic>
      <p:sp>
        <p:nvSpPr>
          <p:cNvPr id="23" name="Text 17"/>
          <p:cNvSpPr txBox="1"/>
          <p:nvPr/>
        </p:nvSpPr>
        <p:spPr>
          <a:xfrm>
            <a:off x="1920240"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 short check-in</a:t>
            </a:r>
            <a:endParaRPr lang="en-GB" sz="1350" dirty="0"/>
          </a:p>
        </p:txBody>
      </p:sp>
      <p:sp>
        <p:nvSpPr>
          <p:cNvPr id="24" name="Text 18"/>
          <p:cNvSpPr txBox="1"/>
          <p:nvPr/>
        </p:nvSpPr>
        <p:spPr>
          <a:xfrm>
            <a:off x="1920240" y="4812588"/>
            <a:ext cx="2036978" cy="1065348"/>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“How is everyone today? Anything we need to know?” at the start of the shift.</a:t>
            </a:r>
            <a:endParaRPr lang="en-GB" sz="1400" dirty="0"/>
          </a:p>
        </p:txBody>
      </p:sp>
      <p:sp>
        <p:nvSpPr>
          <p:cNvPr id="25" name="Shape 19"/>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26" name="Shape 20"/>
          <p:cNvSpPr/>
          <p:nvPr/>
        </p:nvSpPr>
        <p:spPr>
          <a:xfrm>
            <a:off x="4432706" y="4081068"/>
            <a:ext cx="3326282" cy="64008"/>
          </a:xfrm>
          <a:prstGeom prst="rect">
            <a:avLst/>
          </a:prstGeom>
          <a:solidFill>
            <a:srgbClr val="2E57AD"/>
          </a:solidFill>
          <a:ln w="12700">
            <a:solidFill>
              <a:srgbClr val="2E57AD"/>
            </a:solidFill>
            <a:prstDash val="solid"/>
          </a:ln>
        </p:spPr>
      </p:sp>
      <p:pic>
        <p:nvPicPr>
          <p:cNvPr id="27" name="Image 4" descr="/root/smile-smartleap/sunum/build/cache/cizim/m6-spot-buddy-f30288ea19-500.png">    </p:cNvPr>
          <p:cNvPicPr>
            <a:picLocks noChangeAspect="1"/>
          </p:cNvPicPr>
          <p:nvPr/>
        </p:nvPicPr>
        <p:blipFill>
          <a:blip r:embed="rId5"/>
          <a:stretch>
            <a:fillRect/>
          </a:stretch>
        </p:blipFill>
        <p:spPr>
          <a:xfrm>
            <a:off x="4432706" y="4462866"/>
            <a:ext cx="1143000" cy="1143000"/>
          </a:xfrm>
          <a:prstGeom prst="rect">
            <a:avLst/>
          </a:prstGeom>
        </p:spPr>
      </p:pic>
      <p:sp>
        <p:nvSpPr>
          <p:cNvPr id="28" name="Text 21"/>
          <p:cNvSpPr txBox="1"/>
          <p:nvPr/>
        </p:nvSpPr>
        <p:spPr>
          <a:xfrm>
            <a:off x="5694578"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 buddy for newcomers</a:t>
            </a:r>
            <a:endParaRPr lang="en-GB" sz="1350" dirty="0"/>
          </a:p>
        </p:txBody>
      </p:sp>
      <p:sp>
        <p:nvSpPr>
          <p:cNvPr id="29" name="Text 22"/>
          <p:cNvSpPr txBox="1"/>
          <p:nvPr/>
        </p:nvSpPr>
        <p:spPr>
          <a:xfrm>
            <a:off x="5694578" y="4812588"/>
            <a:ext cx="2036978" cy="1065348"/>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One person shows the routines in the first weeks and answers questions.</a:t>
            </a:r>
            <a:endParaRPr lang="en-GB" sz="1400" dirty="0"/>
          </a:p>
        </p:txBody>
      </p:sp>
      <p:sp>
        <p:nvSpPr>
          <p:cNvPr id="30" name="Shape 23"/>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1" name="Shape 24"/>
          <p:cNvSpPr/>
          <p:nvPr/>
        </p:nvSpPr>
        <p:spPr>
          <a:xfrm>
            <a:off x="8207045" y="4081068"/>
            <a:ext cx="3326282" cy="64008"/>
          </a:xfrm>
          <a:prstGeom prst="rect">
            <a:avLst/>
          </a:prstGeom>
          <a:solidFill>
            <a:srgbClr val="2E57AD"/>
          </a:solidFill>
          <a:ln w="12700">
            <a:solidFill>
              <a:srgbClr val="2E57AD"/>
            </a:solidFill>
            <a:prstDash val="solid"/>
          </a:ln>
        </p:spPr>
      </p:sp>
      <p:pic>
        <p:nvPicPr>
          <p:cNvPr id="32" name="Image 5" descr="/root/smile-smartleap/sunum/build/cache/cizim/m6-spot-stop-0143791d71-500.png">    </p:cNvPr>
          <p:cNvPicPr>
            <a:picLocks noChangeAspect="1"/>
          </p:cNvPicPr>
          <p:nvPr/>
        </p:nvPicPr>
        <p:blipFill>
          <a:blip r:embed="rId6"/>
          <a:stretch>
            <a:fillRect/>
          </a:stretch>
        </p:blipFill>
        <p:spPr>
          <a:xfrm>
            <a:off x="8207045" y="4462866"/>
            <a:ext cx="1143000" cy="1143000"/>
          </a:xfrm>
          <a:prstGeom prst="rect">
            <a:avLst/>
          </a:prstGeom>
        </p:spPr>
      </p:pic>
      <p:sp>
        <p:nvSpPr>
          <p:cNvPr id="33" name="Text 25"/>
          <p:cNvSpPr txBox="1"/>
          <p:nvPr/>
        </p:nvSpPr>
        <p:spPr>
          <a:xfrm>
            <a:off x="9468917"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 clear stop for disrespect</a:t>
            </a:r>
            <a:endParaRPr lang="en-GB" sz="1350" dirty="0"/>
          </a:p>
        </p:txBody>
      </p:sp>
      <p:sp>
        <p:nvSpPr>
          <p:cNvPr id="34" name="Text 26"/>
          <p:cNvSpPr txBox="1"/>
          <p:nvPr/>
        </p:nvSpPr>
        <p:spPr>
          <a:xfrm>
            <a:off x="9468917" y="4812588"/>
            <a:ext cx="2036978" cy="1065348"/>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Jokes about origin or religion stop. Anyone can say “not okay”.</a:t>
            </a:r>
            <a:endParaRPr lang="en-GB" sz="1400" dirty="0"/>
          </a:p>
        </p:txBody>
      </p:sp>
      <p:sp>
        <p:nvSpPr>
          <p:cNvPr id="35"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39</a:t>
            </a:r>
            <a:endParaRPr lang="en-GB" sz="900" dirty="0"/>
          </a:p>
        </p:txBody>
      </p:sp>
      <p:sp>
        <p:nvSpPr>
          <p:cNvPr id="36"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37" name="Text 29"/>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LifeComp S3.3 (Sala et al., 2020) · Karau &amp; Williams (1993) · Hackman (2002) · EU Action Plan on Integration and Inclusion 2021-2027 (COM(2020) 758)</a:t>
            </a:r>
            <a:endParaRPr lang="en-GB" sz="8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2E57AD"/>
          </a:solidFill>
          <a:ln w="12700">
            <a:solidFill>
              <a:srgbClr val="2E57AD"/>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Role-play and reflection: four team situations</a:t>
            </a:r>
            <a:endParaRPr lang="en-GB" sz="2800" dirty="0"/>
          </a:p>
        </p:txBody>
      </p:sp>
      <p:sp>
        <p:nvSpPr>
          <p:cNvPr id="6" name="Shape 4"/>
          <p:cNvSpPr/>
          <p:nvPr/>
        </p:nvSpPr>
        <p:spPr>
          <a:xfrm>
            <a:off x="548640" y="1945872"/>
            <a:ext cx="3246120" cy="4041792"/>
          </a:xfrm>
          <a:prstGeom prst="roundRect">
            <a:avLst>
              <a:gd name="adj" fmla="val 3944"/>
            </a:avLst>
          </a:prstGeom>
          <a:solidFill>
            <a:srgbClr val="2E57AD"/>
          </a:solidFill>
          <a:ln w="9525">
            <a:solidFill>
              <a:srgbClr val="2E57AD"/>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15-20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Triads: two players and one observer</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Role-play scenario cards, observer sheet, reflection questions, “pause” card</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Practise fair, clear and respectful teamwork in realistic situations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roleplay-cd1b8ea227-1200.png">    </p:cNvPr>
          <p:cNvPicPr>
            <a:picLocks noChangeAspect="1"/>
          </p:cNvPicPr>
          <p:nvPr/>
        </p:nvPicPr>
        <p:blipFill>
          <a:blip r:embed="rId5"/>
          <a:stretch>
            <a:fillRect/>
          </a:stretch>
        </p:blipFill>
        <p:spPr>
          <a:xfrm>
            <a:off x="9037015" y="2274188"/>
            <a:ext cx="2468880" cy="185166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46501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Cards (all invented): the group project (Aylin), the prayer break (Bilal), the shift group chat (Mariam), the mistake at the parcel hub (Lucas).</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Each round: 4 min play, 3 min feedback (observer first, then players). Swap roles.</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Observer looks for 3-4 things: does their share, keeps others informed, checks understanding, disagrees with respect.</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Practise feedback: fact, effect, next step. Receiving: thank you, check, plan.</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Anyone can show the “pause” card. At the end, everyone says their own name to step out of the role.</a:t>
            </a:r>
            <a:endParaRPr lang="en-GB" sz="1150" dirty="0"/>
          </a:p>
        </p:txBody>
      </p:sp>
      <p:sp>
        <p:nvSpPr>
          <p:cNvPr id="19" name="Shape 12"/>
          <p:cNvSpPr/>
          <p:nvPr/>
        </p:nvSpPr>
        <p:spPr>
          <a:xfrm>
            <a:off x="4069080" y="4637045"/>
            <a:ext cx="7573975" cy="1350619"/>
          </a:xfrm>
          <a:prstGeom prst="roundRect">
            <a:avLst>
              <a:gd name="adj" fmla="val 9478"/>
            </a:avLst>
          </a:prstGeom>
          <a:solidFill>
            <a:srgbClr val="E2E7F4"/>
          </a:solidFill>
          <a:ln w="9525">
            <a:solidFill>
              <a:srgbClr val="E2E7F4"/>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sentence worked best?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Was the conflict about the task, the process or the relationship?</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will you try in your real team next week?</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40</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BE FAIR TO YOURSELF</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Skills open doors, but they are not the whole story</a:t>
            </a:r>
            <a:endParaRPr lang="en-GB" sz="2500" dirty="0"/>
          </a:p>
        </p:txBody>
      </p:sp>
      <p:sp>
        <p:nvSpPr>
          <p:cNvPr id="5" name="Shape 3"/>
          <p:cNvSpPr/>
          <p:nvPr/>
        </p:nvSpPr>
        <p:spPr>
          <a:xfrm>
            <a:off x="548640" y="1945872"/>
            <a:ext cx="5387188" cy="3401712"/>
          </a:xfrm>
          <a:prstGeom prst="roundRect">
            <a:avLst>
              <a:gd name="adj" fmla="val 3763"/>
            </a:avLst>
          </a:prstGeom>
          <a:solidFill>
            <a:srgbClr val="E2E7F4"/>
          </a:solidFill>
          <a:ln w="9525">
            <a:solidFill>
              <a:srgbClr val="E2E7F4"/>
            </a:solidFill>
            <a:prstDash val="solid"/>
          </a:ln>
        </p:spPr>
      </p:sp>
      <p:pic>
        <p:nvPicPr>
          <p:cNvPr id="6" name="Image 0" descr="/root/smile-smartleap/sunum/build/cache/cizim/ortak-spot-sprout-95753a8328-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2E57AD"/>
                </a:solidFill>
                <a:latin typeface="Montserrat" pitchFamily="34" charset="0"/>
                <a:ea typeface="Montserrat" pitchFamily="34" charset="-122"/>
                <a:cs typeface="Montserrat" pitchFamily="34" charset="-120"/>
              </a:rPr>
              <a:t>What this skill can change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Check understanding and close the loop, even with basic language.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Share tasks visibly and speak up calmly when it is unfair.</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Disagree about the task without attacking the person.</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Notice when someone is left out, and include them.</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ortak-spot-scale-70e784c45f-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it cannot fix alone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Identical CV, different name: 55 of 100 got a positive answer with a Dutch name, 40 of 100 with a Turkish name.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Recognition of diplomas, residence permits and the right to work depend on laws and offices, not on you.</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Discrimination is not your fault. It can be reported to an equality body, a union or an NGO.</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Teamwork is shared: fair rules and fair leaders matter as much as your skills. Know your rights too.</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41</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Thijssen et al., 2021, JEMS (correspondence test, NL, applicants aged 23-25)</a:t>
            </a:r>
            <a:endParaRPr lang="en-GB"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WHERE TO GET HELP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Official help points in the SMILE countries</a:t>
            </a:r>
            <a:endParaRPr lang="en-GB" sz="28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371600"/>
                <a:gridCol w="3337560"/>
                <a:gridCol w="2743200"/>
                <a:gridCol w="2953512"/>
              </a:tblGrid>
              <a:tr h="321945">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Country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Jobs and training</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Diplomas and recognition</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Unfair or unsafe work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09369">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Türkiye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İŞKUR (iskur.gov.tr), Public Education Centres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YÖK denklik, MEB e-Denklik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Ministry of Labour (csgb.gov.tr), YİMER 157 helpline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03223">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Greece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DYPA (dypa.gov.gr)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DOATAP (doatap.gr)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Labour Inspectorate, phone 1555</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Italy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Centri per l'Impiego, SIISL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CIMEA (free for protection holders)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Ispettorato Nazionale del Lavoro</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Germany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Agentur für Arbeit, Jobcenter, Jugendmigrationsdienste (12-27)</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Anerkennung in Deutschland, IQ Netzwerk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Faire Integration (free, multilingual)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Netherlands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UWV, werk.nl, your municipality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IDW (idw.nl)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Nederlandse Arbeidsinspectie, Juridisch Loket</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ortak-flag-TR-abec77abda-300.png">    </p:cNvPr>
          <p:cNvPicPr>
            <a:picLocks noChangeAspect="1"/>
          </p:cNvPicPr>
          <p:nvPr/>
        </p:nvPicPr>
        <p:blipFill>
          <a:blip r:embed="rId1"/>
          <a:stretch>
            <a:fillRect/>
          </a:stretch>
        </p:blipFill>
        <p:spPr>
          <a:xfrm>
            <a:off x="640080" y="2347065"/>
            <a:ext cx="502920" cy="335280"/>
          </a:xfrm>
          <a:prstGeom prst="rect">
            <a:avLst/>
          </a:prstGeom>
        </p:spPr>
      </p:pic>
      <p:pic>
        <p:nvPicPr>
          <p:cNvPr id="7" name="Image 1" descr="/root/smile-smartleap/sunum/build/cache/cizim/ortak-flag-EL-1a5777cd76-300.png">    </p:cNvPr>
          <p:cNvPicPr>
            <a:picLocks noChangeAspect="1"/>
          </p:cNvPicPr>
          <p:nvPr/>
        </p:nvPicPr>
        <p:blipFill>
          <a:blip r:embed="rId2"/>
          <a:stretch>
            <a:fillRect/>
          </a:stretch>
        </p:blipFill>
        <p:spPr>
          <a:xfrm>
            <a:off x="671419" y="3132050"/>
            <a:ext cx="440243" cy="293495"/>
          </a:xfrm>
          <a:prstGeom prst="rect">
            <a:avLst/>
          </a:prstGeom>
        </p:spPr>
      </p:pic>
      <p:pic>
        <p:nvPicPr>
          <p:cNvPr id="8" name="Image 2" descr="/root/smile-smartleap/sunum/build/cache/cizim/ortak-flag-IT-ec97d945b2-300.png">    </p:cNvPr>
          <p:cNvPicPr>
            <a:picLocks noChangeAspect="1"/>
          </p:cNvPicPr>
          <p:nvPr/>
        </p:nvPicPr>
        <p:blipFill>
          <a:blip r:embed="rId3"/>
          <a:stretch>
            <a:fillRect/>
          </a:stretch>
        </p:blipFill>
        <p:spPr>
          <a:xfrm>
            <a:off x="640080" y="3559657"/>
            <a:ext cx="502920" cy="335280"/>
          </a:xfrm>
          <a:prstGeom prst="rect">
            <a:avLst/>
          </a:prstGeom>
        </p:spPr>
      </p:pic>
      <p:pic>
        <p:nvPicPr>
          <p:cNvPr id="9" name="Image 3" descr="/root/smile-smartleap/sunum/build/cache/cizim/ortak-flag-DE-db408ca8a9-300.png">    </p:cNvPr>
          <p:cNvPicPr>
            <a:picLocks noChangeAspect="1"/>
          </p:cNvPicPr>
          <p:nvPr/>
        </p:nvPicPr>
        <p:blipFill>
          <a:blip r:embed="rId4"/>
          <a:stretch>
            <a:fillRect/>
          </a:stretch>
        </p:blipFill>
        <p:spPr>
          <a:xfrm>
            <a:off x="640080" y="4165954"/>
            <a:ext cx="502920" cy="335280"/>
          </a:xfrm>
          <a:prstGeom prst="rect">
            <a:avLst/>
          </a:prstGeom>
        </p:spPr>
      </p:pic>
      <p:pic>
        <p:nvPicPr>
          <p:cNvPr id="10" name="Image 4" descr="/root/smile-smartleap/sunum/build/cache/cizim/ortak-flag-NL-49a8ab6a58-300.png">    </p:cNvPr>
          <p:cNvPicPr>
            <a:picLocks noChangeAspect="1"/>
          </p:cNvPicPr>
          <p:nvPr/>
        </p:nvPicPr>
        <p:blipFill>
          <a:blip r:embed="rId5"/>
          <a:stretch>
            <a:fillRect/>
          </a:stretch>
        </p:blipFill>
        <p:spPr>
          <a:xfrm>
            <a:off x="640080" y="4772250"/>
            <a:ext cx="502920" cy="335280"/>
          </a:xfrm>
          <a:prstGeom prst="rect">
            <a:avLst/>
          </a:prstGeom>
        </p:spPr>
      </p:pic>
      <p:sp>
        <p:nvSpPr>
          <p:cNvPr id="11"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Save the number or website of one help point in your phone today.</a:t>
            </a:r>
            <a:endParaRPr lang="en-GB" sz="1300" dirty="0"/>
          </a:p>
        </p:txBody>
      </p:sp>
      <p:sp>
        <p:nvSpPr>
          <p:cNvPr id="12"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42</a:t>
            </a:r>
            <a:endParaRPr lang="en-GB" sz="900" dirty="0"/>
          </a:p>
        </p:txBody>
      </p:sp>
      <p:sp>
        <p:nvSpPr>
          <p:cNvPr id="13"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
        <p:nvSpPr>
          <p:cNvPr id="14"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Official websites, checked 1 October 2026 (SMILE research note, labour market)</a:t>
            </a:r>
            <a:endParaRPr lang="en-GB" sz="8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Teamwork self-diagnosis checklist (1/2)</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2E57AD"/>
                </a:solidFill>
                <a:latin typeface="Montserrat" pitchFamily="34" charset="0"/>
                <a:ea typeface="Montserrat" pitchFamily="34" charset="-122"/>
                <a:cs typeface="Montserrat" pitchFamily="34" charset="-120"/>
              </a:rPr>
              <a:t>Not yet</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2E57AD"/>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2E57AD"/>
                </a:solidFill>
                <a:latin typeface="Montserrat" pitchFamily="34" charset="0"/>
                <a:ea typeface="Montserrat" pitchFamily="34" charset="-122"/>
                <a:cs typeface="Montserrat" pitchFamily="34" charset="-120"/>
              </a:rPr>
              <a:t>Usually</a:t>
            </a:r>
            <a:endParaRPr lang="en-GB" sz="1050" dirty="0"/>
          </a:p>
        </p:txBody>
      </p:sp>
      <p:sp>
        <p:nvSpPr>
          <p:cNvPr id="8" name="Shape 6"/>
          <p:cNvSpPr/>
          <p:nvPr/>
        </p:nvSpPr>
        <p:spPr>
          <a:xfrm>
            <a:off x="548640" y="2311632"/>
            <a:ext cx="11094415" cy="566928"/>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repeat back important instructions to check I understood.</a:t>
            </a:r>
            <a:endParaRPr lang="en-GB" sz="1350" dirty="0"/>
          </a:p>
        </p:txBody>
      </p:sp>
      <p:sp>
        <p:nvSpPr>
          <p:cNvPr id="10" name="Shape 8"/>
          <p:cNvSpPr/>
          <p:nvPr/>
        </p:nvSpPr>
        <p:spPr>
          <a:xfrm>
            <a:off x="8780983" y="247622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7622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7622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78560"/>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ask a question when I do not understand, even if others seem to understand.</a:t>
            </a:r>
            <a:endParaRPr lang="en-GB" sz="1350" dirty="0"/>
          </a:p>
        </p:txBody>
      </p:sp>
      <p:sp>
        <p:nvSpPr>
          <p:cNvPr id="14" name="Shape 12"/>
          <p:cNvSpPr/>
          <p:nvPr/>
        </p:nvSpPr>
        <p:spPr>
          <a:xfrm>
            <a:off x="8780983" y="3043152"/>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3043152"/>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3043152"/>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445488"/>
            <a:ext cx="11094415" cy="566928"/>
          </a:xfrm>
          <a:prstGeom prst="rect">
            <a:avLst/>
          </a:prstGeom>
          <a:solidFill>
            <a:srgbClr val="F4F7FB"/>
          </a:solidFill>
          <a:ln w="12700">
            <a:solidFill>
              <a:srgbClr val="F4F7FB"/>
            </a:solidFill>
            <a:prstDash val="solid"/>
          </a:ln>
        </p:spPr>
      </p:sp>
      <p:sp>
        <p:nvSpPr>
          <p:cNvPr id="18" name="Text 16"/>
          <p:cNvSpPr txBox="1"/>
          <p:nvPr/>
        </p:nvSpPr>
        <p:spPr>
          <a:xfrm>
            <a:off x="731520" y="3445488"/>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When a colleague is overloaded, I offer help.</a:t>
            </a:r>
            <a:endParaRPr lang="en-GB" sz="1350" dirty="0"/>
          </a:p>
        </p:txBody>
      </p:sp>
      <p:sp>
        <p:nvSpPr>
          <p:cNvPr id="19" name="Shape 17"/>
          <p:cNvSpPr/>
          <p:nvPr/>
        </p:nvSpPr>
        <p:spPr>
          <a:xfrm>
            <a:off x="8780983" y="3610080"/>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610080"/>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610080"/>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4012416"/>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do my share of the group's work.</a:t>
            </a:r>
            <a:endParaRPr lang="en-GB" sz="1350" dirty="0"/>
          </a:p>
        </p:txBody>
      </p:sp>
      <p:sp>
        <p:nvSpPr>
          <p:cNvPr id="23" name="Shape 21"/>
          <p:cNvSpPr/>
          <p:nvPr/>
        </p:nvSpPr>
        <p:spPr>
          <a:xfrm>
            <a:off x="8780983" y="4177008"/>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177008"/>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177008"/>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579344"/>
            <a:ext cx="11094415" cy="566928"/>
          </a:xfrm>
          <a:prstGeom prst="rect">
            <a:avLst/>
          </a:prstGeom>
          <a:solidFill>
            <a:srgbClr val="F4F7FB"/>
          </a:solidFill>
          <a:ln w="12700">
            <a:solidFill>
              <a:srgbClr val="F4F7FB"/>
            </a:solidFill>
            <a:prstDash val="solid"/>
          </a:ln>
        </p:spPr>
      </p:sp>
      <p:sp>
        <p:nvSpPr>
          <p:cNvPr id="27" name="Text 25"/>
          <p:cNvSpPr txBox="1"/>
          <p:nvPr/>
        </p:nvSpPr>
        <p:spPr>
          <a:xfrm>
            <a:off x="731520" y="4579344"/>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keep others informed about information that matters for the team.</a:t>
            </a:r>
            <a:endParaRPr lang="en-GB" sz="1350" dirty="0"/>
          </a:p>
        </p:txBody>
      </p:sp>
      <p:sp>
        <p:nvSpPr>
          <p:cNvPr id="28" name="Shape 26"/>
          <p:cNvSpPr/>
          <p:nvPr/>
        </p:nvSpPr>
        <p:spPr>
          <a:xfrm>
            <a:off x="8780983" y="4743936"/>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743936"/>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743936"/>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731520" y="5146272"/>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accept feedback about my work without becoming defensive.</a:t>
            </a:r>
            <a:endParaRPr lang="en-GB" sz="1350" dirty="0"/>
          </a:p>
        </p:txBody>
      </p:sp>
      <p:sp>
        <p:nvSpPr>
          <p:cNvPr id="32" name="Shape 30"/>
          <p:cNvSpPr/>
          <p:nvPr/>
        </p:nvSpPr>
        <p:spPr>
          <a:xfrm>
            <a:off x="8780983" y="5310864"/>
            <a:ext cx="237744" cy="237744"/>
          </a:xfrm>
          <a:prstGeom prst="roundRect">
            <a:avLst>
              <a:gd name="adj" fmla="val 19231"/>
            </a:avLst>
          </a:prstGeom>
          <a:solidFill>
            <a:srgbClr val="FFFFFF"/>
          </a:solidFill>
          <a:ln w="15875">
            <a:solidFill>
              <a:srgbClr val="183454"/>
            </a:solidFill>
            <a:prstDash val="solid"/>
          </a:ln>
        </p:spPr>
      </p:sp>
      <p:sp>
        <p:nvSpPr>
          <p:cNvPr id="33" name="Shape 31"/>
          <p:cNvSpPr/>
          <p:nvPr/>
        </p:nvSpPr>
        <p:spPr>
          <a:xfrm>
            <a:off x="9878263" y="5310864"/>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10975543" y="5310864"/>
            <a:ext cx="237744" cy="237744"/>
          </a:xfrm>
          <a:prstGeom prst="roundRect">
            <a:avLst>
              <a:gd name="adj" fmla="val 19231"/>
            </a:avLst>
          </a:prstGeom>
          <a:solidFill>
            <a:srgbClr val="FFFFFF"/>
          </a:solidFill>
          <a:ln w="15875">
            <a:solidFill>
              <a:srgbClr val="183454"/>
            </a:solidFill>
            <a:prstDash val="solid"/>
          </a:ln>
        </p:spPr>
      </p:sp>
      <p:sp>
        <p:nvSpPr>
          <p:cNvPr id="35"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43</a:t>
            </a:r>
            <a:endParaRPr lang="en-GB" sz="900" dirty="0"/>
          </a:p>
        </p:txBody>
      </p:sp>
      <p:sp>
        <p:nvSpPr>
          <p:cNvPr id="36"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Teamwork self-diagnosis checklist (2/2)</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2E57AD"/>
                </a:solidFill>
                <a:latin typeface="Montserrat" pitchFamily="34" charset="0"/>
                <a:ea typeface="Montserrat" pitchFamily="34" charset="-122"/>
                <a:cs typeface="Montserrat" pitchFamily="34" charset="-120"/>
              </a:rPr>
              <a:t>Not yet</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2E57AD"/>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2E57AD"/>
                </a:solidFill>
                <a:latin typeface="Montserrat" pitchFamily="34" charset="0"/>
                <a:ea typeface="Montserrat" pitchFamily="34" charset="-122"/>
                <a:cs typeface="Montserrat" pitchFamily="34" charset="-120"/>
              </a:rPr>
              <a:t>Usually</a:t>
            </a:r>
            <a:endParaRPr lang="en-GB" sz="1050" dirty="0"/>
          </a:p>
        </p:txBody>
      </p:sp>
      <p:sp>
        <p:nvSpPr>
          <p:cNvPr id="8" name="Shape 6"/>
          <p:cNvSpPr/>
          <p:nvPr/>
        </p:nvSpPr>
        <p:spPr>
          <a:xfrm>
            <a:off x="548640" y="2311632"/>
            <a:ext cx="11094415" cy="566928"/>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give feedback respectfully, about the work, not the person.</a:t>
            </a:r>
            <a:endParaRPr lang="en-GB" sz="1350" dirty="0"/>
          </a:p>
        </p:txBody>
      </p:sp>
      <p:sp>
        <p:nvSpPr>
          <p:cNvPr id="10" name="Shape 8"/>
          <p:cNvSpPr/>
          <p:nvPr/>
        </p:nvSpPr>
        <p:spPr>
          <a:xfrm>
            <a:off x="8780983" y="247622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7622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7622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78560"/>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notice when someone is left out (e.g. by language) and try to include them.</a:t>
            </a:r>
            <a:endParaRPr lang="en-GB" sz="1350" dirty="0"/>
          </a:p>
        </p:txBody>
      </p:sp>
      <p:sp>
        <p:nvSpPr>
          <p:cNvPr id="14" name="Shape 12"/>
          <p:cNvSpPr/>
          <p:nvPr/>
        </p:nvSpPr>
        <p:spPr>
          <a:xfrm>
            <a:off x="8780983" y="3043152"/>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3043152"/>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3043152"/>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445488"/>
            <a:ext cx="11094415" cy="566928"/>
          </a:xfrm>
          <a:prstGeom prst="rect">
            <a:avLst/>
          </a:prstGeom>
          <a:solidFill>
            <a:srgbClr val="F4F7FB"/>
          </a:solidFill>
          <a:ln w="12700">
            <a:solidFill>
              <a:srgbClr val="F4F7FB"/>
            </a:solidFill>
            <a:prstDash val="solid"/>
          </a:ln>
        </p:spPr>
      </p:sp>
      <p:sp>
        <p:nvSpPr>
          <p:cNvPr id="18" name="Text 16"/>
          <p:cNvSpPr txBox="1"/>
          <p:nvPr/>
        </p:nvSpPr>
        <p:spPr>
          <a:xfrm>
            <a:off x="731520" y="3445488"/>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speak up, politely, when tasks are shared unfairly, also when it is not about me.</a:t>
            </a:r>
            <a:endParaRPr lang="en-GB" sz="1350" dirty="0"/>
          </a:p>
        </p:txBody>
      </p:sp>
      <p:sp>
        <p:nvSpPr>
          <p:cNvPr id="19" name="Shape 17"/>
          <p:cNvSpPr/>
          <p:nvPr/>
        </p:nvSpPr>
        <p:spPr>
          <a:xfrm>
            <a:off x="8780983" y="3610080"/>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610080"/>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610080"/>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4012416"/>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disagree about the task and still keep a good relationship.</a:t>
            </a:r>
            <a:endParaRPr lang="en-GB" sz="1350" dirty="0"/>
          </a:p>
        </p:txBody>
      </p:sp>
      <p:sp>
        <p:nvSpPr>
          <p:cNvPr id="23" name="Shape 21"/>
          <p:cNvSpPr/>
          <p:nvPr/>
        </p:nvSpPr>
        <p:spPr>
          <a:xfrm>
            <a:off x="8780983" y="4177008"/>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177008"/>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177008"/>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579344"/>
            <a:ext cx="11094415" cy="566928"/>
          </a:xfrm>
          <a:prstGeom prst="rect">
            <a:avLst/>
          </a:prstGeom>
          <a:solidFill>
            <a:srgbClr val="F4F7FB"/>
          </a:solidFill>
          <a:ln w="12700">
            <a:solidFill>
              <a:srgbClr val="F4F7FB"/>
            </a:solidFill>
            <a:prstDash val="solid"/>
          </a:ln>
        </p:spPr>
      </p:sp>
      <p:sp>
        <p:nvSpPr>
          <p:cNvPr id="27" name="Text 25"/>
          <p:cNvSpPr txBox="1"/>
          <p:nvPr/>
        </p:nvSpPr>
        <p:spPr>
          <a:xfrm>
            <a:off x="731520" y="4579344"/>
            <a:ext cx="752825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my strengths in a team and one thing I want to improve.</a:t>
            </a:r>
            <a:endParaRPr lang="en-GB" sz="1350" dirty="0"/>
          </a:p>
        </p:txBody>
      </p:sp>
      <p:sp>
        <p:nvSpPr>
          <p:cNvPr id="28" name="Shape 26"/>
          <p:cNvSpPr/>
          <p:nvPr/>
        </p:nvSpPr>
        <p:spPr>
          <a:xfrm>
            <a:off x="8780983" y="4743936"/>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743936"/>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743936"/>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44</a:t>
            </a:r>
            <a:endParaRPr lang="en-GB" sz="900" dirty="0"/>
          </a:p>
        </p:txBody>
      </p:sp>
      <p:sp>
        <p:nvSpPr>
          <p:cNvPr id="32" name="Text 3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REFLECTION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One thing I learned, one thing I will try</a:t>
            </a:r>
            <a:endParaRPr lang="en-GB" sz="2800" dirty="0"/>
          </a:p>
        </p:txBody>
      </p:sp>
      <p:pic>
        <p:nvPicPr>
          <p:cNvPr id="5" name="Image 0" descr="/root/smile-smartleap/sunum/build/cache/varlik/sekil-blob-2E57AD-900-0.png">    </p:cNvPr>
          <p:cNvPicPr>
            <a:picLocks noChangeAspect="1"/>
          </p:cNvPicPr>
          <p:nvPr/>
        </p:nvPicPr>
        <p:blipFill>
          <a:blip r:embed="rId1"/>
          <a:stretch>
            <a:fillRect/>
          </a:stretch>
        </p:blipFill>
        <p:spPr>
          <a:xfrm>
            <a:off x="9722815" y="2128752"/>
            <a:ext cx="1920240" cy="2048256"/>
          </a:xfrm>
          <a:prstGeom prst="rect">
            <a:avLst/>
          </a:prstGeom>
        </p:spPr>
      </p:pic>
      <p:pic>
        <p:nvPicPr>
          <p:cNvPr id="6" name="Image 1" descr="/root/smile-smartleap/sunum/build/cache/varlik/ikon-circle-help-FFFFFF-512.png">    </p:cNvPr>
          <p:cNvPicPr>
            <a:picLocks noChangeAspect="1"/>
          </p:cNvPicPr>
          <p:nvPr/>
        </p:nvPicPr>
        <p:blipFill>
          <a:blip r:embed="rId2"/>
          <a:stretch>
            <a:fillRect/>
          </a:stretch>
        </p:blipFill>
        <p:spPr>
          <a:xfrm>
            <a:off x="10271455" y="2695680"/>
            <a:ext cx="868680" cy="868680"/>
          </a:xfrm>
          <a:prstGeom prst="rect">
            <a:avLst/>
          </a:prstGeom>
        </p:spPr>
      </p:pic>
      <p:sp>
        <p:nvSpPr>
          <p:cNvPr id="7" name="Shape 3"/>
          <p:cNvSpPr/>
          <p:nvPr/>
        </p:nvSpPr>
        <p:spPr>
          <a:xfrm>
            <a:off x="548640" y="1945872"/>
            <a:ext cx="4358488" cy="1929456"/>
          </a:xfrm>
          <a:prstGeom prst="roundRect">
            <a:avLst>
              <a:gd name="adj" fmla="val 4739"/>
            </a:avLst>
          </a:prstGeom>
          <a:solidFill>
            <a:srgbClr val="F4F7FB"/>
          </a:solidFill>
          <a:ln w="9525">
            <a:solidFill>
              <a:srgbClr val="D6DEE8"/>
            </a:solidFill>
            <a:prstDash val="solid"/>
          </a:ln>
        </p:spPr>
      </p:sp>
      <p:sp>
        <p:nvSpPr>
          <p:cNvPr id="8" name="Text 4"/>
          <p:cNvSpPr txBox="1"/>
          <p:nvPr/>
        </p:nvSpPr>
        <p:spPr>
          <a:xfrm>
            <a:off x="822960"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did I learn about myself as a team member?</a:t>
            </a:r>
            <a:endParaRPr lang="en-GB" sz="1900" dirty="0"/>
          </a:p>
        </p:txBody>
      </p:sp>
      <p:sp>
        <p:nvSpPr>
          <p:cNvPr id="9" name="Shape 5"/>
          <p:cNvSpPr/>
          <p:nvPr/>
        </p:nvSpPr>
        <p:spPr>
          <a:xfrm>
            <a:off x="548640" y="4058208"/>
            <a:ext cx="4358488" cy="1929456"/>
          </a:xfrm>
          <a:prstGeom prst="roundRect">
            <a:avLst>
              <a:gd name="adj" fmla="val 4739"/>
            </a:avLst>
          </a:prstGeom>
          <a:solidFill>
            <a:srgbClr val="FFFFFF"/>
          </a:solidFill>
          <a:ln w="9525">
            <a:solidFill>
              <a:srgbClr val="D6DEE8"/>
            </a:solidFill>
            <a:prstDash val="solid"/>
          </a:ln>
        </p:spPr>
      </p:sp>
      <p:sp>
        <p:nvSpPr>
          <p:cNvPr id="10" name="Text 6"/>
          <p:cNvSpPr txBox="1"/>
          <p:nvPr/>
        </p:nvSpPr>
        <p:spPr>
          <a:xfrm>
            <a:off x="822960"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Which role do I often play in a team?</a:t>
            </a:r>
            <a:endParaRPr lang="en-GB" sz="1900" dirty="0"/>
          </a:p>
        </p:txBody>
      </p:sp>
      <p:sp>
        <p:nvSpPr>
          <p:cNvPr id="11" name="Shape 7"/>
          <p:cNvSpPr/>
          <p:nvPr/>
        </p:nvSpPr>
        <p:spPr>
          <a:xfrm>
            <a:off x="5090008" y="1945872"/>
            <a:ext cx="4358488" cy="1929456"/>
          </a:xfrm>
          <a:prstGeom prst="roundRect">
            <a:avLst>
              <a:gd name="adj" fmla="val 4739"/>
            </a:avLst>
          </a:prstGeom>
          <a:solidFill>
            <a:srgbClr val="F4F7FB"/>
          </a:solidFill>
          <a:ln w="9525">
            <a:solidFill>
              <a:srgbClr val="D6DEE8"/>
            </a:solidFill>
            <a:prstDash val="solid"/>
          </a:ln>
        </p:spPr>
      </p:sp>
      <p:sp>
        <p:nvSpPr>
          <p:cNvPr id="12" name="Text 8"/>
          <p:cNvSpPr txBox="1"/>
          <p:nvPr/>
        </p:nvSpPr>
        <p:spPr>
          <a:xfrm>
            <a:off x="5364328"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one thing will I try in my team next week?</a:t>
            </a:r>
            <a:endParaRPr lang="en-GB" sz="1900" dirty="0"/>
          </a:p>
        </p:txBody>
      </p:sp>
      <p:sp>
        <p:nvSpPr>
          <p:cNvPr id="13" name="Shape 9"/>
          <p:cNvSpPr/>
          <p:nvPr/>
        </p:nvSpPr>
        <p:spPr>
          <a:xfrm>
            <a:off x="5090008" y="4058208"/>
            <a:ext cx="4358488" cy="1929456"/>
          </a:xfrm>
          <a:prstGeom prst="roundRect">
            <a:avLst>
              <a:gd name="adj" fmla="val 4739"/>
            </a:avLst>
          </a:prstGeom>
          <a:solidFill>
            <a:srgbClr val="FFFFFF"/>
          </a:solidFill>
          <a:ln w="9525">
            <a:solidFill>
              <a:srgbClr val="D6DEE8"/>
            </a:solidFill>
            <a:prstDash val="solid"/>
          </a:ln>
        </p:spPr>
      </p:sp>
      <p:sp>
        <p:nvSpPr>
          <p:cNvPr id="14" name="Text 10"/>
          <p:cNvSpPr txBox="1"/>
          <p:nvPr/>
        </p:nvSpPr>
        <p:spPr>
          <a:xfrm>
            <a:off x="5364328"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Who could give me honest feedback on it?</a:t>
            </a:r>
            <a:endParaRPr lang="en-GB" sz="1900" dirty="0"/>
          </a:p>
        </p:txBody>
      </p:sp>
      <p:sp>
        <p:nvSpPr>
          <p:cNvPr id="15" name="Text 11"/>
          <p:cNvSpPr txBox="1"/>
          <p:nvPr/>
        </p:nvSpPr>
        <p:spPr>
          <a:xfrm>
            <a:off x="9585655" y="4323312"/>
            <a:ext cx="2057400" cy="1664352"/>
          </a:xfrm>
          <a:prstGeom prst="rect">
            <a:avLst/>
          </a:prstGeom>
          <a:noFill/>
          <a:ln/>
        </p:spPr>
        <p:txBody>
          <a:bodyPr wrap="square" lIns="0" tIns="0" rIns="0" bIns="0" rtlCol="0" anchor="t">
            <a:normAutofit/>
          </a:bodyPr>
          <a:lstStyle/>
          <a:p>
            <a:pPr indent="0" marL="0">
              <a:buNone/>
            </a:pPr>
            <a:r>
              <a:rPr lang="en-GB" altLang="en-US" sz="1150" i="1" dirty="0">
                <a:solidFill>
                  <a:srgbClr val="4A5B70"/>
                </a:solidFill>
                <a:latin typeface="Montserrat" pitchFamily="34" charset="0"/>
                <a:ea typeface="Montserrat" pitchFamily="34" charset="-122"/>
                <a:cs typeface="Montserrat" pitchFamily="34" charset="-120"/>
              </a:rPr>
              <a:t>Optional: write down which key competence you used. It helps for Youthpass or your CV.</a:t>
            </a:r>
            <a:endParaRPr lang="en-GB" sz="115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45</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E2E7F4"/>
          </a:solidFill>
          <a:ln w="12700">
            <a:solidFill>
              <a:srgbClr val="E2E7F4"/>
            </a:solidFill>
            <a:prstDash val="solid"/>
          </a:ln>
        </p:spPr>
      </p:sp>
      <p:pic>
        <p:nvPicPr>
          <p:cNvPr id="3" name="Image 0" descr="/root/smile-smartleap/sunum/build/cache/varlik/sekil-blob-2E57AD-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quote-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2E57AD"/>
                </a:solidFill>
                <a:latin typeface="Montserrat" pitchFamily="34" charset="0"/>
                <a:ea typeface="Montserrat" pitchFamily="34" charset="-122"/>
                <a:cs typeface="Montserrat" pitchFamily="34" charset="-120"/>
              </a:rPr>
              <a:t>KEY MESSAGES</a:t>
            </a:r>
            <a:endParaRPr lang="en-GB" sz="1200" dirty="0"/>
          </a:p>
        </p:txBody>
      </p:sp>
      <p:pic>
        <p:nvPicPr>
          <p:cNvPr id="6" name="Image 2" descr="/root/smile-smartleap/sunum/build/cache/cizim/m6-key_team--a3ea4c0ac4-2000.png">    </p:cNvPr>
          <p:cNvPicPr>
            <a:picLocks noChangeAspect="1"/>
          </p:cNvPicPr>
          <p:nvPr/>
        </p:nvPicPr>
        <p:blipFill>
          <a:blip r:embed="rId3"/>
          <a:stretch>
            <a:fillRect/>
          </a:stretch>
        </p:blipFill>
        <p:spPr>
          <a:xfrm>
            <a:off x="8001000" y="1806635"/>
            <a:ext cx="3642055" cy="3277850"/>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Check. Share. Include. Disagree with respect.</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Teamwork is a shared responsibility and a skill you can learn. Mixed teams bring resources and risks: good habits decide which side wins. When the problem is unfair rules or disrespect, fixing it is not only your job.</a:t>
            </a:r>
            <a:endParaRPr lang="en-GB" sz="1500" dirty="0"/>
          </a:p>
        </p:txBody>
      </p:sp>
      <p:pic>
        <p:nvPicPr>
          <p:cNvPr id="9" name="Image 3" descr="/root/smile-smartleap/sunum/build/cache/varlik/nokta-2E57AD-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46</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(1/2)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Alan, S., Baysan, C., Gumren, M., &amp; Kubilay, E. (2021). Building social cohesion in ethnically mixed schools: An intervention on perspective taking. Quarterly Journal of Economics, 136(4), 2147-2194.</a:t>
            </a:r>
            <a:endParaRPr lang="en-GB" sz="900" dirty="0"/>
          </a:p>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Belbin, R. M. (1981). Management teams. Heinemann. Critique: Aritzeta et al. (2007), JMS 44(1); Batenburg et al. (2013), JMD 32(8); van Dierendonck &amp; Groen (2008).</a:t>
            </a:r>
            <a:endParaRPr lang="en-GB" sz="900" dirty="0"/>
          </a:p>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Blackmore, R., et al. (2020). The prevalence of mental illness in refugees and asylum seekers: A systematic review and meta-analysis. PLoS Medicine, 17(9), e1003337.</a:t>
            </a:r>
            <a:endParaRPr lang="en-GB" sz="900" dirty="0"/>
          </a:p>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Cedefop (2022). Setting Europe on course for a human digital transition (ESJS2). World Economic Forum (2025). The future of jobs report 2025.</a:t>
            </a:r>
            <a:endParaRPr lang="en-GB" sz="900" dirty="0"/>
          </a:p>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Council of Europe (2018). Reference framework of competences for democratic culture, Vols. 1-2.</a:t>
            </a:r>
            <a:endParaRPr lang="en-GB" sz="900" dirty="0"/>
          </a:p>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de Wit, F. R. C., Greer, L. L., &amp; Jehn, K. A. (2012). The paradox of intragroup conflict: A meta-analysis. Journal of Applied Psychology, 97(2), 360-390. De Dreu &amp; Weingart (2003).</a:t>
            </a:r>
            <a:endParaRPr lang="en-GB" sz="900" dirty="0"/>
          </a:p>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Directives 2000/43/EC, 2000/78/EC (equal treatment) and 2003/88/EC (working time). Türkiye: İş Kanunu No. 4857, Art. 5 and 68.</a:t>
            </a:r>
            <a:endParaRPr lang="en-GB" sz="900" dirty="0"/>
          </a:p>
          <a:p>
            <a:pPr marL="342900" indent="-342900">
              <a:spcAft>
                <a:spcPts val="400"/>
              </a:spcAft>
              <a:buSzPct val="100000"/>
              <a:buFont typeface="+mj-lt"/>
              <a:buAutoNum type="arabicPeriod" startAt="1"/>
            </a:pPr>
            <a:r>
              <a:rPr lang="en-GB" altLang="en-US" sz="900" dirty="0">
                <a:solidFill>
                  <a:srgbClr val="4A5B70"/>
                </a:solidFill>
                <a:latin typeface="Montserrat" pitchFamily="34" charset="0"/>
                <a:ea typeface="Montserrat" pitchFamily="34" charset="-122"/>
                <a:cs typeface="Montserrat" pitchFamily="34" charset="-120"/>
              </a:rPr>
              <a:t>Edmondson, A. (1999). Psychological safety and learning behavior in work teams. Administrative Science Quarterly, 44(2), 350-383. Frazier et al. (2017). Google re:Work (2015).</a:t>
            </a:r>
            <a:endParaRPr lang="en-GB" sz="90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EU-OSHA (2025). First findings of ESENER 2024. EU-OSHA (2007). Literature study on migrant workers. OSHwiki “Migrant workers” (2022).</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Eurofound (2019). How your birthplace affects your workplace. Publications Office.</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Eurostat (2025 data). lfsa_egaisedm (own calculation), lfsa_eoqgan, lfsa_etpgan.</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FRA (2024). Being Muslim in the EU. FRA (2019). Protecting migrant workers from exploitation in the EU: Workers' perspectives.</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Gibson, C. B., &amp; Zellmer-Bruhn, M. E. (2001). Metaphors and meaning: An intercultural analysis of the concept of teamwork. Administrative Science Quarterly, 46(2), 274-303.</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Hackman, J. R. (2002). Leading teams: Setting the stage for great performances. Harvard Business School Press.</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Karau, S. J., &amp; Williams, K. D. (1993). Social loafing: A meta-analytic review and theoretical integration. JPSP, 65(4), 681-706.</a:t>
            </a:r>
            <a:endParaRPr lang="en-GB" sz="110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47</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2E57AD"/>
          </a:solidFill>
          <a:ln w="12700">
            <a:solidFill>
              <a:srgbClr val="2E57AD"/>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2E57AD"/>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(2/2)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Lencioni, P. (2002). The five dysfunctions of a team: A leadership fable. Jossey-Bass.</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Lowe, M. (2021). Types of contact: A field experiment on collaborative and adversarial caste integration. American Economic Review, 111(6), 1807-1844.</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Marra, M., Holmes, J., &amp; Riddiford, N. (2009). Workplace communication for skilled migrants. LWP Occasional Paper 11; Language in the Workplace Project.</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McEwan, D., et al. (2017). The effectiveness of teamwork training on teamwork behaviors and team performance. PLoS ONE, 12(1), e0169604.</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Mittal, S., Parigi, S., &amp; Vollmer, S. (2024). Social cohesion among Syrian and Turkish children, adolescents, and young adults in Turkey. International Migration, 63(3), e13346.</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Neeley, T. B. (2013). Organization Science, 24(2). Kraft, K. (2020). Int. Journal of Multilingualism, 17(1). Lønsmann, D. (2014). Multilingua, 33(1-2).</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Pettigrew, T. F., &amp; Tropp, L. R. (2006). A meta-analytic test of intergroup contact theory. JPSP, 90(5), 751-783. Pettigrew (1998); Paluck et al. (2019); Mousa (2020).</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Prognos AG (2023). Abschlussbericht: Evaluation der Initiative VerA, Phase III. BMBF/BIBB.</a:t>
            </a:r>
            <a:endParaRPr lang="en-GB" sz="9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44"/>
              </a:spcAft>
              <a:buSzPct val="100000"/>
              <a:buFont typeface="+mj-lt"/>
              <a:buAutoNum type="arabicPeriod" startAt="24"/>
            </a:pPr>
            <a:r>
              <a:rPr lang="en-GB" altLang="en-US" sz="1000" dirty="0">
                <a:solidFill>
                  <a:srgbClr val="4A5B70"/>
                </a:solidFill>
                <a:latin typeface="Montserrat" pitchFamily="34" charset="0"/>
                <a:ea typeface="Montserrat" pitchFamily="34" charset="-122"/>
                <a:cs typeface="Montserrat" pitchFamily="34" charset="-120"/>
              </a:rPr>
              <a:t>Sala, A., et al. (2020). LifeComp. Vuorikari, R., et al. (2022). DigComp 2.2. ESCO S1.8. European Commission (2020). Action plan on integration and inclusion 2021-2027.</a:t>
            </a:r>
            <a:endParaRPr lang="en-GB" sz="1000" dirty="0"/>
          </a:p>
          <a:p>
            <a:pPr marL="342900" indent="-342900">
              <a:spcAft>
                <a:spcPts val="444"/>
              </a:spcAft>
              <a:buSzPct val="100000"/>
              <a:buFont typeface="+mj-lt"/>
              <a:buAutoNum type="arabicPeriod" startAt="24"/>
            </a:pPr>
            <a:r>
              <a:rPr lang="en-GB" altLang="en-US" sz="1000" dirty="0">
                <a:solidFill>
                  <a:srgbClr val="4A5B70"/>
                </a:solidFill>
                <a:latin typeface="Montserrat" pitchFamily="34" charset="0"/>
                <a:ea typeface="Montserrat" pitchFamily="34" charset="-122"/>
                <a:cs typeface="Montserrat" pitchFamily="34" charset="-120"/>
              </a:rPr>
              <a:t>Salas, E., Sims, D. E., &amp; Burke, C. S. (2005). Is there a “big five” in teamwork? Small Group Research, 36(5), 555-599.</a:t>
            </a:r>
            <a:endParaRPr lang="en-GB" sz="1000" dirty="0"/>
          </a:p>
          <a:p>
            <a:pPr marL="342900" indent="-342900">
              <a:spcAft>
                <a:spcPts val="444"/>
              </a:spcAft>
              <a:buSzPct val="100000"/>
              <a:buFont typeface="+mj-lt"/>
              <a:buAutoNum type="arabicPeriod" startAt="24"/>
            </a:pPr>
            <a:r>
              <a:rPr lang="en-GB" altLang="en-US" sz="1000" dirty="0">
                <a:solidFill>
                  <a:srgbClr val="4A5B70"/>
                </a:solidFill>
                <a:latin typeface="Montserrat" pitchFamily="34" charset="0"/>
                <a:ea typeface="Montserrat" pitchFamily="34" charset="-122"/>
                <a:cs typeface="Montserrat" pitchFamily="34" charset="-120"/>
              </a:rPr>
              <a:t>Shore, L. M., et al. (2011). Inclusion and diversity in work groups: A review and model for future research. Journal of Management, 37(4), 1262-1289.</a:t>
            </a:r>
            <a:endParaRPr lang="en-GB" sz="1000" dirty="0"/>
          </a:p>
          <a:p>
            <a:pPr marL="342900" indent="-342900">
              <a:spcAft>
                <a:spcPts val="444"/>
              </a:spcAft>
              <a:buSzPct val="100000"/>
              <a:buFont typeface="+mj-lt"/>
              <a:buAutoNum type="arabicPeriod" startAt="24"/>
            </a:pPr>
            <a:r>
              <a:rPr lang="en-GB" altLang="en-US" sz="1000" dirty="0">
                <a:solidFill>
                  <a:srgbClr val="4A5B70"/>
                </a:solidFill>
                <a:latin typeface="Montserrat" pitchFamily="34" charset="0"/>
                <a:ea typeface="Montserrat" pitchFamily="34" charset="-122"/>
                <a:cs typeface="Montserrat" pitchFamily="34" charset="-120"/>
              </a:rPr>
              <a:t>Stahl, G. K., et al. (2010). Unraveling the effects of cultural diversity in teams. JIBS, 41(4), 690-709. Stahl &amp; Maznevski (2021); van Dijk et al. (2012); Bell et al. (2011).</a:t>
            </a:r>
            <a:endParaRPr lang="en-GB" sz="1000" dirty="0"/>
          </a:p>
          <a:p>
            <a:pPr marL="342900" indent="-342900">
              <a:spcAft>
                <a:spcPts val="444"/>
              </a:spcAft>
              <a:buSzPct val="100000"/>
              <a:buFont typeface="+mj-lt"/>
              <a:buAutoNum type="arabicPeriod" startAt="24"/>
            </a:pPr>
            <a:r>
              <a:rPr lang="en-GB" altLang="en-US" sz="1000" dirty="0">
                <a:solidFill>
                  <a:srgbClr val="4A5B70"/>
                </a:solidFill>
                <a:latin typeface="Montserrat" pitchFamily="34" charset="0"/>
                <a:ea typeface="Montserrat" pitchFamily="34" charset="-122"/>
                <a:cs typeface="Montserrat" pitchFamily="34" charset="-120"/>
              </a:rPr>
              <a:t>Tenzer, H., Pudelko, M., &amp; Harzing, A.-W. (2014). The impact of language barriers on trust formation in multinational teams. JIBS, 45(5), 508-535. Tenzer (2016).</a:t>
            </a:r>
            <a:endParaRPr lang="en-GB" sz="1000" dirty="0"/>
          </a:p>
          <a:p>
            <a:pPr marL="342900" indent="-342900">
              <a:spcAft>
                <a:spcPts val="444"/>
              </a:spcAft>
              <a:buSzPct val="100000"/>
              <a:buFont typeface="+mj-lt"/>
              <a:buAutoNum type="arabicPeriod" startAt="24"/>
            </a:pPr>
            <a:r>
              <a:rPr lang="en-GB" altLang="en-US" sz="1000" dirty="0">
                <a:solidFill>
                  <a:srgbClr val="4A5B70"/>
                </a:solidFill>
                <a:latin typeface="Montserrat" pitchFamily="34" charset="0"/>
                <a:ea typeface="Montserrat" pitchFamily="34" charset="-122"/>
                <a:cs typeface="Montserrat" pitchFamily="34" charset="-120"/>
              </a:rPr>
              <a:t>Thijssen, L., Lancee, B., Veit, S., &amp; Yemane, R. (2021). Discrimination against Turkish minorities in Germany and the Netherlands. JEMS, 47(6), 1222-1239.</a:t>
            </a:r>
            <a:endParaRPr lang="en-GB" sz="1000" dirty="0"/>
          </a:p>
          <a:p>
            <a:pPr marL="342900" indent="-342900">
              <a:spcAft>
                <a:spcPts val="444"/>
              </a:spcAft>
              <a:buSzPct val="100000"/>
              <a:buFont typeface="+mj-lt"/>
              <a:buAutoNum type="arabicPeriod" startAt="24"/>
            </a:pPr>
            <a:r>
              <a:rPr lang="en-GB" altLang="en-US" sz="1000" dirty="0">
                <a:solidFill>
                  <a:srgbClr val="4A5B70"/>
                </a:solidFill>
                <a:latin typeface="Montserrat" pitchFamily="34" charset="0"/>
                <a:ea typeface="Montserrat" pitchFamily="34" charset="-122"/>
                <a:cs typeface="Montserrat" pitchFamily="34" charset="-120"/>
              </a:rPr>
              <a:t>Tuckman, B. W. (1965). Developmental sequence in small groups. Psychological Bulletin, 63(6). Tuckman &amp; Jensen (1977). Gersick (1988), AMJ 31(1).</a:t>
            </a:r>
            <a:endParaRPr lang="en-GB" sz="100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48</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958320"/>
            <a:ext cx="5120640" cy="777240"/>
          </a:xfrm>
          <a:prstGeom prst="rect">
            <a:avLst/>
          </a:prstGeom>
          <a:noFill/>
          <a:ln/>
        </p:spPr>
        <p:txBody>
          <a:bodyPr wrap="square" lIns="0" tIns="0" rIns="0" bIns="0" rtlCol="0" anchor="t">
            <a:normAutofit/>
          </a:bodyPr>
          <a:lstStyle/>
          <a:p>
            <a:pPr indent="0" marL="0">
              <a:buNone/>
            </a:pPr>
            <a:r>
              <a:rPr lang="en-GB" altLang="en-US" sz="4000" b="1" dirty="0">
                <a:solidFill>
                  <a:srgbClr val="183454"/>
                </a:solidFill>
                <a:latin typeface="Montserrat" pitchFamily="34" charset="0"/>
                <a:ea typeface="Montserrat" pitchFamily="34" charset="-122"/>
                <a:cs typeface="Montserrat" pitchFamily="34" charset="-120"/>
              </a:rPr>
              <a:t>Thank you</a:t>
            </a:r>
            <a:endParaRPr lang="en-GB" sz="4000" dirty="0"/>
          </a:p>
        </p:txBody>
      </p:sp>
      <p:sp>
        <p:nvSpPr>
          <p:cNvPr id="3" name="Text 1"/>
          <p:cNvSpPr txBox="1"/>
          <p:nvPr/>
        </p:nvSpPr>
        <p:spPr>
          <a:xfrm>
            <a:off x="548640" y="1735560"/>
            <a:ext cx="5120640" cy="41148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Questions, ideas, stories: the floor is yours.</a:t>
            </a:r>
            <a:endParaRPr lang="en-GB" sz="1500" dirty="0"/>
          </a:p>
        </p:txBody>
      </p:sp>
      <p:sp>
        <p:nvSpPr>
          <p:cNvPr id="4" name="Text 2"/>
          <p:cNvSpPr txBox="1"/>
          <p:nvPr/>
        </p:nvSpPr>
        <p:spPr>
          <a:xfrm>
            <a:off x="548640" y="2375640"/>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2E57AD"/>
                </a:solidFill>
                <a:latin typeface="Montserrat" pitchFamily="34" charset="0"/>
                <a:ea typeface="Montserrat" pitchFamily="34" charset="-122"/>
                <a:cs typeface="Montserrat" pitchFamily="34" charset="-120"/>
              </a:rPr>
              <a:t>KEEP LEARNING</a:t>
            </a:r>
            <a:endParaRPr lang="en-GB" sz="950" dirty="0"/>
          </a:p>
        </p:txBody>
      </p:sp>
      <p:sp>
        <p:nvSpPr>
          <p:cNvPr id="5" name="Text 3"/>
          <p:cNvSpPr txBox="1"/>
          <p:nvPr/>
        </p:nvSpPr>
        <p:spPr>
          <a:xfrm>
            <a:off x="2194560" y="2375640"/>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smile-lms.smartleap.eu</a:t>
            </a:r>
            <a:endParaRPr lang="en-GB" sz="1300" dirty="0"/>
          </a:p>
        </p:txBody>
      </p:sp>
      <p:sp>
        <p:nvSpPr>
          <p:cNvPr id="6" name="Text 4"/>
          <p:cNvSpPr txBox="1"/>
          <p:nvPr/>
        </p:nvSpPr>
        <p:spPr>
          <a:xfrm>
            <a:off x="548640" y="2759688"/>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2E57AD"/>
                </a:solidFill>
                <a:latin typeface="Montserrat" pitchFamily="34" charset="0"/>
                <a:ea typeface="Montserrat" pitchFamily="34" charset="-122"/>
                <a:cs typeface="Montserrat" pitchFamily="34" charset="-120"/>
              </a:rPr>
              <a:t>MODULE</a:t>
            </a:r>
            <a:endParaRPr lang="en-GB" sz="950" dirty="0"/>
          </a:p>
        </p:txBody>
      </p:sp>
      <p:sp>
        <p:nvSpPr>
          <p:cNvPr id="7" name="Text 5"/>
          <p:cNvSpPr txBox="1"/>
          <p:nvPr/>
        </p:nvSpPr>
        <p:spPr>
          <a:xfrm>
            <a:off x="2194560" y="2759688"/>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6 · Teamwork</a:t>
            </a:r>
            <a:endParaRPr lang="en-GB" sz="1300" dirty="0"/>
          </a:p>
        </p:txBody>
      </p:sp>
      <p:sp>
        <p:nvSpPr>
          <p:cNvPr id="8" name="Text 6"/>
          <p:cNvSpPr txBox="1"/>
          <p:nvPr/>
        </p:nvSpPr>
        <p:spPr>
          <a:xfrm>
            <a:off x="548640" y="3143736"/>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2E57AD"/>
                </a:solidFill>
                <a:latin typeface="Montserrat" pitchFamily="34" charset="0"/>
                <a:ea typeface="Montserrat" pitchFamily="34" charset="-122"/>
                <a:cs typeface="Montserrat" pitchFamily="34" charset="-120"/>
              </a:rPr>
              <a:t>PROJECT</a:t>
            </a:r>
            <a:endParaRPr lang="en-GB" sz="950" dirty="0"/>
          </a:p>
        </p:txBody>
      </p:sp>
      <p:sp>
        <p:nvSpPr>
          <p:cNvPr id="9" name="Text 7"/>
          <p:cNvSpPr txBox="1"/>
          <p:nvPr/>
        </p:nvSpPr>
        <p:spPr>
          <a:xfrm>
            <a:off x="2194560" y="3143736"/>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 · Erasmus+ KA220-YOU</a:t>
            </a:r>
            <a:endParaRPr lang="en-GB" sz="1300" dirty="0"/>
          </a:p>
        </p:txBody>
      </p:sp>
      <p:sp>
        <p:nvSpPr>
          <p:cNvPr id="10" name="Text 8"/>
          <p:cNvSpPr txBox="1"/>
          <p:nvPr/>
        </p:nvSpPr>
        <p:spPr>
          <a:xfrm>
            <a:off x="548640" y="3527784"/>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2E57AD"/>
                </a:solidFill>
                <a:latin typeface="Montserrat" pitchFamily="34" charset="0"/>
                <a:ea typeface="Montserrat" pitchFamily="34" charset="-122"/>
                <a:cs typeface="Montserrat" pitchFamily="34" charset="-120"/>
              </a:rPr>
              <a:t>PROJECT NO.</a:t>
            </a:r>
            <a:endParaRPr lang="en-GB" sz="950" dirty="0"/>
          </a:p>
        </p:txBody>
      </p:sp>
      <p:sp>
        <p:nvSpPr>
          <p:cNvPr id="11" name="Text 9"/>
          <p:cNvSpPr txBox="1"/>
          <p:nvPr/>
        </p:nvSpPr>
        <p:spPr>
          <a:xfrm>
            <a:off x="2194560" y="3527784"/>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2024-1-TR01-KA220-YOU-000256357</a:t>
            </a:r>
            <a:endParaRPr lang="en-GB" sz="1300" dirty="0"/>
          </a:p>
        </p:txBody>
      </p:sp>
      <p:pic>
        <p:nvPicPr>
          <p:cNvPr id="12" name="Image 0" descr="/root/smile-smartleap/sunum/build/assets/qr-lms.png">    </p:cNvPr>
          <p:cNvPicPr>
            <a:picLocks noChangeAspect="1"/>
          </p:cNvPicPr>
          <p:nvPr/>
        </p:nvPicPr>
        <p:blipFill>
          <a:blip r:embed="rId1"/>
          <a:stretch>
            <a:fillRect/>
          </a:stretch>
        </p:blipFill>
        <p:spPr>
          <a:xfrm>
            <a:off x="548640" y="3975840"/>
            <a:ext cx="914400" cy="914400"/>
          </a:xfrm>
          <a:prstGeom prst="rect">
            <a:avLst/>
          </a:prstGeom>
        </p:spPr>
      </p:pic>
      <p:sp>
        <p:nvSpPr>
          <p:cNvPr id="13" name="Text 10"/>
          <p:cNvSpPr txBox="1"/>
          <p:nvPr/>
        </p:nvSpPr>
        <p:spPr>
          <a:xfrm>
            <a:off x="1600200" y="3975840"/>
            <a:ext cx="4069080" cy="914400"/>
          </a:xfrm>
          <a:prstGeom prst="rect">
            <a:avLst/>
          </a:prstGeom>
          <a:noFill/>
          <a:ln/>
        </p:spPr>
        <p:txBody>
          <a:bodyPr wrap="square" lIns="0" tIns="0" rIns="0" bIns="0" rtlCol="0" anchor="ctr">
            <a:normAutofit/>
          </a:bodyPr>
          <a:lstStyle/>
          <a:p>
            <a:pPr indent="0" marL="0">
              <a:buNone/>
            </a:pPr>
            <a:r>
              <a:rPr lang="en-GB" altLang="en-US" sz="1150" b="1" dirty="0">
                <a:solidFill>
                  <a:srgbClr val="183454"/>
                </a:solidFill>
                <a:latin typeface="Montserrat" pitchFamily="34" charset="0"/>
                <a:ea typeface="Montserrat" pitchFamily="34" charset="-122"/>
                <a:cs typeface="Montserrat" pitchFamily="34" charset="-120"/>
              </a:rPr>
              <a:t>Scan to join the SMILE learning platform</a:t>
            </a:r>
            <a:endParaRPr lang="en-GB" sz="1150" dirty="0"/>
          </a:p>
          <a:p>
            <a:pPr indent="0" marL="0">
              <a:buNone/>
            </a:pPr>
            <a:r>
              <a:rPr lang="en-GB" altLang="en-US" sz="1050" dirty="0">
                <a:solidFill>
                  <a:srgbClr val="4A5B70"/>
                </a:solidFill>
                <a:latin typeface="Montserrat" pitchFamily="34" charset="0"/>
                <a:ea typeface="Montserrat" pitchFamily="34" charset="-122"/>
                <a:cs typeface="Montserrat" pitchFamily="34" charset="-120"/>
              </a:rPr>
              <a:t>Free online course: lessons, activities, quiz and certificate.</a:t>
            </a:r>
            <a:endParaRPr lang="en-GB" sz="1150" dirty="0"/>
          </a:p>
        </p:txBody>
      </p:sp>
      <p:sp>
        <p:nvSpPr>
          <p:cNvPr id="14" name="Text 11"/>
          <p:cNvSpPr txBox="1"/>
          <p:nvPr/>
        </p:nvSpPr>
        <p:spPr>
          <a:xfrm>
            <a:off x="548640" y="5274432"/>
            <a:ext cx="5394960" cy="914400"/>
          </a:xfrm>
          <a:prstGeom prst="rect">
            <a:avLst/>
          </a:prstGeom>
          <a:noFill/>
          <a:ln/>
        </p:spPr>
        <p:txBody>
          <a:bodyPr wrap="square" lIns="0" tIns="0" rIns="0" bIns="0" rtlCol="0" anchor="b">
            <a:normAutofit/>
          </a:bodyPr>
          <a:lstStyle/>
          <a:p>
            <a:pPr indent="0" marL="0">
              <a:buNone/>
            </a:pPr>
            <a:r>
              <a:rPr lang="en-GB" altLang="en-US" sz="900" dirty="0">
                <a:solidFill>
                  <a:srgbClr val="4A5B70"/>
                </a:solidFill>
                <a:latin typeface="Montserrat" pitchFamily="34" charset="0"/>
                <a:ea typeface="Montserrat" pitchFamily="34" charset="-122"/>
                <a:cs typeface="Montserrat" pitchFamily="34" charset="-120"/>
              </a:rPr>
              <a:t>Co-funded by the European Union. Views and opinions expressed are however those of the author(s) only and do not necessarily reflect those of the European Union or the Turkish National Agency. Neither the European Union nor the granting authority can be held responsible for them.</a:t>
            </a:r>
            <a:endParaRPr lang="en-GB" sz="900" dirty="0"/>
          </a:p>
        </p:txBody>
      </p:sp>
      <p:sp>
        <p:nvSpPr>
          <p:cNvPr id="15" name="Shape 12"/>
          <p:cNvSpPr/>
          <p:nvPr/>
        </p:nvSpPr>
        <p:spPr>
          <a:xfrm>
            <a:off x="6217920" y="958320"/>
            <a:ext cx="5425135" cy="5203080"/>
          </a:xfrm>
          <a:prstGeom prst="roundRect">
            <a:avLst>
              <a:gd name="adj" fmla="val 2460"/>
            </a:avLst>
          </a:prstGeom>
          <a:solidFill>
            <a:srgbClr val="F4F7FB"/>
          </a:solidFill>
          <a:ln w="9525">
            <a:solidFill>
              <a:srgbClr val="D6DEE8"/>
            </a:solidFill>
            <a:prstDash val="solid"/>
          </a:ln>
        </p:spPr>
      </p:sp>
      <p:sp>
        <p:nvSpPr>
          <p:cNvPr id="16" name="Text 13"/>
          <p:cNvSpPr txBox="1"/>
          <p:nvPr/>
        </p:nvSpPr>
        <p:spPr>
          <a:xfrm>
            <a:off x="6492240" y="1141200"/>
            <a:ext cx="4876495" cy="274320"/>
          </a:xfrm>
          <a:prstGeom prst="rect">
            <a:avLst/>
          </a:prstGeom>
          <a:noFill/>
          <a:ln/>
        </p:spPr>
        <p:txBody>
          <a:bodyPr wrap="square" lIns="0" tIns="0" rIns="0" bIns="0" rtlCol="0" anchor="t"/>
          <a:lstStyle/>
          <a:p>
            <a:pPr indent="0" marL="0">
              <a:buNone/>
            </a:pPr>
            <a:r>
              <a:rPr lang="en-GB" altLang="en-US" sz="1100" b="1" spc="200" kern="0" dirty="0">
                <a:solidFill>
                  <a:srgbClr val="2E57AD"/>
                </a:solidFill>
                <a:latin typeface="Montserrat" pitchFamily="34" charset="0"/>
                <a:ea typeface="Montserrat" pitchFamily="34" charset="-122"/>
                <a:cs typeface="Montserrat" pitchFamily="34" charset="-120"/>
              </a:rPr>
              <a:t>THE SMILE PARTNERSHIP</a:t>
            </a:r>
            <a:endParaRPr lang="en-GB" sz="1100" dirty="0"/>
          </a:p>
        </p:txBody>
      </p:sp>
      <p:sp>
        <p:nvSpPr>
          <p:cNvPr id="17" name="Text 14"/>
          <p:cNvSpPr txBox="1"/>
          <p:nvPr/>
        </p:nvSpPr>
        <p:spPr>
          <a:xfrm>
            <a:off x="6492240" y="1506960"/>
            <a:ext cx="4876495" cy="2414160"/>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Göç Sanat ve Spor Derneği (MIGARTS) (Türkiye, coordinator)</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KYTTARO ENALLAKTIKON ANAZITISEON NEON (KEAN) (Greece)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Work in Progress APS (WiP) (Italy)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Smart Leap Education Research Consultancy GmbH (Germany)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Association of Entrepreneurship School (AES)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BİR-İZ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Stichting Unity Sphere Europe (SUSE) (Netherlands)</a:t>
            </a:r>
            <a:endParaRPr lang="en-GB" sz="1100" dirty="0"/>
          </a:p>
        </p:txBody>
      </p:sp>
      <p:pic>
        <p:nvPicPr>
          <p:cNvPr id="18" name="Image 1" descr="/root/smile-smartleap/sunum/build/cache/cizim/ortak-crowd--b4aab54039-2000.png">    </p:cNvPr>
          <p:cNvPicPr>
            <a:picLocks noChangeAspect="1"/>
          </p:cNvPicPr>
          <p:nvPr/>
        </p:nvPicPr>
        <p:blipFill>
          <a:blip r:embed="rId2"/>
          <a:stretch>
            <a:fillRect/>
          </a:stretch>
        </p:blipFill>
        <p:spPr>
          <a:xfrm>
            <a:off x="7210799" y="4012560"/>
            <a:ext cx="3439377" cy="1325880"/>
          </a:xfrm>
          <a:prstGeom prst="rect">
            <a:avLst/>
          </a:prstGeom>
        </p:spPr>
      </p:pic>
      <p:sp>
        <p:nvSpPr>
          <p:cNvPr id="19" name="Text 15"/>
          <p:cNvSpPr txBox="1"/>
          <p:nvPr/>
        </p:nvSpPr>
        <p:spPr>
          <a:xfrm>
            <a:off x="6492240" y="5338440"/>
            <a:ext cx="4876495" cy="685800"/>
          </a:xfrm>
          <a:prstGeom prst="rect">
            <a:avLst/>
          </a:prstGeom>
          <a:noFill/>
          <a:ln/>
        </p:spPr>
        <p:txBody>
          <a:bodyPr wrap="square" lIns="0" tIns="0" rIns="0" bIns="0" rtlCol="0" anchor="b">
            <a:normAutofit/>
          </a:bodyPr>
          <a:lstStyle/>
          <a:p>
            <a:pPr indent="0" marL="0">
              <a:buNone/>
            </a:pPr>
            <a:r>
              <a:rPr lang="en-GB" altLang="en-US" sz="1600" b="1" dirty="0">
                <a:solidFill>
                  <a:srgbClr val="2E57AD"/>
                </a:solidFill>
                <a:latin typeface="Comfortaa" pitchFamily="34" charset="0"/>
                <a:ea typeface="Comfortaa" pitchFamily="34" charset="-122"/>
                <a:cs typeface="Comfortaa" pitchFamily="34" charset="-120"/>
              </a:rPr>
              <a:t>SKILLS = Opportunity</a:t>
            </a:r>
            <a:endParaRPr lang="en-GB" sz="1600" dirty="0"/>
          </a:p>
          <a:p>
            <a:pPr indent="0" marL="0">
              <a:buNone/>
            </a:pPr>
            <a:r>
              <a:rPr lang="en-GB" altLang="en-US" sz="1100" dirty="0">
                <a:solidFill>
                  <a:srgbClr val="4A5B70"/>
                </a:solidFill>
                <a:latin typeface="Montserrat" pitchFamily="34" charset="0"/>
                <a:ea typeface="Montserrat" pitchFamily="34" charset="-122"/>
                <a:cs typeface="Montserrat" pitchFamily="34" charset="-120"/>
              </a:rPr>
              <a:t>Empowerment Through Skills · Inclusion Through Opportunity</a:t>
            </a:r>
            <a:endParaRPr lang="en-GB" sz="1600" dirty="0"/>
          </a:p>
        </p:txBody>
      </p:sp>
      <p:sp>
        <p:nvSpPr>
          <p:cNvPr id="20"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49</a:t>
            </a:r>
            <a:endParaRPr lang="en-GB" sz="900" dirty="0"/>
          </a:p>
        </p:txBody>
      </p:sp>
      <p:sp>
        <p:nvSpPr>
          <p:cNvPr id="21"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6 · Teamwork</a:t>
            </a:r>
            <a:endParaRPr lang="en-GB"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SMILE · Support Young Migrants Integration in the Labour market in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 · Module 6: Teamwork · Trainer presentation</dc:title>
  <dc:subject>SMILE soft-skills curriculum · trainer presentation</dc:subject>
  <dc:creator>SMILE partnership (Erasmus+ KA220-YOU)</dc:creator>
  <cp:lastModifiedBy>SMILE partnership (Erasmus+ KA220-YOU)</cp:lastModifiedBy>
  <cp:revision>1</cp:revision>
  <dcterms:created xsi:type="dcterms:W3CDTF">2026-10-01T14:47:07Z</dcterms:created>
  <dcterms:modified xsi:type="dcterms:W3CDTF">2026-10-01T14:47:07Z</dcterms:modified>
</cp:coreProperties>
</file>