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notesMasterIdLst>
    <p:notesMasterId r:id="rId5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Module 5 of the SMILE soft-skills curriculum. Duration in the curriculum: about 3 hours (1.5 h theoretical input and guided discussion, 1.5 h practical learning). It can run as one 3-hour session or as two shorter sessions.
Welcome participants, introduce yourself and the SMILE project in one sentence: an Erasmus+ project of seven partners in Türkiye, Greece, Italy, Germany and the Netherlands that helps young migrants enter the labour market.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Co-create or confirm the agreement before content starts. Write it on a flipchart and keep it visible for the whole module.
Why: many young refugees carry heavy stress. A review of 26 studies (5,143 adult refugees and asylum seekers) found PTSD and depression in about 31.5% each (Blackmore et al., 2020, PLOS Medicine). Never ask participants to tell their migration story; use the constructed characters on the slides.
Language: do not correct grammar or pronunciation during sharing. Model the phrases instead (the "useful phrases" slides).
For this module, add one more rule: we never ask about legal status, flight routes or family losses. Heavy themes (exploitation, injury) are always handled with invented characters.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curriculum fixes only the total (about 3 hours: 1.5 h input, 1.5 h practice). The minutes on this slide are a suggested split, including a 10-minute break and a 10-minute closing.
Two-session option: Session A = opening + Units 1 and 2; Session B = 5-minute recap + Unit 3 + closing.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six learning outcomes of the SMILE curriculum (English edition, unchanged). Assessment is formative: no grades, only observation, reflection and the self-diagnosis questionnaire at the end.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Cedefop 2015: 48,676 adult employees in the EU-28; problem solving was rated "very important" by 79% (teamwork 78%, communication 77%).
WEF 2025: survey of more than 1,000 employers in 55 economies. WEF has no item literally called "problem solving": we use "analytical thinking" and "resilience, flexibility and agility". Expected change of core skills by 2030: TR 44%, EL 39%, IT 38%, DE 34%, NL 30%.
Honest note (Cedefop 2022, second survey): only about 1 in 10 workers solve complex problems "always or very often". Most jobs need everyday problem solving: an unclear instruction, a payslip error, a schedule clash.</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these facts to say: "You are not starting from zero. You have already solved many problems: travel, paperwork, a new language." This is a mastery experience (Bandura) and builds confidence for the rest of the module.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1 introduces the core concept and frames problem solving as a process. Suggested timing: 25 min input and discussion + 15 min reflection activity (+10 min opening before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first: "What is a problem for you? Give one everyday example." Collect 3-4 answers on the flipchart before showing the definition.
OECD definition (adaptive problem solving): "the capacity to achieve one's goals in a dynamic situation in which a method for solution is not immediately available". The bridge picture: the planks you already have (skills, people, information) and the ones still missing.
The OECD measured "adaptive problem solving" for the first time in 2023. Its definition includes searching for information and choosing among social resources: asking people for help is part of the skill, not a sign of weakness.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Point out the two levels: everyday problems at work, and the long "navigation" problem of moving into jobs that match one's skills (41.4% of non-EU graduates work below their level, Eurostat 2025).
Ask: "Which of these have you or someone you know met? Which one feels the hardest?" Do not ask for personal stories; a show of hands is enough.</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social problem-solving model (D'Zurilla &amp; Goldfried, 1971; D'Zurilla &amp; Nezu, 2010) has two parts: problem orientation (attitude) and problem-solving style. This is the model the curriculum cites.
Positive orientation is not "thinking happy thoughts": it means seeing a problem as normal and solvable, and believing effort can help. Trials of problem-solving training did better when they trained a positive orientation (Malouff, Thorsteinsson &amp; Schutte, 2007, 31 studies).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style makes someone a "bad person". Styles are habits, and habits change with practice.
Rational problem solving has four skills: problem definition, generation of alternatives, decision making, and implementation and verification (Bell &amp; D'Zurilla, 2009). Units 1 and 3 practise exactly these.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ADAPT is our backbone for the whole module; Unit 3 practises each step. If participants know the IDEAL model (Identify, Define, Explore, Act, Look back; Bransford &amp; Stein), it is the same logic: use one model only.
Walk through the example: A: "Many people have this; it can be solved." D: "I need to attend at least the Tuesday class and keep my job." A: three options. P: swap = fast but depends on a colleague; supervisor = official but uncomfortable. T: ask the colleague first, then confirm with the supervisor in writing.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Top row = the three skills named in the curriculum; bottom row = the three attitudes. Ask participants to choose the one they are strongest in and the one they want to grow. Keep the answers for the self-diagnosis at the end.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Self-efficacy is the belief "I can do this" (Bandura). Its four sources: mastery experience, vicarious experience, verbal persuasion, physiological and affective states. This module uses all four: role-play success, peers, trainer feedback and stress tools.
Ask: "What problem have you already solved that you are proud of?" Many participants have solved huge problems (travel, documents, a new language). Naming them is a mastery experience. Let people answer in one word if they prefer.
Heckman &amp; Kautz (2012): soft skills "are not set in stone" and "can be enhanced by education, parenting, and environment".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Run it as a quick vote: read each myth, participants stand up (or raise a card) if they think it is true, then reveal the fact.
One more myth for discussion if time allows: "Every problem has one root cause and one right answer." Problems usually have several causes (see the fishbone tool in Unit 3).</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(Unit 1): participants reflect on a problem they recently faced and how they responded.
Say clearly that people should choose an everyday problem, not a traumatic one. Start with a small example of your own to model openness.
The four boxes are a short version of Gibbs' reflective cycle (1988); Unit 3 uses the full cycle.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 explores how migration experiences affect problem-solving situations and strategies. Six topics, one fact each, then case studies. Suggested timing: 30 min input + 20 min case studies.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idea for the whole unit: a large part of what looks like a "skills gap" is a language and information gap. That is exactly what Unit 3 strategies (clarify, ask, check) address.
FRA 2015 expert interviews: 445 of 608 experts who answered named language among the top three risk factors.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 topic: workplace expectations and unclear instructions. Important nuance from EU-OSHA: when migrants and natives do the same job in the same company, accident rates do not differ. The higher risk comes from the jobs migrants are given and from communication, not from the people.
Good answer for the first minute: report fast and factually ("I pressed the green button at 10:15, then it stopped. I am not sure what went wrong, so I did not try again.").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5 Whys comes from the Toyota Production System: "ask why five times whenever we find a problem" (Ohno, quoted by Card, 2017).
Card (2017) shows its limits: it "insists on a single root cause" and "grossly oversimplifies". Ask the group for a second path: why was there no written instruction? Why was the training so short? That second path points to the organisation, not only to Yusuf.</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Handle culture with care: research shows cultural tendencies (e.g. Nisbett et al., 2001; Kim, Sherman &amp; Taylor, 2008), but none of it is about the refugee groups in SMILE, and individuals differ a lot.
Activity (3 min): participants place a sticky note for "my last workplace or school" and another for "how I like to decide". Talk about workplace cultures and personal habits ("In this company, the supervisor expects us to ask first"), never "Syrians do X, Germans do 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trainers: SMILE is not therapy. If someone is distressed: pause, offer a quiet break, talk privately and use your local referral list.
Many participants carry a heavy load: a meta-analysis of 26 studies found PTSD and depression in about 31.5% of adult refugees and asylum seekers each (Blackmore et al., 2020).
The "scarcity" or "bandwidth" idea (Mani et al., 2013) is debated: re-analyses and a replication of 20 studies found smaller effects (O'Donnell et al., 2021). Teach it as an image ("worries take up space"), not as a proven law.
WHO Problem Management Plus (PM+) uses the same steps to manage problems under adversity. Peer-delivered PM+ reduced depression and anxiety among Syrian refugees in the Netherlands (de Graaff et al., 2023, d = 0.41); a group version in Istanbul showed no significant effect on symptoms (Acarturk et al., 2024). Structured problem management helps, but effects are modest.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PIAAC 2023: only 45% of foreign-born adults with foreign-born parents speak the test language at home. Foreign-born adults of foreign-born parents scored 223 in adaptive problem solving vs 256 for natives of native-born parents, and the OECD says "much of these gaps are explained by the different socio-demographic characteristics of these two groups".
Message to participants: your thinking is not smaller than your vocabulary. Unit 3 gives phrases to make your thinking visible in a new language.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FRA interviewed 237 exploited migrant workers in eight EU countries (including DE, IT, NL). "Almost all interviewees reported not being aware of their rights when they arrived"; 80 of 162 had no contract; half learned about their rights only during or after exploitation.
IDEAL model: the "I" (Identify) is the step young migrants often skip, because they do not know the local "normal".
Rules in Türkiye differ: point to ALO 170 (Ministry of Labour, SGK, İŞKUR line) for work questions.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Plan Einstein (Utrecht, 2016-2019): coaching "helped participants understand Dutch systems and navigate unfamiliar procedures", but 65% of refugees were later housed outside the city, which broke new networks (Oliver, Dekker &amp; Geuijen, 2019). Support networks matter, and the system can break them.
Jugendmigrationsdienste: about 500 services in Germany, over 120,000 young people per year (federal JMD coordinators, 2023).</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Warning signs: a fee, a guarantee of a visa, no company name or address, pressure to act today, contact only by WhatsApp. Legitimate recruitment does not ask jobseekers for fees (the new EU Talent Pool regulation also says employers should not charge recruitment fees).
Questions to ask: "What is the name of the company and the address of the workplace?" "Is there a written contract with the hourly wage and working hours?" "Do I have to pay anything to get this job?"
DigComp 2.2, area 4 (safety), covers awareness of scams; area 5 is digital problem solving.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Faire Integration offers free, anonymous counselling in several languages on labour and social law for refugees and third-country nationals; in 2024 it held 10,535 first consultations. Since 1 January 2026, employers in Germany must inform newly hired third-country nationals about this service in writing.
These are real, anonymised cases. The same collection is honest about limits (an insolvent employer, a mobbing case that ended badly): advice is not magic, but it changes options.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(Unit 2): real-life scenarios that show how structured problem-solving strategies can reduce stress, improve communication and support fairness and inclusion.
Suggested cards: Faire Integration cases (real), PUOI Italy (real: 6 in 10 participants had a work contract within 12 months after the internship; Ministry of Labour, 2023), and invented scenarios: payslip, landlord without contract, credit taken by a colleague.
The debrief question about person vs situation protects the fairness goal of the curriculum: no victim-blaming.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 applies problem-solving skills through guided practice and reflection. Suggested timing: 25 min tools + 35 min role-play + 10 min closing with self-diagnosis.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six Unit 3 topics of the curriculum, each paired with one practical tool. The following slides show each tool with an example.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clear problem sentence has facts (what, when, how much), no blame, and a goal. Ask pairs to rewrite one vague sentence of their own.
This is step D of ADAPT and step I/D of IDEAL. Many problems become smaller once they are written as one sentence.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"Managing Problems" logic of WHO PM+: list problems, choose one that is important and that you can influence, define it in a small, concrete way, then plan.
Invented example (Samir, 24, Rotterdam): a job starting in three weeks, the contract signed only on day one, and a landlord who wants a contract first. Grounding: "information precarity" (Wall, Otis Campbell &amp; Janbek, 2017).
Trainer note: PM+ is a mental-health intervention; SMILE uses only its problem-management logic, not the therapy.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fishbone is the "visual tool for mapping problems and solutions" listed as optional material in the curriculum. Draw a big fish on the flipchart; groups add causes with sticky notes.
It stops us from blaming only ourselves or only others. Ask: "Which bone can you change this week? Which bone needs someone else (employer, school, family)?"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Practise in pairs: one says the phrase, the other answers. Check understanding with "Show me" or "Tell me in your words", not "Do you understand?"
Trainers can translate the phrases into participants' strongest languages (multilingual support material is optional in the curriculum).</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Steps: list options in rows; choose criteria that matter to you (money now, safety, legal status, learning, family, time); weight each criterion 1-3; score each option 1-5; multiply and add.
Use the result to talk with a mentor or family, not as an automatic answer. Some participants need income now: that is a legitimate criterion. The goal is an informed decision, not a moral lesson.
Blank matrix on the worksheet. Link to scenario "Exam and interview at the same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Illustrative scenario (constructed): Daniel, 26, Utrecht. Grounding: lack of host-country language skills is the most common specific obstacle to a suitable job for foreign-born people in the EU (Eurostat, 2021 LFS module), so the language exam matters for his long-term goal.
Role-play it twice: once where the recruiter says no (Daniel then uses the decision matrix), once where the recruiter offers options.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Kolb (curriculum reference): we learn only if we go around the circle: experience, reflect, draw a lesson, try something new. Gibbs adds "feelings" as an explicit step, which matters for young people under stress.
At work you will also hear "Plan, Do, Check, Act" (PDCA): plan a small change, try it, check what happened, keep or change it. Same idea, workplace vocabulary.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activity (Unit 3): participants apply problem-solving strategies in simulated workplace or education situations, followed by group reflection.
Scenario cards (all invented): the payslip (hotel kitchen, Rimini), the machine stopped (Duisburg), train strike on day two (Athens), someone else takes the credit (Istanbul office), "start tomorrow, paperwork later" (Gaziantep workshop), "sign here, today" (care job, Schleswig-Holstein).
No filming. Use the Gibbs questions for the whole-group reflection.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Faire Integration flyer (Germany): "As a rule, you do not have to sign anything immediately." In a real case, a worker who signed a termination agreement under pressure could not claim further rights (Fallsammlung 2025, case 2).
Invented scenario for practice: Maria, 27, care assistant, is told "sign this now, today". Answer: "I would like to read this at home and ask for advice. I will answer by Friday."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protects participants from a "deficit" message: soft-skills training must not suggest that unemployment or discrimination is their fault.
Field experiments send identical CVs that differ only by name; the call-back gap therefore measures discrimination, not skills (Quillian et al., 2019, meta-analysis of 97 experiments).
Only 6% of Muslim respondents who felt discriminated against reported it (FRA, Being Muslim in the EU, 2024). Point to the help points slide.
Example of a structural barrier from a real programme: in the World Bank / İŞKUR employment support project in Türkiye, the same on-the-job training led to employment for 90% of Turkish men but 37% of Syrian men (World Bank IEG, 2024). Ask: "Why did the same course give different results?"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participants which country they live in and open the matching website live if internet is available.
For Türkiye add ALO 170 (Ministry of Labour, SGK and İŞKUR line; from abroad +90 216 170 1 122) for questions about work and social security.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tool: problem-solving self-diagnosis questionnaire. This version was written for SMILE, inspired by the D'Zurilla-Nezu dimensions and Bandura's self-efficacy. It is NOT a validated test: never use it for selection or grading.
Participants score themselves: Never = 1, Sometimes = 2, Often = 3, Almost always = 4. They circle their two strongest and two weakest items. Optional: use it at the start and the end to compare.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last four statements are reversed: here "Never" is the strongest answer. Scoring for these: Never = 4, Sometimes = 3, Often = 2, Almost always = 1.
Collect only anonymous, optional feedback on which items the group finds hardest. That is the formative information the curriculum asks for.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Closing round: each participant says only their first small step and the day they will do it. Keep it short and positive. If the group meets again, start the next session by asking how it went.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Summarise with the group: ask three volunteers to name one tool they will use (one sentence, problem list, phrases, fishbone, decision matrix, six questions).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verified references with URLs and page numbers: SMILE research note "Problem Solving" (arastirma/problem-solving-icerik.md) and the shared labour-market note.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Invite participants to continue on the SMILE learning platform (QR code). Collect the anonymous feedback on the hardest self-diagnosis items.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48</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pn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png"/><Relationship Id="rId9" Type="http://schemas.openxmlformats.org/officeDocument/2006/relationships/image" Target="../media/image-1002-9.png"/><Relationship Id="rId10" Type="http://schemas.openxmlformats.org/officeDocument/2006/relationships/image" Target="../media/image-1002-10.png"/><Relationship Id="rId11" Type="http://schemas.openxmlformats.org/officeDocument/2006/relationships/image" Target="../media/image-1002-11.png"/><Relationship Id="rId1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smile-smartleap/kimlik/img/ab-baskanligi.png">    </p:cNvPr>
          <p:cNvPicPr>
            <a:picLocks noChangeAspect="1"/>
          </p:cNvPicPr>
          <p:nvPr/>
        </p:nvPicPr>
        <p:blipFill>
          <a:blip r:embed="rId1"/>
          <a:stretch>
            <a:fillRect/>
          </a:stretch>
        </p:blipFill>
        <p:spPr>
          <a:xfrm>
            <a:off x="360000" y="187200"/>
            <a:ext cx="496440" cy="273600"/>
          </a:xfrm>
          <a:prstGeom prst="rect">
            <a:avLst/>
          </a:prstGeom>
        </p:spPr>
      </p:pic>
      <p:pic>
        <p:nvPicPr>
          <p:cNvPr id="3" name="Image 1" descr="/root/smile-smartleap/kimlik/img/tr-ulusal-ajans.png">    </p:cNvPr>
          <p:cNvPicPr>
            <a:picLocks noChangeAspect="1"/>
          </p:cNvPicPr>
          <p:nvPr/>
        </p:nvPicPr>
        <p:blipFill>
          <a:blip r:embed="rId2"/>
          <a:stretch>
            <a:fillRect/>
          </a:stretch>
        </p:blipFill>
        <p:spPr>
          <a:xfrm>
            <a:off x="971640" y="187200"/>
            <a:ext cx="516960" cy="273600"/>
          </a:xfrm>
          <a:prstGeom prst="rect">
            <a:avLst/>
          </a:prstGeom>
        </p:spPr>
      </p:pic>
      <p:pic>
        <p:nvPicPr>
          <p:cNvPr id="4" name="Image 2" descr="/root/smile-smartleap/kimlik/img/eu-cofunded-en.png">    </p:cNvPr>
          <p:cNvPicPr>
            <a:picLocks noChangeAspect="1"/>
          </p:cNvPicPr>
          <p:nvPr/>
        </p:nvPicPr>
        <p:blipFill>
          <a:blip r:embed="rId3"/>
          <a:stretch>
            <a:fillRect/>
          </a:stretch>
        </p:blipFill>
        <p:spPr>
          <a:xfrm>
            <a:off x="1603800" y="144000"/>
            <a:ext cx="1685160" cy="360000"/>
          </a:xfrm>
          <a:prstGeom prst="rect">
            <a:avLst/>
          </a:prstGeom>
        </p:spPr>
      </p:pic>
      <p:pic>
        <p:nvPicPr>
          <p:cNvPr id="5" name="Image 3" descr="/root/smile-smartleap/kimlik/img/smile-logo.png">    </p:cNvPr>
          <p:cNvPicPr>
            <a:picLocks noChangeAspect="1"/>
          </p:cNvPicPr>
          <p:nvPr/>
        </p:nvPicPr>
        <p:blipFill>
          <a:blip r:embed="rId4"/>
          <a:stretch>
            <a:fillRect/>
          </a:stretch>
        </p:blipFill>
        <p:spPr>
          <a:xfrm>
            <a:off x="10781280" y="172800"/>
            <a:ext cx="1050840" cy="302400"/>
          </a:xfrm>
          <a:prstGeom prst="rect">
            <a:avLst/>
          </a:prstGeom>
        </p:spPr>
      </p:pic>
      <p:pic>
        <p:nvPicPr>
          <p:cNvPr id="6" name="Image 4" descr="/root/smile-smartleap/kimlik/img/ortaklar/1-migarts.png">    </p:cNvPr>
          <p:cNvPicPr>
            <a:picLocks noChangeAspect="1"/>
          </p:cNvPicPr>
          <p:nvPr/>
        </p:nvPicPr>
        <p:blipFill>
          <a:blip r:embed="rId5"/>
          <a:stretch>
            <a:fillRect/>
          </a:stretch>
        </p:blipFill>
        <p:spPr>
          <a:xfrm>
            <a:off x="3788280" y="6553800"/>
            <a:ext cx="465120" cy="183960"/>
          </a:xfrm>
          <a:prstGeom prst="rect">
            <a:avLst/>
          </a:prstGeom>
        </p:spPr>
      </p:pic>
      <p:pic>
        <p:nvPicPr>
          <p:cNvPr id="7" name="Image 5" descr="/root/smile-smartleap/kimlik/img/ortaklar/2-kean.png">    </p:cNvPr>
          <p:cNvPicPr>
            <a:picLocks noChangeAspect="1"/>
          </p:cNvPicPr>
          <p:nvPr/>
        </p:nvPicPr>
        <p:blipFill>
          <a:blip r:embed="rId6"/>
          <a:stretch>
            <a:fillRect/>
          </a:stretch>
        </p:blipFill>
        <p:spPr>
          <a:xfrm>
            <a:off x="4523400" y="6516000"/>
            <a:ext cx="311760" cy="259200"/>
          </a:xfrm>
          <a:prstGeom prst="rect">
            <a:avLst/>
          </a:prstGeom>
        </p:spPr>
      </p:pic>
      <p:pic>
        <p:nvPicPr>
          <p:cNvPr id="8" name="Image 6" descr="/root/smile-smartleap/kimlik/img/ortaklar/3-wip.png">    </p:cNvPr>
          <p:cNvPicPr>
            <a:picLocks noChangeAspect="1"/>
          </p:cNvPicPr>
          <p:nvPr/>
        </p:nvPicPr>
        <p:blipFill>
          <a:blip r:embed="rId7"/>
          <a:stretch>
            <a:fillRect/>
          </a:stretch>
        </p:blipFill>
        <p:spPr>
          <a:xfrm>
            <a:off x="5105160" y="6516000"/>
            <a:ext cx="225720" cy="259200"/>
          </a:xfrm>
          <a:prstGeom prst="rect">
            <a:avLst/>
          </a:prstGeom>
        </p:spPr>
      </p:pic>
      <p:pic>
        <p:nvPicPr>
          <p:cNvPr id="9" name="Image 7" descr="/root/smile-smartleap/kimlik/img/ortaklar/4-smartleap.png">    </p:cNvPr>
          <p:cNvPicPr>
            <a:picLocks noChangeAspect="1"/>
          </p:cNvPicPr>
          <p:nvPr/>
        </p:nvPicPr>
        <p:blipFill>
          <a:blip r:embed="rId8"/>
          <a:stretch>
            <a:fillRect/>
          </a:stretch>
        </p:blipFill>
        <p:spPr>
          <a:xfrm>
            <a:off x="5600880" y="6579000"/>
            <a:ext cx="642600" cy="133200"/>
          </a:xfrm>
          <a:prstGeom prst="rect">
            <a:avLst/>
          </a:prstGeom>
        </p:spPr>
      </p:pic>
      <p:pic>
        <p:nvPicPr>
          <p:cNvPr id="10" name="Image 8" descr="/root/smile-smartleap/kimlik/img/ortaklar/5-girisimcilik-okulu.png">    </p:cNvPr>
          <p:cNvPicPr>
            <a:picLocks noChangeAspect="1"/>
          </p:cNvPicPr>
          <p:nvPr/>
        </p:nvPicPr>
        <p:blipFill>
          <a:blip r:embed="rId9"/>
          <a:stretch>
            <a:fillRect/>
          </a:stretch>
        </p:blipFill>
        <p:spPr>
          <a:xfrm>
            <a:off x="6513480" y="6546960"/>
            <a:ext cx="434160" cy="196920"/>
          </a:xfrm>
          <a:prstGeom prst="rect">
            <a:avLst/>
          </a:prstGeom>
        </p:spPr>
      </p:pic>
      <p:pic>
        <p:nvPicPr>
          <p:cNvPr id="11" name="Image 9" descr="/root/smile-smartleap/kimlik/img/ortaklar/6-bir-iz.png">    </p:cNvPr>
          <p:cNvPicPr>
            <a:picLocks noChangeAspect="1"/>
          </p:cNvPicPr>
          <p:nvPr/>
        </p:nvPicPr>
        <p:blipFill>
          <a:blip r:embed="rId10"/>
          <a:stretch>
            <a:fillRect/>
          </a:stretch>
        </p:blipFill>
        <p:spPr>
          <a:xfrm>
            <a:off x="7217640" y="6522480"/>
            <a:ext cx="347400" cy="246240"/>
          </a:xfrm>
          <a:prstGeom prst="rect">
            <a:avLst/>
          </a:prstGeom>
        </p:spPr>
      </p:pic>
      <p:pic>
        <p:nvPicPr>
          <p:cNvPr id="12" name="Image 10" descr="/root/smile-smartleap/kimlik/img/ortaklar/7-suse.png">    </p:cNvPr>
          <p:cNvPicPr>
            <a:picLocks noChangeAspect="1"/>
          </p:cNvPicPr>
          <p:nvPr/>
        </p:nvPicPr>
        <p:blipFill>
          <a:blip r:embed="rId11"/>
          <a:stretch>
            <a:fillRect/>
          </a:stretch>
        </p:blipFill>
        <p:spPr>
          <a:xfrm>
            <a:off x="7835040" y="6570360"/>
            <a:ext cx="568800" cy="150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2.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1.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2.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2.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1.png"/><Relationship Id="rId4" Type="http://schemas.openxmlformats.org/officeDocument/2006/relationships/image" Target="../media/image-15-2.png"/><Relationship Id="rId5" Type="http://schemas.openxmlformats.org/officeDocument/2006/relationships/image" Target="../media/image-15-1.png"/><Relationship Id="rId6" Type="http://schemas.openxmlformats.org/officeDocument/2006/relationships/image" Target="../media/image-15-2.png"/><Relationship Id="rId7" Type="http://schemas.openxmlformats.org/officeDocument/2006/relationships/image" Target="../media/image-15-1.png"/><Relationship Id="rId8" Type="http://schemas.openxmlformats.org/officeDocument/2006/relationships/image" Target="../media/image-15-2.png"/><Relationship Id="rId9" Type="http://schemas.openxmlformats.org/officeDocument/2006/relationships/image" Target="../media/image-15-1.png"/><Relationship Id="rId10" Type="http://schemas.openxmlformats.org/officeDocument/2006/relationships/image" Target="../media/image-15-2.png"/><Relationship Id="rId11" Type="http://schemas.openxmlformats.org/officeDocument/2006/relationships/slideLayout" Target="../slideLayouts/slideLayout2.xml"/><Relationship Id="rId1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2.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2.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2.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slideLayout" Target="../slideLayouts/slideLayout2.xml"/><Relationship Id="rId7"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slideLayout" Target="../slideLayouts/slideLayout2.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image" Target="../media/image-30-5.png"/><Relationship Id="rId6" Type="http://schemas.openxmlformats.org/officeDocument/2006/relationships/image" Target="../media/image-30-6.png"/><Relationship Id="rId7" Type="http://schemas.openxmlformats.org/officeDocument/2006/relationships/slideLayout" Target="../slideLayouts/slideLayout2.xml"/><Relationship Id="rId8"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slideLayout" Target="../slideLayouts/slideLayout2.xml"/><Relationship Id="rId5"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1.png"/><Relationship Id="rId4" Type="http://schemas.openxmlformats.org/officeDocument/2006/relationships/image" Target="../media/image-36-2.png"/><Relationship Id="rId5" Type="http://schemas.openxmlformats.org/officeDocument/2006/relationships/image" Target="../media/image-36-1.png"/><Relationship Id="rId6" Type="http://schemas.openxmlformats.org/officeDocument/2006/relationships/image" Target="../media/image-36-6.png"/><Relationship Id="rId7" Type="http://schemas.openxmlformats.org/officeDocument/2006/relationships/slideLayout" Target="../slideLayouts/slideLayout2.xml"/><Relationship Id="rId8"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image" Target="../media/image-38-4.png"/><Relationship Id="rId5" Type="http://schemas.openxmlformats.org/officeDocument/2006/relationships/image" Target="../media/image-38-5.png"/><Relationship Id="rId6" Type="http://schemas.openxmlformats.org/officeDocument/2006/relationships/slideLayout" Target="../slideLayouts/slideLayout2.xml"/><Relationship Id="rId7"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slideLayout" Target="../slideLayouts/slideLayout2.xml"/><Relationship Id="rId5"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slideLayout" Target="../slideLayouts/slideLayout2.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image" Target="../media/image-41-3.png"/><Relationship Id="rId4" Type="http://schemas.openxmlformats.org/officeDocument/2006/relationships/image" Target="../media/image-41-4.png"/><Relationship Id="rId5" Type="http://schemas.openxmlformats.org/officeDocument/2006/relationships/image" Target="../media/image-41-5.png"/><Relationship Id="rId6" Type="http://schemas.openxmlformats.org/officeDocument/2006/relationships/slideLayout" Target="../slideLayouts/slideLayout2.xml"/><Relationship Id="rId7"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slideLayout" Target="../slideLayouts/slideLayout2.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image" Target="../media/image-45-3.png"/><Relationship Id="rId4" Type="http://schemas.openxmlformats.org/officeDocument/2006/relationships/image" Target="../media/image-45-4.png"/><Relationship Id="rId5" Type="http://schemas.openxmlformats.org/officeDocument/2006/relationships/slideLayout" Target="../slideLayouts/slideLayout2.xml"/><Relationship Id="rId6"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slideLayout" Target="../slideLayouts/slideLayout2.xml"/><Relationship Id="rId4"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root/smile-smartleap/sunum/build/cache/varlik/sekil-blob-F8B414-900-0.png">    </p:cNvPr>
          <p:cNvPicPr>
            <a:picLocks noChangeAspect="1"/>
          </p:cNvPicPr>
          <p:nvPr/>
        </p:nvPicPr>
        <p:blipFill>
          <a:blip r:embed="rId1"/>
          <a:stretch>
            <a:fillRect/>
          </a:stretch>
        </p:blipFill>
        <p:spPr>
          <a:xfrm>
            <a:off x="7802575" y="1212020"/>
            <a:ext cx="3931920" cy="4192760"/>
          </a:xfrm>
          <a:prstGeom prst="rect">
            <a:avLst/>
          </a:prstGeom>
        </p:spPr>
      </p:pic>
      <p:pic>
        <p:nvPicPr>
          <p:cNvPr id="3" name="Image 1" descr="/root/smile-smartleap/sunum/build/cache/varlik/sekil-blob-FFD37C-900-hv.png">    </p:cNvPr>
          <p:cNvPicPr>
            <a:picLocks noChangeAspect="1"/>
          </p:cNvPicPr>
          <p:nvPr/>
        </p:nvPicPr>
        <p:blipFill>
          <a:blip r:embed="rId2"/>
          <a:stretch>
            <a:fillRect/>
          </a:stretch>
        </p:blipFill>
        <p:spPr>
          <a:xfrm>
            <a:off x="7208215" y="4789800"/>
            <a:ext cx="1371600" cy="1463040"/>
          </a:xfrm>
          <a:prstGeom prst="rect">
            <a:avLst/>
          </a:prstGeom>
        </p:spPr>
      </p:pic>
      <p:pic>
        <p:nvPicPr>
          <p:cNvPr id="4" name="Image 2" descr="/root/smile-smartleap/sunum/build/cache/cizim/m5-hero--4b98e2a5ff-2400.png">    </p:cNvPr>
          <p:cNvPicPr>
            <a:picLocks noChangeAspect="1"/>
          </p:cNvPicPr>
          <p:nvPr/>
        </p:nvPicPr>
        <p:blipFill>
          <a:blip r:embed="rId3"/>
          <a:stretch>
            <a:fillRect/>
          </a:stretch>
        </p:blipFill>
        <p:spPr>
          <a:xfrm>
            <a:off x="6309360" y="1185542"/>
            <a:ext cx="5516575" cy="4291436"/>
          </a:xfrm>
          <a:prstGeom prst="rect">
            <a:avLst/>
          </a:prstGeom>
        </p:spPr>
      </p:pic>
      <p:pic>
        <p:nvPicPr>
          <p:cNvPr id="5" name="Image 3" descr="/root/smile-smartleap/sunum/build/cache/varlik/nokta-183454-4x3-0.55.png">    </p:cNvPr>
          <p:cNvPicPr>
            <a:picLocks noChangeAspect="1"/>
          </p:cNvPicPr>
          <p:nvPr/>
        </p:nvPicPr>
        <p:blipFill>
          <a:blip r:embed="rId4"/>
          <a:stretch>
            <a:fillRect/>
          </a:stretch>
        </p:blipFill>
        <p:spPr>
          <a:xfrm>
            <a:off x="548640" y="5704200"/>
            <a:ext cx="731520" cy="548640"/>
          </a:xfrm>
          <a:prstGeom prst="rect">
            <a:avLst/>
          </a:prstGeom>
        </p:spPr>
      </p:pic>
      <p:sp>
        <p:nvSpPr>
          <p:cNvPr id="6" name="Text 0"/>
          <p:cNvSpPr txBox="1"/>
          <p:nvPr/>
        </p:nvSpPr>
        <p:spPr>
          <a:xfrm>
            <a:off x="548640" y="1095480"/>
            <a:ext cx="6766560" cy="292608"/>
          </a:xfrm>
          <a:prstGeom prst="rect">
            <a:avLst/>
          </a:prstGeom>
          <a:noFill/>
          <a:ln/>
        </p:spPr>
        <p:txBody>
          <a:bodyPr wrap="square" lIns="0" tIns="0" rIns="0" bIns="0" rtlCol="0" anchor="t"/>
          <a:lstStyle/>
          <a:p>
            <a:pPr indent="0" marL="0">
              <a:buNone/>
            </a:pPr>
            <a:r>
              <a:rPr lang="en-GB" altLang="en-US" sz="1300" b="1" spc="200" kern="0" dirty="0">
                <a:solidFill>
                  <a:srgbClr val="8A6000"/>
                </a:solidFill>
                <a:latin typeface="Montserrat" pitchFamily="34" charset="0"/>
                <a:ea typeface="Montserrat" pitchFamily="34" charset="-122"/>
                <a:cs typeface="Montserrat" pitchFamily="34" charset="-120"/>
              </a:rPr>
              <a:t>MODULE 5 · TRAINER PRESENTATION</a:t>
            </a:r>
            <a:endParaRPr lang="en-GB" sz="1300" dirty="0"/>
          </a:p>
        </p:txBody>
      </p:sp>
      <p:sp>
        <p:nvSpPr>
          <p:cNvPr id="7" name="Text 1"/>
          <p:cNvSpPr txBox="1"/>
          <p:nvPr/>
        </p:nvSpPr>
        <p:spPr>
          <a:xfrm>
            <a:off x="548640" y="1461240"/>
            <a:ext cx="6949440" cy="1051560"/>
          </a:xfrm>
          <a:prstGeom prst="rect">
            <a:avLst/>
          </a:prstGeom>
          <a:noFill/>
          <a:ln/>
        </p:spPr>
        <p:txBody>
          <a:bodyPr wrap="square" lIns="0" tIns="0" rIns="0" bIns="0" rtlCol="0" anchor="t">
            <a:normAutofit/>
          </a:bodyPr>
          <a:lstStyle/>
          <a:p>
            <a:pPr indent="0" marL="0">
              <a:buNone/>
            </a:pPr>
            <a:r>
              <a:rPr lang="en-GB" altLang="en-US" sz="4800" b="1" dirty="0">
                <a:solidFill>
                  <a:srgbClr val="183454"/>
                </a:solidFill>
                <a:latin typeface="Montserrat" pitchFamily="34" charset="0"/>
                <a:ea typeface="Montserrat" pitchFamily="34" charset="-122"/>
                <a:cs typeface="Montserrat" pitchFamily="34" charset="-120"/>
              </a:rPr>
              <a:t>Problem Solving</a:t>
            </a:r>
            <a:endParaRPr lang="en-GB" sz="4800" dirty="0"/>
          </a:p>
        </p:txBody>
      </p:sp>
      <p:sp>
        <p:nvSpPr>
          <p:cNvPr id="8" name="Text 2"/>
          <p:cNvSpPr txBox="1"/>
          <p:nvPr/>
        </p:nvSpPr>
        <p:spPr>
          <a:xfrm>
            <a:off x="548640" y="2558520"/>
            <a:ext cx="6675120" cy="960120"/>
          </a:xfrm>
          <a:prstGeom prst="rect">
            <a:avLst/>
          </a:prstGeom>
          <a:noFill/>
          <a:ln/>
        </p:spPr>
        <p:txBody>
          <a:bodyPr wrap="square" lIns="0" tIns="0" rIns="0" bIns="0" rtlCol="0" anchor="t">
            <a:normAutofit/>
          </a:bodyPr>
          <a:lstStyle/>
          <a:p>
            <a:pPr indent="0" marL="0">
              <a:buNone/>
            </a:pPr>
            <a:r>
              <a:rPr lang="en-GB" altLang="en-US" sz="1750" dirty="0">
                <a:solidFill>
                  <a:srgbClr val="4A5B70"/>
                </a:solidFill>
                <a:latin typeface="Montserrat" pitchFamily="34" charset="0"/>
                <a:ea typeface="Montserrat" pitchFamily="34" charset="-122"/>
                <a:cs typeface="Montserrat" pitchFamily="34" charset="-120"/>
              </a:rPr>
              <a:t>Define it, break it down, ask, decide, learn: practical problem solving for work and daily life in a new country.</a:t>
            </a:r>
            <a:endParaRPr lang="en-GB" sz="1750" dirty="0"/>
          </a:p>
        </p:txBody>
      </p:sp>
      <p:sp>
        <p:nvSpPr>
          <p:cNvPr id="9" name="Shape 3"/>
          <p:cNvSpPr/>
          <p:nvPr/>
        </p:nvSpPr>
        <p:spPr>
          <a:xfrm>
            <a:off x="548640" y="3655800"/>
            <a:ext cx="1764563" cy="329184"/>
          </a:xfrm>
          <a:prstGeom prst="roundRect">
            <a:avLst>
              <a:gd name="adj" fmla="val 50000"/>
            </a:avLst>
          </a:prstGeom>
          <a:solidFill>
            <a:srgbClr val="FEF4DE"/>
          </a:solidFill>
          <a:ln w="9525">
            <a:solidFill>
              <a:srgbClr val="FEF4DE"/>
            </a:solidFill>
            <a:prstDash val="solid"/>
          </a:ln>
        </p:spPr>
      </p:sp>
      <p:sp>
        <p:nvSpPr>
          <p:cNvPr id="10" name="Text 4"/>
          <p:cNvSpPr txBox="1"/>
          <p:nvPr/>
        </p:nvSpPr>
        <p:spPr>
          <a:xfrm>
            <a:off x="548640"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8A6000"/>
                </a:solidFill>
                <a:latin typeface="Montserrat" pitchFamily="34" charset="0"/>
                <a:ea typeface="Montserrat" pitchFamily="34" charset="-122"/>
                <a:cs typeface="Montserrat" pitchFamily="34" charset="-120"/>
              </a:rPr>
              <a:t>About 3 hours</a:t>
            </a:r>
            <a:endParaRPr lang="en-GB" sz="1150" dirty="0"/>
          </a:p>
        </p:txBody>
      </p:sp>
      <p:sp>
        <p:nvSpPr>
          <p:cNvPr id="11" name="Shape 5"/>
          <p:cNvSpPr/>
          <p:nvPr/>
        </p:nvSpPr>
        <p:spPr>
          <a:xfrm>
            <a:off x="2441219" y="3655800"/>
            <a:ext cx="1102081" cy="329184"/>
          </a:xfrm>
          <a:prstGeom prst="roundRect">
            <a:avLst>
              <a:gd name="adj" fmla="val 50000"/>
            </a:avLst>
          </a:prstGeom>
          <a:solidFill>
            <a:srgbClr val="FEF4DE"/>
          </a:solidFill>
          <a:ln w="9525">
            <a:solidFill>
              <a:srgbClr val="FEF4DE"/>
            </a:solidFill>
            <a:prstDash val="solid"/>
          </a:ln>
        </p:spPr>
      </p:sp>
      <p:sp>
        <p:nvSpPr>
          <p:cNvPr id="12" name="Text 6"/>
          <p:cNvSpPr txBox="1"/>
          <p:nvPr/>
        </p:nvSpPr>
        <p:spPr>
          <a:xfrm>
            <a:off x="2441219" y="3655800"/>
            <a:ext cx="1102081" cy="329184"/>
          </a:xfrm>
          <a:prstGeom prst="rect">
            <a:avLst/>
          </a:prstGeom>
          <a:noFill/>
          <a:ln/>
        </p:spPr>
        <p:txBody>
          <a:bodyPr wrap="square" lIns="0" tIns="0" rIns="0" bIns="0" rtlCol="0" anchor="ctr"/>
          <a:lstStyle/>
          <a:p>
            <a:pPr algn="ctr" indent="0" marL="0">
              <a:buNone/>
            </a:pPr>
            <a:r>
              <a:rPr lang="en-GB" altLang="en-US" sz="1150" b="1" dirty="0">
                <a:solidFill>
                  <a:srgbClr val="8A6000"/>
                </a:solidFill>
                <a:latin typeface="Montserrat" pitchFamily="34" charset="0"/>
                <a:ea typeface="Montserrat" pitchFamily="34" charset="-122"/>
                <a:cs typeface="Montserrat" pitchFamily="34" charset="-120"/>
              </a:rPr>
              <a:t>3 units</a:t>
            </a:r>
            <a:endParaRPr lang="en-GB" sz="1150" dirty="0"/>
          </a:p>
        </p:txBody>
      </p:sp>
      <p:sp>
        <p:nvSpPr>
          <p:cNvPr id="13" name="Shape 7"/>
          <p:cNvSpPr/>
          <p:nvPr/>
        </p:nvSpPr>
        <p:spPr>
          <a:xfrm>
            <a:off x="3671316" y="3655800"/>
            <a:ext cx="1433322" cy="329184"/>
          </a:xfrm>
          <a:prstGeom prst="roundRect">
            <a:avLst>
              <a:gd name="adj" fmla="val 50000"/>
            </a:avLst>
          </a:prstGeom>
          <a:solidFill>
            <a:srgbClr val="FEF4DE"/>
          </a:solidFill>
          <a:ln w="9525">
            <a:solidFill>
              <a:srgbClr val="FEF4DE"/>
            </a:solidFill>
            <a:prstDash val="solid"/>
          </a:ln>
        </p:spPr>
      </p:sp>
      <p:sp>
        <p:nvSpPr>
          <p:cNvPr id="14" name="Text 8"/>
          <p:cNvSpPr txBox="1"/>
          <p:nvPr/>
        </p:nvSpPr>
        <p:spPr>
          <a:xfrm>
            <a:off x="3671316"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8A6000"/>
                </a:solidFill>
                <a:latin typeface="Montserrat" pitchFamily="34" charset="0"/>
                <a:ea typeface="Montserrat" pitchFamily="34" charset="-122"/>
                <a:cs typeface="Montserrat" pitchFamily="34" charset="-120"/>
              </a:rPr>
              <a:t>Ages 18-30</a:t>
            </a:r>
            <a:endParaRPr lang="en-GB" sz="1150" dirty="0"/>
          </a:p>
        </p:txBody>
      </p:sp>
      <p:sp>
        <p:nvSpPr>
          <p:cNvPr id="15" name="Shape 9"/>
          <p:cNvSpPr/>
          <p:nvPr/>
        </p:nvSpPr>
        <p:spPr>
          <a:xfrm>
            <a:off x="5232654" y="3655800"/>
            <a:ext cx="1764563" cy="329184"/>
          </a:xfrm>
          <a:prstGeom prst="roundRect">
            <a:avLst>
              <a:gd name="adj" fmla="val 50000"/>
            </a:avLst>
          </a:prstGeom>
          <a:solidFill>
            <a:srgbClr val="FEF4DE"/>
          </a:solidFill>
          <a:ln w="9525">
            <a:solidFill>
              <a:srgbClr val="FEF4DE"/>
            </a:solidFill>
            <a:prstDash val="solid"/>
          </a:ln>
        </p:spPr>
      </p:sp>
      <p:sp>
        <p:nvSpPr>
          <p:cNvPr id="16" name="Text 10"/>
          <p:cNvSpPr txBox="1"/>
          <p:nvPr/>
        </p:nvSpPr>
        <p:spPr>
          <a:xfrm>
            <a:off x="5232654"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8A6000"/>
                </a:solidFill>
                <a:latin typeface="Montserrat" pitchFamily="34" charset="0"/>
                <a:ea typeface="Montserrat" pitchFamily="34" charset="-122"/>
                <a:cs typeface="Montserrat" pitchFamily="34" charset="-120"/>
              </a:rPr>
              <a:t>B1-B2 English</a:t>
            </a:r>
            <a:endParaRPr lang="en-GB" sz="1150" dirty="0"/>
          </a:p>
        </p:txBody>
      </p:sp>
      <p:sp>
        <p:nvSpPr>
          <p:cNvPr id="17" name="Text 11"/>
          <p:cNvSpPr txBox="1"/>
          <p:nvPr/>
        </p:nvSpPr>
        <p:spPr>
          <a:xfrm>
            <a:off x="1417320" y="5155560"/>
            <a:ext cx="4937760" cy="1005840"/>
          </a:xfrm>
          <a:prstGeom prst="rect">
            <a:avLst/>
          </a:prstGeom>
          <a:noFill/>
          <a:ln/>
        </p:spPr>
        <p:txBody>
          <a:bodyPr wrap="square" lIns="0" tIns="0" rIns="0" bIns="0" rtlCol="0" anchor="b"/>
          <a:lstStyle/>
          <a:p>
            <a:pPr indent="0" marL="0">
              <a:spcAft>
                <a:spcPts val="200"/>
              </a:spcAft>
              <a:buNone/>
            </a:pPr>
            <a:r>
              <a:rPr lang="en-GB" altLang="en-US" sz="1300" b="1" dirty="0">
                <a:solidFill>
                  <a:srgbClr val="2E57AD"/>
                </a:solidFill>
                <a:latin typeface="Montserrat" pitchFamily="34" charset="0"/>
                <a:ea typeface="Montserrat" pitchFamily="34" charset="-122"/>
                <a:cs typeface="Montserrat" pitchFamily="34" charset="-120"/>
              </a:rPr>
              <a:t>SMILE</a:t>
            </a:r>
            <a:endParaRPr lang="en-GB" sz="1300" dirty="0"/>
          </a:p>
          <a:p>
            <a:pPr indent="0" marL="0">
              <a:spcAft>
                <a:spcPts val="200"/>
              </a:spcAft>
              <a:buNone/>
            </a:pPr>
            <a:r>
              <a:rPr lang="en-GB" altLang="en-US" sz="1300" dirty="0">
                <a:solidFill>
                  <a:srgbClr val="183454"/>
                </a:solidFill>
                <a:latin typeface="Montserrat" pitchFamily="34" charset="0"/>
                <a:ea typeface="Montserrat" pitchFamily="34" charset="-122"/>
                <a:cs typeface="Montserrat" pitchFamily="34" charset="-120"/>
              </a:rPr>
              <a:t>Support Young Migrants Integration in the Labour market in Europe</a:t>
            </a:r>
            <a:endParaRPr lang="en-GB" sz="1300" dirty="0"/>
          </a:p>
          <a:p>
            <a:pPr indent="0" marL="0">
              <a:spcAft>
                <a:spcPts val="200"/>
              </a:spcAft>
              <a:buNone/>
            </a:pPr>
            <a:r>
              <a:rPr lang="en-GB" altLang="en-US" sz="1050" dirty="0">
                <a:solidFill>
                  <a:srgbClr val="6B7A8C"/>
                </a:solidFill>
                <a:latin typeface="Montserrat" pitchFamily="34" charset="0"/>
                <a:ea typeface="Montserrat" pitchFamily="34" charset="-122"/>
                <a:cs typeface="Montserrat" pitchFamily="34" charset="-120"/>
              </a:rPr>
              <a:t>Erasmus+ KA220-YOU · 2024-1-TR01-KA220-YOU-000256357</a:t>
            </a:r>
            <a:endParaRPr lang="en-GB" sz="1300" dirty="0"/>
          </a:p>
        </p:txBody>
      </p:sp>
      <p:sp>
        <p:nvSpPr>
          <p:cNvPr id="18" name="Text 12"/>
          <p:cNvSpPr txBox="1"/>
          <p:nvPr/>
        </p:nvSpPr>
        <p:spPr>
          <a:xfrm>
            <a:off x="6492240" y="5932800"/>
            <a:ext cx="5150815" cy="292608"/>
          </a:xfrm>
          <a:prstGeom prst="rect">
            <a:avLst/>
          </a:prstGeom>
          <a:noFill/>
          <a:ln/>
        </p:spPr>
        <p:txBody>
          <a:bodyPr wrap="square" lIns="0" tIns="0" rIns="0" bIns="0" rtlCol="0" anchor="ctr">
            <a:normAutofit/>
          </a:bodyPr>
          <a:lstStyle/>
          <a:p>
            <a:pPr algn="r" indent="0" marL="0">
              <a:buNone/>
            </a:pPr>
            <a:r>
              <a:rPr lang="en-GB" altLang="en-US" sz="1150" b="1" dirty="0">
                <a:solidFill>
                  <a:srgbClr val="183454"/>
                </a:solidFill>
                <a:latin typeface="Comfortaa" pitchFamily="34" charset="0"/>
                <a:ea typeface="Comfortaa" pitchFamily="34" charset="-122"/>
                <a:cs typeface="Comfortaa" pitchFamily="34" charset="-120"/>
              </a:rPr>
              <a:t>Empowerment Through Skills · Inclusion Through Opportunity</a:t>
            </a:r>
            <a:endParaRPr lang="en-GB"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HOW WE WORK TOGETHER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Our agreement for this module</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F8B414"/>
          </a:solidFill>
          <a:ln w="12700">
            <a:solidFill>
              <a:srgbClr val="F8B414"/>
            </a:solidFill>
            <a:prstDash val="solid"/>
          </a:ln>
        </p:spPr>
      </p:sp>
      <p:sp>
        <p:nvSpPr>
          <p:cNvPr id="7" name="Shape 5"/>
          <p:cNvSpPr/>
          <p:nvPr/>
        </p:nvSpPr>
        <p:spPr>
          <a:xfrm>
            <a:off x="777240" y="2201904"/>
            <a:ext cx="566928" cy="566928"/>
          </a:xfrm>
          <a:prstGeom prst="ellipse">
            <a:avLst/>
          </a:prstGeom>
          <a:solidFill>
            <a:srgbClr val="FEF4DE"/>
          </a:solidFill>
          <a:ln w="12700">
            <a:solidFill>
              <a:srgbClr val="FEF4DE"/>
            </a:solidFill>
            <a:prstDash val="solid"/>
          </a:ln>
        </p:spPr>
      </p:sp>
      <p:pic>
        <p:nvPicPr>
          <p:cNvPr id="8" name="Image 0" descr="/root/smile-smartleap/sunum/build/cache/varlik/ikon-languages-8A6000-256.png">    </p:cNvPr>
          <p:cNvPicPr>
            <a:picLocks noChangeAspect="1"/>
          </p:cNvPicPr>
          <p:nvPr/>
        </p:nvPicPr>
        <p:blipFill>
          <a:blip r:embed="rId1"/>
          <a:stretch>
            <a:fillRect/>
          </a:stretch>
        </p:blipFill>
        <p:spPr>
          <a:xfrm>
            <a:off x="901964" y="2326628"/>
            <a:ext cx="317480" cy="317480"/>
          </a:xfrm>
          <a:prstGeom prst="rect">
            <a:avLst/>
          </a:prstGeom>
        </p:spPr>
      </p:pic>
      <p:sp>
        <p:nvSpPr>
          <p:cNvPr id="9" name="Text 6"/>
          <p:cNvSpPr txBox="1"/>
          <p:nvPr/>
        </p:nvSpPr>
        <p:spPr>
          <a:xfrm>
            <a:off x="777240"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Any English is good English</a:t>
            </a:r>
            <a:endParaRPr lang="en-GB" sz="1650" dirty="0"/>
          </a:p>
        </p:txBody>
      </p:sp>
      <p:sp>
        <p:nvSpPr>
          <p:cNvPr id="10" name="Text 7"/>
          <p:cNvSpPr txBox="1"/>
          <p:nvPr/>
        </p:nvSpPr>
        <p:spPr>
          <a:xfrm>
            <a:off x="777240"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We listen to ideas, not grammar. Nobody corrects your language here. Mix words from other languages if it helps.</a:t>
            </a:r>
            <a:endParaRPr lang="en-GB" sz="1650" dirty="0"/>
          </a:p>
        </p:txBody>
      </p:sp>
      <p:sp>
        <p:nvSpPr>
          <p:cNvPr id="11" name="Shape 8"/>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2" name="Shape 9"/>
          <p:cNvSpPr/>
          <p:nvPr/>
        </p:nvSpPr>
        <p:spPr>
          <a:xfrm>
            <a:off x="3489122" y="1945872"/>
            <a:ext cx="2382698" cy="64008"/>
          </a:xfrm>
          <a:prstGeom prst="rect">
            <a:avLst/>
          </a:prstGeom>
          <a:solidFill>
            <a:srgbClr val="F8B414"/>
          </a:solidFill>
          <a:ln w="12700">
            <a:solidFill>
              <a:srgbClr val="F8B414"/>
            </a:solidFill>
            <a:prstDash val="solid"/>
          </a:ln>
        </p:spPr>
      </p:sp>
      <p:sp>
        <p:nvSpPr>
          <p:cNvPr id="13" name="Shape 10"/>
          <p:cNvSpPr/>
          <p:nvPr/>
        </p:nvSpPr>
        <p:spPr>
          <a:xfrm>
            <a:off x="3607994" y="2201904"/>
            <a:ext cx="566928" cy="566928"/>
          </a:xfrm>
          <a:prstGeom prst="ellipse">
            <a:avLst/>
          </a:prstGeom>
          <a:solidFill>
            <a:srgbClr val="FEF4DE"/>
          </a:solidFill>
          <a:ln w="12700">
            <a:solidFill>
              <a:srgbClr val="FEF4DE"/>
            </a:solidFill>
            <a:prstDash val="solid"/>
          </a:ln>
        </p:spPr>
      </p:sp>
      <p:pic>
        <p:nvPicPr>
          <p:cNvPr id="14" name="Image 1" descr="/root/smile-smartleap/sunum/build/cache/varlik/ikon-lock-8A6000-256.png">    </p:cNvPr>
          <p:cNvPicPr>
            <a:picLocks noChangeAspect="1"/>
          </p:cNvPicPr>
          <p:nvPr/>
        </p:nvPicPr>
        <p:blipFill>
          <a:blip r:embed="rId2"/>
          <a:stretch>
            <a:fillRect/>
          </a:stretch>
        </p:blipFill>
        <p:spPr>
          <a:xfrm>
            <a:off x="3732718" y="2326628"/>
            <a:ext cx="317480" cy="317480"/>
          </a:xfrm>
          <a:prstGeom prst="rect">
            <a:avLst/>
          </a:prstGeom>
        </p:spPr>
      </p:pic>
      <p:sp>
        <p:nvSpPr>
          <p:cNvPr id="15" name="Text 11"/>
          <p:cNvSpPr txBox="1"/>
          <p:nvPr/>
        </p:nvSpPr>
        <p:spPr>
          <a:xfrm>
            <a:off x="3607994"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Your story belongs to you</a:t>
            </a:r>
            <a:endParaRPr lang="en-GB" sz="1650" dirty="0"/>
          </a:p>
        </p:txBody>
      </p:sp>
      <p:sp>
        <p:nvSpPr>
          <p:cNvPr id="16" name="Text 12"/>
          <p:cNvSpPr txBox="1"/>
          <p:nvPr/>
        </p:nvSpPr>
        <p:spPr>
          <a:xfrm>
            <a:off x="3607994"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never have to share your migration story. Our examples use invented characters.</a:t>
            </a:r>
            <a:endParaRPr lang="en-GB" sz="165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F8B414"/>
          </a:solidFill>
          <a:ln w="12700">
            <a:solidFill>
              <a:srgbClr val="F8B414"/>
            </a:solidFill>
            <a:prstDash val="solid"/>
          </a:ln>
        </p:spPr>
      </p:sp>
      <p:sp>
        <p:nvSpPr>
          <p:cNvPr id="19" name="Shape 15"/>
          <p:cNvSpPr/>
          <p:nvPr/>
        </p:nvSpPr>
        <p:spPr>
          <a:xfrm>
            <a:off x="6438748" y="2201904"/>
            <a:ext cx="566928" cy="566928"/>
          </a:xfrm>
          <a:prstGeom prst="ellipse">
            <a:avLst/>
          </a:prstGeom>
          <a:solidFill>
            <a:srgbClr val="FEF4DE"/>
          </a:solidFill>
          <a:ln w="12700">
            <a:solidFill>
              <a:srgbClr val="FEF4DE"/>
            </a:solidFill>
            <a:prstDash val="solid"/>
          </a:ln>
        </p:spPr>
      </p:sp>
      <p:pic>
        <p:nvPicPr>
          <p:cNvPr id="20" name="Image 2" descr="/root/smile-smartleap/sunum/build/cache/varlik/ikon-ear-8A6000-256.png">    </p:cNvPr>
          <p:cNvPicPr>
            <a:picLocks noChangeAspect="1"/>
          </p:cNvPicPr>
          <p:nvPr/>
        </p:nvPicPr>
        <p:blipFill>
          <a:blip r:embed="rId3"/>
          <a:stretch>
            <a:fillRect/>
          </a:stretch>
        </p:blipFill>
        <p:spPr>
          <a:xfrm>
            <a:off x="6563472" y="2326628"/>
            <a:ext cx="317480" cy="317480"/>
          </a:xfrm>
          <a:prstGeom prst="rect">
            <a:avLst/>
          </a:prstGeom>
        </p:spPr>
      </p:pic>
      <p:sp>
        <p:nvSpPr>
          <p:cNvPr id="21" name="Text 16"/>
          <p:cNvSpPr txBox="1"/>
          <p:nvPr/>
        </p:nvSpPr>
        <p:spPr>
          <a:xfrm>
            <a:off x="6438748"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Listen to understand</a:t>
            </a:r>
            <a:endParaRPr lang="en-GB" sz="1650" dirty="0"/>
          </a:p>
        </p:txBody>
      </p:sp>
      <p:sp>
        <p:nvSpPr>
          <p:cNvPr id="22" name="Text 17"/>
          <p:cNvSpPr txBox="1"/>
          <p:nvPr/>
        </p:nvSpPr>
        <p:spPr>
          <a:xfrm>
            <a:off x="6438748"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One voice at a time. Every question is a good question.</a:t>
            </a:r>
            <a:endParaRPr lang="en-GB" sz="1650" dirty="0"/>
          </a:p>
        </p:txBody>
      </p:sp>
      <p:sp>
        <p:nvSpPr>
          <p:cNvPr id="23" name="Shape 18"/>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4" name="Shape 19"/>
          <p:cNvSpPr/>
          <p:nvPr/>
        </p:nvSpPr>
        <p:spPr>
          <a:xfrm>
            <a:off x="9150629" y="1945872"/>
            <a:ext cx="2382698" cy="64008"/>
          </a:xfrm>
          <a:prstGeom prst="rect">
            <a:avLst/>
          </a:prstGeom>
          <a:solidFill>
            <a:srgbClr val="F8B414"/>
          </a:solidFill>
          <a:ln w="12700">
            <a:solidFill>
              <a:srgbClr val="F8B414"/>
            </a:solidFill>
            <a:prstDash val="solid"/>
          </a:ln>
        </p:spPr>
      </p:sp>
      <p:sp>
        <p:nvSpPr>
          <p:cNvPr id="25" name="Shape 20"/>
          <p:cNvSpPr/>
          <p:nvPr/>
        </p:nvSpPr>
        <p:spPr>
          <a:xfrm>
            <a:off x="9269501" y="2201904"/>
            <a:ext cx="566928" cy="566928"/>
          </a:xfrm>
          <a:prstGeom prst="ellipse">
            <a:avLst/>
          </a:prstGeom>
          <a:solidFill>
            <a:srgbClr val="FEF4DE"/>
          </a:solidFill>
          <a:ln w="12700">
            <a:solidFill>
              <a:srgbClr val="FEF4DE"/>
            </a:solidFill>
            <a:prstDash val="solid"/>
          </a:ln>
        </p:spPr>
      </p:sp>
      <p:pic>
        <p:nvPicPr>
          <p:cNvPr id="26" name="Image 3" descr="/root/smile-smartleap/sunum/build/cache/varlik/ikon-hand-8A6000-256.png">    </p:cNvPr>
          <p:cNvPicPr>
            <a:picLocks noChangeAspect="1"/>
          </p:cNvPicPr>
          <p:nvPr/>
        </p:nvPicPr>
        <p:blipFill>
          <a:blip r:embed="rId4"/>
          <a:stretch>
            <a:fillRect/>
          </a:stretch>
        </p:blipFill>
        <p:spPr>
          <a:xfrm>
            <a:off x="9394226" y="2326628"/>
            <a:ext cx="317480" cy="317480"/>
          </a:xfrm>
          <a:prstGeom prst="rect">
            <a:avLst/>
          </a:prstGeom>
        </p:spPr>
      </p:pic>
      <p:sp>
        <p:nvSpPr>
          <p:cNvPr id="27" name="Text 21"/>
          <p:cNvSpPr txBox="1"/>
          <p:nvPr/>
        </p:nvSpPr>
        <p:spPr>
          <a:xfrm>
            <a:off x="9269501"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“Pass” is always OK</a:t>
            </a:r>
            <a:endParaRPr lang="en-GB" sz="1650" dirty="0"/>
          </a:p>
        </p:txBody>
      </p:sp>
      <p:sp>
        <p:nvSpPr>
          <p:cNvPr id="28" name="Text 22"/>
          <p:cNvSpPr txBox="1"/>
          <p:nvPr/>
        </p:nvSpPr>
        <p:spPr>
          <a:xfrm>
            <a:off x="9269501"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can skip any activity or question. Take a break when you need one.</a:t>
            </a:r>
            <a:endParaRPr lang="en-GB" sz="16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MODULE MAP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units, from first step to real practice</a:t>
            </a:r>
            <a:endParaRPr lang="en-GB" sz="2800" dirty="0"/>
          </a:p>
        </p:txBody>
      </p:sp>
      <p:sp>
        <p:nvSpPr>
          <p:cNvPr id="5" name="Shape 3"/>
          <p:cNvSpPr/>
          <p:nvPr/>
        </p:nvSpPr>
        <p:spPr>
          <a:xfrm>
            <a:off x="548640" y="1945872"/>
            <a:ext cx="3545738" cy="2377440"/>
          </a:xfrm>
          <a:prstGeom prst="roundRect">
            <a:avLst>
              <a:gd name="adj" fmla="val 3846"/>
            </a:avLst>
          </a:prstGeom>
          <a:solidFill>
            <a:srgbClr val="FEF4DE"/>
          </a:solidFill>
          <a:ln w="9525">
            <a:solidFill>
              <a:srgbClr val="FEF4DE"/>
            </a:solidFill>
            <a:prstDash val="solid"/>
          </a:ln>
        </p:spPr>
      </p:sp>
      <p:sp>
        <p:nvSpPr>
          <p:cNvPr id="6" name="Text 4"/>
          <p:cNvSpPr txBox="1"/>
          <p:nvPr/>
        </p:nvSpPr>
        <p:spPr>
          <a:xfrm>
            <a:off x="749808" y="2110464"/>
            <a:ext cx="731520" cy="502920"/>
          </a:xfrm>
          <a:prstGeom prst="rect">
            <a:avLst/>
          </a:prstGeom>
          <a:noFill/>
          <a:ln/>
        </p:spPr>
        <p:txBody>
          <a:bodyPr wrap="square" lIns="0" tIns="0" rIns="0" bIns="0" rtlCol="0" anchor="t"/>
          <a:lstStyle/>
          <a:p>
            <a:pPr indent="0" marL="0">
              <a:buNone/>
            </a:pPr>
            <a:r>
              <a:rPr lang="en-GB" altLang="en-US" sz="2600" b="1" dirty="0">
                <a:solidFill>
                  <a:srgbClr val="8A6000"/>
                </a:solidFill>
                <a:latin typeface="Montserrat" pitchFamily="34" charset="0"/>
                <a:ea typeface="Montserrat" pitchFamily="34" charset="-122"/>
                <a:cs typeface="Montserrat" pitchFamily="34" charset="-120"/>
              </a:rPr>
              <a:t>01</a:t>
            </a:r>
            <a:endParaRPr lang="en-GB" sz="2600" dirty="0"/>
          </a:p>
        </p:txBody>
      </p:sp>
      <p:sp>
        <p:nvSpPr>
          <p:cNvPr id="7" name="Text 5"/>
          <p:cNvSpPr txBox="1"/>
          <p:nvPr/>
        </p:nvSpPr>
        <p:spPr>
          <a:xfrm>
            <a:off x="1463040"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1: Understanding problem solving</a:t>
            </a:r>
            <a:endParaRPr lang="en-GB" sz="1450" dirty="0"/>
          </a:p>
        </p:txBody>
      </p:sp>
      <p:sp>
        <p:nvSpPr>
          <p:cNvPr id="8" name="Text 6"/>
          <p:cNvSpPr txBox="1"/>
          <p:nvPr/>
        </p:nvSpPr>
        <p:spPr>
          <a:xfrm>
            <a:off x="1463040" y="3015720"/>
            <a:ext cx="2448458" cy="1197864"/>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Taking the first step: what problem solving is, the steps, skills, attitudes and myths. Reflection activity.</a:t>
            </a:r>
            <a:endParaRPr lang="en-GB" sz="1300" dirty="0"/>
          </a:p>
        </p:txBody>
      </p:sp>
      <p:sp>
        <p:nvSpPr>
          <p:cNvPr id="9" name="Text 7"/>
          <p:cNvSpPr txBox="1"/>
          <p:nvPr/>
        </p:nvSpPr>
        <p:spPr>
          <a:xfrm>
            <a:off x="749808" y="3939264"/>
            <a:ext cx="731520" cy="256032"/>
          </a:xfrm>
          <a:prstGeom prst="rect">
            <a:avLst/>
          </a:prstGeom>
          <a:noFill/>
          <a:ln/>
        </p:spPr>
        <p:txBody>
          <a:bodyPr wrap="square" lIns="0" tIns="0" rIns="0" bIns="0" rtlCol="0" anchor="t"/>
          <a:lstStyle/>
          <a:p>
            <a:pPr indent="0" marL="0">
              <a:buNone/>
            </a:pPr>
            <a:r>
              <a:rPr lang="en-GB" altLang="en-US" sz="1050" b="1" dirty="0">
                <a:solidFill>
                  <a:srgbClr val="8A6000"/>
                </a:solidFill>
                <a:latin typeface="Montserrat" pitchFamily="34" charset="0"/>
                <a:ea typeface="Montserrat" pitchFamily="34" charset="-122"/>
                <a:cs typeface="Montserrat" pitchFamily="34" charset="-120"/>
              </a:rPr>
              <a:t>≈ 50 min</a:t>
            </a:r>
            <a:endParaRPr lang="en-GB" sz="1050" dirty="0"/>
          </a:p>
        </p:txBody>
      </p:sp>
      <p:sp>
        <p:nvSpPr>
          <p:cNvPr id="10" name="Shape 8"/>
          <p:cNvSpPr/>
          <p:nvPr/>
        </p:nvSpPr>
        <p:spPr>
          <a:xfrm>
            <a:off x="4322978" y="1945872"/>
            <a:ext cx="3545738" cy="2377440"/>
          </a:xfrm>
          <a:prstGeom prst="roundRect">
            <a:avLst>
              <a:gd name="adj" fmla="val 3846"/>
            </a:avLst>
          </a:prstGeom>
          <a:solidFill>
            <a:srgbClr val="F4F7FB"/>
          </a:solidFill>
          <a:ln w="9525">
            <a:solidFill>
              <a:srgbClr val="D6DEE8"/>
            </a:solidFill>
            <a:prstDash val="solid"/>
          </a:ln>
        </p:spPr>
      </p:sp>
      <p:sp>
        <p:nvSpPr>
          <p:cNvPr id="11" name="Text 9"/>
          <p:cNvSpPr txBox="1"/>
          <p:nvPr/>
        </p:nvSpPr>
        <p:spPr>
          <a:xfrm>
            <a:off x="4524146" y="2110464"/>
            <a:ext cx="731520" cy="502920"/>
          </a:xfrm>
          <a:prstGeom prst="rect">
            <a:avLst/>
          </a:prstGeom>
          <a:noFill/>
          <a:ln/>
        </p:spPr>
        <p:txBody>
          <a:bodyPr wrap="square" lIns="0" tIns="0" rIns="0" bIns="0" rtlCol="0" anchor="t"/>
          <a:lstStyle/>
          <a:p>
            <a:pPr indent="0" marL="0">
              <a:buNone/>
            </a:pPr>
            <a:r>
              <a:rPr lang="en-GB" altLang="en-US" sz="2600" b="1" dirty="0">
                <a:solidFill>
                  <a:srgbClr val="8A6000"/>
                </a:solidFill>
                <a:latin typeface="Montserrat" pitchFamily="34" charset="0"/>
                <a:ea typeface="Montserrat" pitchFamily="34" charset="-122"/>
                <a:cs typeface="Montserrat" pitchFamily="34" charset="-120"/>
              </a:rPr>
              <a:t>02</a:t>
            </a:r>
            <a:endParaRPr lang="en-GB" sz="2600" dirty="0"/>
          </a:p>
        </p:txBody>
      </p:sp>
      <p:sp>
        <p:nvSpPr>
          <p:cNvPr id="12" name="Text 10"/>
          <p:cNvSpPr txBox="1"/>
          <p:nvPr/>
        </p:nvSpPr>
        <p:spPr>
          <a:xfrm>
            <a:off x="5237378"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2: Problem solving in the reality of young migrants</a:t>
            </a:r>
            <a:endParaRPr lang="en-GB" sz="1450" dirty="0"/>
          </a:p>
        </p:txBody>
      </p:sp>
      <p:sp>
        <p:nvSpPr>
          <p:cNvPr id="13" name="Text 11"/>
          <p:cNvSpPr txBox="1"/>
          <p:nvPr/>
        </p:nvSpPr>
        <p:spPr>
          <a:xfrm>
            <a:off x="5237378" y="3015720"/>
            <a:ext cx="2448458" cy="1197864"/>
          </a:xfrm>
          <a:prstGeom prst="rect">
            <a:avLst/>
          </a:prstGeom>
          <a:noFill/>
          <a:ln/>
        </p:spPr>
        <p:txBody>
          <a:bodyPr wrap="square" lIns="0" tIns="0" rIns="0" bIns="0" rtlCol="0" anchor="t">
            <a:normAutofit/>
          </a:bodyPr>
          <a:lstStyle/>
          <a:p>
            <a:pPr indent="0" marL="0">
              <a:buNone/>
            </a:pPr>
            <a:r>
              <a:rPr lang="en-GB" altLang="en-US" sz="1350" dirty="0">
                <a:solidFill>
                  <a:srgbClr val="4A5B70"/>
                </a:solidFill>
                <a:latin typeface="Montserrat" pitchFamily="34" charset="0"/>
                <a:ea typeface="Montserrat" pitchFamily="34" charset="-122"/>
                <a:cs typeface="Montserrat" pitchFamily="34" charset="-120"/>
              </a:rPr>
              <a:t>Unclear instructions, culture, stress, language, power and rights, information. Case studies.</a:t>
            </a:r>
            <a:endParaRPr lang="en-GB" sz="1350" dirty="0"/>
          </a:p>
        </p:txBody>
      </p:sp>
      <p:sp>
        <p:nvSpPr>
          <p:cNvPr id="14" name="Text 12"/>
          <p:cNvSpPr txBox="1"/>
          <p:nvPr/>
        </p:nvSpPr>
        <p:spPr>
          <a:xfrm>
            <a:off x="4524146" y="3939264"/>
            <a:ext cx="731520" cy="256032"/>
          </a:xfrm>
          <a:prstGeom prst="rect">
            <a:avLst/>
          </a:prstGeom>
          <a:noFill/>
          <a:ln/>
        </p:spPr>
        <p:txBody>
          <a:bodyPr wrap="square" lIns="0" tIns="0" rIns="0" bIns="0" rtlCol="0" anchor="t"/>
          <a:lstStyle/>
          <a:p>
            <a:pPr indent="0" marL="0">
              <a:buNone/>
            </a:pPr>
            <a:r>
              <a:rPr lang="en-GB" altLang="en-US" sz="1050" b="1" dirty="0">
                <a:solidFill>
                  <a:srgbClr val="8A6000"/>
                </a:solidFill>
                <a:latin typeface="Montserrat" pitchFamily="34" charset="0"/>
                <a:ea typeface="Montserrat" pitchFamily="34" charset="-122"/>
                <a:cs typeface="Montserrat" pitchFamily="34" charset="-120"/>
              </a:rPr>
              <a:t>≈ 50 min</a:t>
            </a:r>
            <a:endParaRPr lang="en-GB" sz="1050" dirty="0"/>
          </a:p>
        </p:txBody>
      </p:sp>
      <p:sp>
        <p:nvSpPr>
          <p:cNvPr id="15" name="Shape 13"/>
          <p:cNvSpPr/>
          <p:nvPr/>
        </p:nvSpPr>
        <p:spPr>
          <a:xfrm>
            <a:off x="8097317" y="1945872"/>
            <a:ext cx="3545738" cy="2377440"/>
          </a:xfrm>
          <a:prstGeom prst="roundRect">
            <a:avLst>
              <a:gd name="adj" fmla="val 3846"/>
            </a:avLst>
          </a:prstGeom>
          <a:solidFill>
            <a:srgbClr val="FEF4DE"/>
          </a:solidFill>
          <a:ln w="9525">
            <a:solidFill>
              <a:srgbClr val="FEF4DE"/>
            </a:solidFill>
            <a:prstDash val="solid"/>
          </a:ln>
        </p:spPr>
      </p:sp>
      <p:sp>
        <p:nvSpPr>
          <p:cNvPr id="16" name="Text 14"/>
          <p:cNvSpPr txBox="1"/>
          <p:nvPr/>
        </p:nvSpPr>
        <p:spPr>
          <a:xfrm>
            <a:off x="8298485" y="2110464"/>
            <a:ext cx="731520" cy="502920"/>
          </a:xfrm>
          <a:prstGeom prst="rect">
            <a:avLst/>
          </a:prstGeom>
          <a:noFill/>
          <a:ln/>
        </p:spPr>
        <p:txBody>
          <a:bodyPr wrap="square" lIns="0" tIns="0" rIns="0" bIns="0" rtlCol="0" anchor="t"/>
          <a:lstStyle/>
          <a:p>
            <a:pPr indent="0" marL="0">
              <a:buNone/>
            </a:pPr>
            <a:r>
              <a:rPr lang="en-GB" altLang="en-US" sz="2600" b="1" dirty="0">
                <a:solidFill>
                  <a:srgbClr val="8A6000"/>
                </a:solidFill>
                <a:latin typeface="Montserrat" pitchFamily="34" charset="0"/>
                <a:ea typeface="Montserrat" pitchFamily="34" charset="-122"/>
                <a:cs typeface="Montserrat" pitchFamily="34" charset="-120"/>
              </a:rPr>
              <a:t>03</a:t>
            </a:r>
            <a:endParaRPr lang="en-GB" sz="2600" dirty="0"/>
          </a:p>
        </p:txBody>
      </p:sp>
      <p:sp>
        <p:nvSpPr>
          <p:cNvPr id="17" name="Text 15"/>
          <p:cNvSpPr txBox="1"/>
          <p:nvPr/>
        </p:nvSpPr>
        <p:spPr>
          <a:xfrm>
            <a:off x="9011717"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Unit 3: Practical strategies and good practices</a:t>
            </a:r>
            <a:endParaRPr lang="en-GB" sz="1450" dirty="0"/>
          </a:p>
        </p:txBody>
      </p:sp>
      <p:sp>
        <p:nvSpPr>
          <p:cNvPr id="18" name="Text 16"/>
          <p:cNvSpPr txBox="1"/>
          <p:nvPr/>
        </p:nvSpPr>
        <p:spPr>
          <a:xfrm>
            <a:off x="9011717" y="3015720"/>
            <a:ext cx="2448458" cy="1197864"/>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Define, break down, ask, explore, decide, reflect. Role-play and self-diagnosis.</a:t>
            </a:r>
            <a:endParaRPr lang="en-GB" sz="1600" dirty="0"/>
          </a:p>
        </p:txBody>
      </p:sp>
      <p:sp>
        <p:nvSpPr>
          <p:cNvPr id="19" name="Text 17"/>
          <p:cNvSpPr txBox="1"/>
          <p:nvPr/>
        </p:nvSpPr>
        <p:spPr>
          <a:xfrm>
            <a:off x="8298485" y="3939264"/>
            <a:ext cx="731520" cy="256032"/>
          </a:xfrm>
          <a:prstGeom prst="rect">
            <a:avLst/>
          </a:prstGeom>
          <a:noFill/>
          <a:ln/>
        </p:spPr>
        <p:txBody>
          <a:bodyPr wrap="square" lIns="0" tIns="0" rIns="0" bIns="0" rtlCol="0" anchor="t"/>
          <a:lstStyle/>
          <a:p>
            <a:pPr indent="0" marL="0">
              <a:buNone/>
            </a:pPr>
            <a:r>
              <a:rPr lang="en-GB" altLang="en-US" sz="1050" b="1" dirty="0">
                <a:solidFill>
                  <a:srgbClr val="8A6000"/>
                </a:solidFill>
                <a:latin typeface="Montserrat" pitchFamily="34" charset="0"/>
                <a:ea typeface="Montserrat" pitchFamily="34" charset="-122"/>
                <a:cs typeface="Montserrat" pitchFamily="34" charset="-120"/>
              </a:rPr>
              <a:t>≈ 70 min</a:t>
            </a:r>
            <a:endParaRPr lang="en-GB" sz="1050" dirty="0"/>
          </a:p>
        </p:txBody>
      </p:sp>
      <p:sp>
        <p:nvSpPr>
          <p:cNvPr id="20"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a:t>
            </a:r>
            <a:endParaRPr lang="en-GB" sz="900" dirty="0"/>
          </a:p>
        </p:txBody>
      </p:sp>
      <p:sp>
        <p:nvSpPr>
          <p:cNvPr id="21"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LEARNING OUTCOMES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By the end of this module, you will be able to</a:t>
            </a:r>
            <a:endParaRPr lang="en-GB" sz="2800" dirty="0"/>
          </a:p>
        </p:txBody>
      </p:sp>
      <p:sp>
        <p:nvSpPr>
          <p:cNvPr id="5" name="Shape 3"/>
          <p:cNvSpPr/>
          <p:nvPr/>
        </p:nvSpPr>
        <p:spPr>
          <a:xfrm>
            <a:off x="548640" y="1982448"/>
            <a:ext cx="420624" cy="420624"/>
          </a:xfrm>
          <a:prstGeom prst="ellipse">
            <a:avLst/>
          </a:prstGeom>
          <a:solidFill>
            <a:srgbClr val="FEF4DE"/>
          </a:solidFill>
          <a:ln w="12700">
            <a:solidFill>
              <a:srgbClr val="FEF4DE"/>
            </a:solidFill>
            <a:prstDash val="solid"/>
          </a:ln>
        </p:spPr>
      </p:sp>
      <p:sp>
        <p:nvSpPr>
          <p:cNvPr id="6" name="Text 4"/>
          <p:cNvSpPr txBox="1"/>
          <p:nvPr/>
        </p:nvSpPr>
        <p:spPr>
          <a:xfrm>
            <a:off x="548640"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8A6000"/>
                </a:solidFill>
                <a:latin typeface="Montserrat" pitchFamily="34" charset="0"/>
                <a:ea typeface="Montserrat" pitchFamily="34" charset="-122"/>
                <a:cs typeface="Montserrat" pitchFamily="34" charset="-120"/>
              </a:rPr>
              <a:t>1</a:t>
            </a:r>
            <a:endParaRPr lang="en-GB" sz="1400" dirty="0"/>
          </a:p>
        </p:txBody>
      </p:sp>
      <p:sp>
        <p:nvSpPr>
          <p:cNvPr id="7" name="Text 5"/>
          <p:cNvSpPr txBox="1"/>
          <p:nvPr/>
        </p:nvSpPr>
        <p:spPr>
          <a:xfrm>
            <a:off x="1115568" y="1945872"/>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Define problem solving and explain its importance in daily life, education and employment.</a:t>
            </a:r>
            <a:endParaRPr lang="en-GB" sz="1450" dirty="0"/>
          </a:p>
        </p:txBody>
      </p:sp>
      <p:sp>
        <p:nvSpPr>
          <p:cNvPr id="8" name="Shape 6"/>
          <p:cNvSpPr/>
          <p:nvPr/>
        </p:nvSpPr>
        <p:spPr>
          <a:xfrm>
            <a:off x="548640" y="2823696"/>
            <a:ext cx="420624" cy="420624"/>
          </a:xfrm>
          <a:prstGeom prst="ellipse">
            <a:avLst/>
          </a:prstGeom>
          <a:solidFill>
            <a:srgbClr val="FEF4DE"/>
          </a:solidFill>
          <a:ln w="12700">
            <a:solidFill>
              <a:srgbClr val="FEF4DE"/>
            </a:solidFill>
            <a:prstDash val="solid"/>
          </a:ln>
        </p:spPr>
      </p:sp>
      <p:sp>
        <p:nvSpPr>
          <p:cNvPr id="9" name="Text 7"/>
          <p:cNvSpPr txBox="1"/>
          <p:nvPr/>
        </p:nvSpPr>
        <p:spPr>
          <a:xfrm>
            <a:off x="548640"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8A6000"/>
                </a:solidFill>
                <a:latin typeface="Montserrat" pitchFamily="34" charset="0"/>
                <a:ea typeface="Montserrat" pitchFamily="34" charset="-122"/>
                <a:cs typeface="Montserrat" pitchFamily="34" charset="-120"/>
              </a:rPr>
              <a:t>2</a:t>
            </a:r>
            <a:endParaRPr lang="en-GB" sz="1400" dirty="0"/>
          </a:p>
        </p:txBody>
      </p:sp>
      <p:sp>
        <p:nvSpPr>
          <p:cNvPr id="10" name="Text 8"/>
          <p:cNvSpPr txBox="1"/>
          <p:nvPr/>
        </p:nvSpPr>
        <p:spPr>
          <a:xfrm>
            <a:off x="1115568" y="2787120"/>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Identify common problems faced by young migrants in work, educational and social settings.</a:t>
            </a:r>
            <a:endParaRPr lang="en-GB" sz="1450" dirty="0"/>
          </a:p>
        </p:txBody>
      </p:sp>
      <p:sp>
        <p:nvSpPr>
          <p:cNvPr id="11" name="Shape 9"/>
          <p:cNvSpPr/>
          <p:nvPr/>
        </p:nvSpPr>
        <p:spPr>
          <a:xfrm>
            <a:off x="548640" y="3664944"/>
            <a:ext cx="420624" cy="420624"/>
          </a:xfrm>
          <a:prstGeom prst="ellipse">
            <a:avLst/>
          </a:prstGeom>
          <a:solidFill>
            <a:srgbClr val="FEF4DE"/>
          </a:solidFill>
          <a:ln w="12700">
            <a:solidFill>
              <a:srgbClr val="FEF4DE"/>
            </a:solidFill>
            <a:prstDash val="solid"/>
          </a:ln>
        </p:spPr>
      </p:sp>
      <p:sp>
        <p:nvSpPr>
          <p:cNvPr id="12" name="Text 10"/>
          <p:cNvSpPr txBox="1"/>
          <p:nvPr/>
        </p:nvSpPr>
        <p:spPr>
          <a:xfrm>
            <a:off x="548640"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8A6000"/>
                </a:solidFill>
                <a:latin typeface="Montserrat" pitchFamily="34" charset="0"/>
                <a:ea typeface="Montserrat" pitchFamily="34" charset="-122"/>
                <a:cs typeface="Montserrat" pitchFamily="34" charset="-120"/>
              </a:rPr>
              <a:t>3</a:t>
            </a:r>
            <a:endParaRPr lang="en-GB" sz="1400" dirty="0"/>
          </a:p>
        </p:txBody>
      </p:sp>
      <p:sp>
        <p:nvSpPr>
          <p:cNvPr id="13" name="Text 11"/>
          <p:cNvSpPr txBox="1"/>
          <p:nvPr/>
        </p:nvSpPr>
        <p:spPr>
          <a:xfrm>
            <a:off x="1115568" y="3628368"/>
            <a:ext cx="4792828"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Explain the key steps involved in effective problem solving.</a:t>
            </a:r>
            <a:endParaRPr lang="en-GB" sz="1650" dirty="0"/>
          </a:p>
        </p:txBody>
      </p:sp>
      <p:sp>
        <p:nvSpPr>
          <p:cNvPr id="14" name="Shape 12"/>
          <p:cNvSpPr/>
          <p:nvPr/>
        </p:nvSpPr>
        <p:spPr>
          <a:xfrm>
            <a:off x="6255868" y="1982448"/>
            <a:ext cx="420624" cy="420624"/>
          </a:xfrm>
          <a:prstGeom prst="ellipse">
            <a:avLst/>
          </a:prstGeom>
          <a:solidFill>
            <a:srgbClr val="FEF4DE"/>
          </a:solidFill>
          <a:ln w="12700">
            <a:solidFill>
              <a:srgbClr val="FEF4DE"/>
            </a:solidFill>
            <a:prstDash val="solid"/>
          </a:ln>
        </p:spPr>
      </p:sp>
      <p:sp>
        <p:nvSpPr>
          <p:cNvPr id="15" name="Text 13"/>
          <p:cNvSpPr txBox="1"/>
          <p:nvPr/>
        </p:nvSpPr>
        <p:spPr>
          <a:xfrm>
            <a:off x="6255868"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8A6000"/>
                </a:solidFill>
                <a:latin typeface="Montserrat" pitchFamily="34" charset="0"/>
                <a:ea typeface="Montserrat" pitchFamily="34" charset="-122"/>
                <a:cs typeface="Montserrat" pitchFamily="34" charset="-120"/>
              </a:rPr>
              <a:t>4</a:t>
            </a:r>
            <a:endParaRPr lang="en-GB" sz="1400" dirty="0"/>
          </a:p>
        </p:txBody>
      </p:sp>
      <p:sp>
        <p:nvSpPr>
          <p:cNvPr id="16" name="Text 14"/>
          <p:cNvSpPr txBox="1"/>
          <p:nvPr/>
        </p:nvSpPr>
        <p:spPr>
          <a:xfrm>
            <a:off x="6822796" y="1945872"/>
            <a:ext cx="4792828"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Demonstrate problem-solving skills through role-play and group activities.</a:t>
            </a:r>
            <a:endParaRPr lang="en-GB" sz="1650" dirty="0"/>
          </a:p>
        </p:txBody>
      </p:sp>
      <p:sp>
        <p:nvSpPr>
          <p:cNvPr id="17" name="Shape 15"/>
          <p:cNvSpPr/>
          <p:nvPr/>
        </p:nvSpPr>
        <p:spPr>
          <a:xfrm>
            <a:off x="6255868" y="2823696"/>
            <a:ext cx="420624" cy="420624"/>
          </a:xfrm>
          <a:prstGeom prst="ellipse">
            <a:avLst/>
          </a:prstGeom>
          <a:solidFill>
            <a:srgbClr val="FEF4DE"/>
          </a:solidFill>
          <a:ln w="12700">
            <a:solidFill>
              <a:srgbClr val="FEF4DE"/>
            </a:solidFill>
            <a:prstDash val="solid"/>
          </a:ln>
        </p:spPr>
      </p:sp>
      <p:sp>
        <p:nvSpPr>
          <p:cNvPr id="18" name="Text 16"/>
          <p:cNvSpPr txBox="1"/>
          <p:nvPr/>
        </p:nvSpPr>
        <p:spPr>
          <a:xfrm>
            <a:off x="6255868"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8A6000"/>
                </a:solidFill>
                <a:latin typeface="Montserrat" pitchFamily="34" charset="0"/>
                <a:ea typeface="Montserrat" pitchFamily="34" charset="-122"/>
                <a:cs typeface="Montserrat" pitchFamily="34" charset="-120"/>
              </a:rPr>
              <a:t>5</a:t>
            </a:r>
            <a:endParaRPr lang="en-GB" sz="1400" dirty="0"/>
          </a:p>
        </p:txBody>
      </p:sp>
      <p:sp>
        <p:nvSpPr>
          <p:cNvPr id="19" name="Text 17"/>
          <p:cNvSpPr txBox="1"/>
          <p:nvPr/>
        </p:nvSpPr>
        <p:spPr>
          <a:xfrm>
            <a:off x="6822796" y="2787120"/>
            <a:ext cx="4792828" cy="768096"/>
          </a:xfrm>
          <a:prstGeom prst="rect">
            <a:avLst/>
          </a:prstGeom>
          <a:noFill/>
          <a:ln/>
        </p:spPr>
        <p:txBody>
          <a:bodyPr wrap="square" lIns="0" tIns="0" rIns="0" bIns="0" rtlCol="0" anchor="ctr">
            <a:normAutofit/>
          </a:bodyPr>
          <a:lstStyle/>
          <a:p>
            <a:pPr indent="0" marL="0">
              <a:buNone/>
            </a:pPr>
            <a:r>
              <a:rPr lang="en-GB" altLang="en-US" sz="1650" dirty="0">
                <a:solidFill>
                  <a:srgbClr val="183454"/>
                </a:solidFill>
                <a:latin typeface="Montserrat" pitchFamily="34" charset="0"/>
                <a:ea typeface="Montserrat" pitchFamily="34" charset="-122"/>
                <a:cs typeface="Montserrat" pitchFamily="34" charset="-120"/>
              </a:rPr>
              <a:t>Apply constructive and responsible strategies when facing challenges.</a:t>
            </a:r>
            <a:endParaRPr lang="en-GB" sz="1650" dirty="0"/>
          </a:p>
        </p:txBody>
      </p:sp>
      <p:sp>
        <p:nvSpPr>
          <p:cNvPr id="20" name="Shape 18"/>
          <p:cNvSpPr/>
          <p:nvPr/>
        </p:nvSpPr>
        <p:spPr>
          <a:xfrm>
            <a:off x="6255868" y="3664944"/>
            <a:ext cx="420624" cy="420624"/>
          </a:xfrm>
          <a:prstGeom prst="ellipse">
            <a:avLst/>
          </a:prstGeom>
          <a:solidFill>
            <a:srgbClr val="FEF4DE"/>
          </a:solidFill>
          <a:ln w="12700">
            <a:solidFill>
              <a:srgbClr val="FEF4DE"/>
            </a:solidFill>
            <a:prstDash val="solid"/>
          </a:ln>
        </p:spPr>
      </p:sp>
      <p:sp>
        <p:nvSpPr>
          <p:cNvPr id="21" name="Text 19"/>
          <p:cNvSpPr txBox="1"/>
          <p:nvPr/>
        </p:nvSpPr>
        <p:spPr>
          <a:xfrm>
            <a:off x="6255868"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8A6000"/>
                </a:solidFill>
                <a:latin typeface="Montserrat" pitchFamily="34" charset="0"/>
                <a:ea typeface="Montserrat" pitchFamily="34" charset="-122"/>
                <a:cs typeface="Montserrat" pitchFamily="34" charset="-120"/>
              </a:rPr>
              <a:t>6</a:t>
            </a:r>
            <a:endParaRPr lang="en-GB" sz="1400" dirty="0"/>
          </a:p>
        </p:txBody>
      </p:sp>
      <p:sp>
        <p:nvSpPr>
          <p:cNvPr id="22" name="Text 20"/>
          <p:cNvSpPr txBox="1"/>
          <p:nvPr/>
        </p:nvSpPr>
        <p:spPr>
          <a:xfrm>
            <a:off x="6822796" y="3628368"/>
            <a:ext cx="4792828" cy="768096"/>
          </a:xfrm>
          <a:prstGeom prst="rect">
            <a:avLst/>
          </a:prstGeom>
          <a:noFill/>
          <a:ln/>
        </p:spPr>
        <p:txBody>
          <a:bodyPr wrap="square" lIns="0" tIns="0" rIns="0" bIns="0" rtlCol="0" anchor="ctr">
            <a:normAutofit/>
          </a:bodyPr>
          <a:lstStyle/>
          <a:p>
            <a:pPr indent="0" marL="0">
              <a:buNone/>
            </a:pPr>
            <a:r>
              <a:rPr lang="en-GB" altLang="en-US" sz="1600" dirty="0">
                <a:solidFill>
                  <a:srgbClr val="183454"/>
                </a:solidFill>
                <a:latin typeface="Montserrat" pitchFamily="34" charset="0"/>
                <a:ea typeface="Montserrat" pitchFamily="34" charset="-122"/>
                <a:cs typeface="Montserrat" pitchFamily="34" charset="-120"/>
              </a:rPr>
              <a:t>Reflect on your own problem-solving strengths and the areas you need to develop.</a:t>
            </a:r>
            <a:endParaRPr lang="en-GB" sz="1600" dirty="0"/>
          </a:p>
        </p:txBody>
      </p:sp>
      <p:sp>
        <p:nvSpPr>
          <p:cNvPr id="23"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a:t>
            </a:r>
            <a:endParaRPr lang="en-GB" sz="900" dirty="0"/>
          </a:p>
        </p:txBody>
      </p:sp>
      <p:sp>
        <p:nvSpPr>
          <p:cNvPr id="24"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8B414"/>
          </a:solidFill>
          <a:ln w="12700">
            <a:solidFill>
              <a:srgbClr val="F8B414"/>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WHY THIS MATTERS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Every job needs people who can solve problems</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F8B414"/>
          </a:solidFill>
          <a:ln w="12700">
            <a:solidFill>
              <a:srgbClr val="F8B414"/>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8A6000"/>
                </a:solidFill>
                <a:latin typeface="Montserrat" pitchFamily="34" charset="0"/>
                <a:ea typeface="Montserrat" pitchFamily="34" charset="-122"/>
                <a:cs typeface="Montserrat" pitchFamily="34" charset="-120"/>
              </a:rPr>
              <a:t>79%</a:t>
            </a:r>
            <a:endParaRPr lang="en-GB" sz="4200" dirty="0"/>
          </a:p>
        </p:txBody>
      </p:sp>
      <p:pic>
        <p:nvPicPr>
          <p:cNvPr id="9" name="Image 0" descr="/root/smile-smartleap/sunum/build/cache/cizim/ortak-pictogram--35a3775da8-1200.png">    </p:cNvPr>
          <p:cNvPicPr>
            <a:picLocks noChangeAspect="1"/>
          </p:cNvPicPr>
          <p:nvPr/>
        </p:nvPicPr>
        <p:blipFill>
          <a:blip r:embed="rId1"/>
          <a:stretch>
            <a:fillRect/>
          </a:stretch>
        </p:blipFill>
        <p:spPr>
          <a:xfrm>
            <a:off x="777240" y="3152880"/>
            <a:ext cx="2918298" cy="457200"/>
          </a:xfrm>
          <a:prstGeom prst="rect">
            <a:avLst/>
          </a:prstGeom>
        </p:spPr>
      </p:pic>
      <p:sp>
        <p:nvSpPr>
          <p:cNvPr id="10"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employees in the EU said problem solving is very important for doing their job, the highest of all skills.</a:t>
            </a:r>
            <a:endParaRPr lang="en-GB" sz="1250" dirty="0"/>
          </a:p>
        </p:txBody>
      </p:sp>
      <p:sp>
        <p:nvSpPr>
          <p:cNvPr id="11"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F8B414"/>
          </a:solidFill>
          <a:ln w="12700">
            <a:solidFill>
              <a:srgbClr val="F8B414"/>
            </a:solidFill>
            <a:prstDash val="solid"/>
          </a:ln>
        </p:spPr>
      </p:sp>
      <p:sp>
        <p:nvSpPr>
          <p:cNvPr id="13"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8A6000"/>
                </a:solidFill>
                <a:latin typeface="Montserrat" pitchFamily="34" charset="0"/>
                <a:ea typeface="Montserrat" pitchFamily="34" charset="-122"/>
                <a:cs typeface="Montserrat" pitchFamily="34" charset="-120"/>
              </a:rPr>
              <a:t>69%</a:t>
            </a:r>
            <a:endParaRPr lang="en-GB" sz="4200" dirty="0"/>
          </a:p>
        </p:txBody>
      </p:sp>
      <p:pic>
        <p:nvPicPr>
          <p:cNvPr id="14" name="Image 1" descr="/root/smile-smartleap/sunum/build/cache/cizim/ortak-pictogram--8865a88b49-1200.png">    </p:cNvPr>
          <p:cNvPicPr>
            <a:picLocks noChangeAspect="1"/>
          </p:cNvPicPr>
          <p:nvPr/>
        </p:nvPicPr>
        <p:blipFill>
          <a:blip r:embed="rId2"/>
          <a:stretch>
            <a:fillRect/>
          </a:stretch>
        </p:blipFill>
        <p:spPr>
          <a:xfrm>
            <a:off x="4551578" y="3152880"/>
            <a:ext cx="2918298" cy="457200"/>
          </a:xfrm>
          <a:prstGeom prst="rect">
            <a:avLst/>
          </a:prstGeom>
        </p:spPr>
      </p:pic>
      <p:sp>
        <p:nvSpPr>
          <p:cNvPr id="15"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employers name analytical thinking a core skill. 67% name resilience, flexibility and agility.</a:t>
            </a:r>
            <a:endParaRPr lang="en-GB" sz="1250" dirty="0"/>
          </a:p>
        </p:txBody>
      </p:sp>
      <p:sp>
        <p:nvSpPr>
          <p:cNvPr id="16"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7"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8"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44%</a:t>
            </a:r>
            <a:endParaRPr lang="en-GB" sz="4200" dirty="0"/>
          </a:p>
        </p:txBody>
      </p:sp>
      <p:pic>
        <p:nvPicPr>
          <p:cNvPr id="19" name="Image 2" descr="/root/smile-smartleap/sunum/build/cache/cizim/ortak-pictogram--d9d1805e5c-1200.png">    </p:cNvPr>
          <p:cNvPicPr>
            <a:picLocks noChangeAspect="1"/>
          </p:cNvPicPr>
          <p:nvPr/>
        </p:nvPicPr>
        <p:blipFill>
          <a:blip r:embed="rId3"/>
          <a:stretch>
            <a:fillRect/>
          </a:stretch>
        </p:blipFill>
        <p:spPr>
          <a:xfrm>
            <a:off x="8325917" y="3152880"/>
            <a:ext cx="2918298" cy="457200"/>
          </a:xfrm>
          <a:prstGeom prst="rect">
            <a:avLst/>
          </a:prstGeom>
        </p:spPr>
      </p:pic>
      <p:sp>
        <p:nvSpPr>
          <p:cNvPr id="20"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workers' core skills in Türkiye are expected to change by 2030 (EU partner countries 30-39%).</a:t>
            </a:r>
            <a:endParaRPr lang="en-GB" sz="1250" dirty="0"/>
          </a:p>
        </p:txBody>
      </p:sp>
      <p:sp>
        <p:nvSpPr>
          <p:cNvPr id="21" name="Shape 16"/>
          <p:cNvSpPr/>
          <p:nvPr/>
        </p:nvSpPr>
        <p:spPr>
          <a:xfrm>
            <a:off x="548640" y="4871952"/>
            <a:ext cx="11094415" cy="1115712"/>
          </a:xfrm>
          <a:prstGeom prst="roundRect">
            <a:avLst>
              <a:gd name="adj" fmla="val 8196"/>
            </a:avLst>
          </a:prstGeom>
          <a:solidFill>
            <a:srgbClr val="FEF4DE"/>
          </a:solidFill>
          <a:ln w="9525">
            <a:solidFill>
              <a:srgbClr val="FEF4DE"/>
            </a:solidFill>
            <a:prstDash val="solid"/>
          </a:ln>
        </p:spPr>
      </p:sp>
      <p:sp>
        <p:nvSpPr>
          <p:cNvPr id="22"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Jobs keep changing. People who can define a problem, ask and try again keep up.</a:t>
            </a:r>
            <a:endParaRPr lang="en-GB" sz="1800" dirty="0"/>
          </a:p>
        </p:txBody>
      </p:sp>
      <p:sp>
        <p:nvSpPr>
          <p:cNvPr id="23"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a:t>
            </a:r>
            <a:endParaRPr lang="en-GB" sz="900" dirty="0"/>
          </a:p>
        </p:txBody>
      </p:sp>
      <p:sp>
        <p:nvSpPr>
          <p:cNvPr id="24"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25"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Cedefop, European Skills and Jobs Survey 2014 (publ. 2015), pp. 70-71 · World Economic Forum, Future of Jobs Report 2025, pp. 34-35</a:t>
            </a:r>
            <a:endParaRPr lang="en-GB"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8B414"/>
          </a:solidFill>
          <a:ln w="12700">
            <a:solidFill>
              <a:srgbClr val="F8B414"/>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WHY THIS MATTERS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You already solve problems every day</a:t>
            </a:r>
            <a:endParaRPr lang="en-GB" sz="2800" dirty="0"/>
          </a:p>
        </p:txBody>
      </p:sp>
      <p:sp>
        <p:nvSpPr>
          <p:cNvPr id="6" name="Shape 4"/>
          <p:cNvSpPr/>
          <p:nvPr/>
        </p:nvSpPr>
        <p:spPr>
          <a:xfrm>
            <a:off x="548640" y="1945872"/>
            <a:ext cx="11094415" cy="978456"/>
          </a:xfrm>
          <a:prstGeom prst="roundRect">
            <a:avLst>
              <a:gd name="adj" fmla="val 11214"/>
            </a:avLst>
          </a:prstGeom>
          <a:solidFill>
            <a:srgbClr val="FFFFFF"/>
          </a:solidFill>
          <a:ln w="9525">
            <a:solidFill>
              <a:srgbClr val="D6DEE8"/>
            </a:solidFill>
            <a:prstDash val="solid"/>
          </a:ln>
        </p:spPr>
      </p:sp>
      <p:sp>
        <p:nvSpPr>
          <p:cNvPr id="7" name="Text 5"/>
          <p:cNvSpPr txBox="1"/>
          <p:nvPr/>
        </p:nvSpPr>
        <p:spPr>
          <a:xfrm>
            <a:off x="777240" y="1945872"/>
            <a:ext cx="2103120" cy="978456"/>
          </a:xfrm>
          <a:prstGeom prst="rect">
            <a:avLst/>
          </a:prstGeom>
          <a:noFill/>
          <a:ln/>
        </p:spPr>
        <p:txBody>
          <a:bodyPr wrap="square" lIns="0" tIns="0" rIns="0" bIns="0" rtlCol="0" anchor="ctr">
            <a:normAutofit/>
          </a:bodyPr>
          <a:lstStyle/>
          <a:p>
            <a:pPr indent="0" marL="0">
              <a:buNone/>
            </a:pPr>
            <a:r>
              <a:rPr lang="en-GB" altLang="en-US" sz="3400" b="1" dirty="0">
                <a:solidFill>
                  <a:srgbClr val="8A6000"/>
                </a:solidFill>
                <a:latin typeface="Montserrat" pitchFamily="34" charset="0"/>
                <a:ea typeface="Montserrat" pitchFamily="34" charset="-122"/>
                <a:cs typeface="Montserrat" pitchFamily="34" charset="-120"/>
              </a:rPr>
              <a:t>1 in 5</a:t>
            </a:r>
            <a:endParaRPr lang="en-GB" sz="3400" dirty="0"/>
          </a:p>
        </p:txBody>
      </p:sp>
      <p:pic>
        <p:nvPicPr>
          <p:cNvPr id="8" name="Image 0" descr="/root/smile-smartleap/sunum/build/cache/cizim/ortak-pictogram--ed9cb2091a-1600.png">    </p:cNvPr>
          <p:cNvPicPr>
            <a:picLocks noChangeAspect="1"/>
          </p:cNvPicPr>
          <p:nvPr/>
        </p:nvPicPr>
        <p:blipFill>
          <a:blip r:embed="rId1"/>
          <a:stretch>
            <a:fillRect/>
          </a:stretch>
        </p:blipFill>
        <p:spPr>
          <a:xfrm>
            <a:off x="2971800" y="2083032"/>
            <a:ext cx="4488516" cy="704136"/>
          </a:xfrm>
          <a:prstGeom prst="rect">
            <a:avLst/>
          </a:prstGeom>
        </p:spPr>
      </p:pic>
      <p:sp>
        <p:nvSpPr>
          <p:cNvPr id="9" name="Text 6"/>
          <p:cNvSpPr txBox="1"/>
          <p:nvPr/>
        </p:nvSpPr>
        <p:spPr>
          <a:xfrm>
            <a:off x="7772400" y="2019024"/>
            <a:ext cx="3642055" cy="832152"/>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young people born outside the EU (15-29) is not in a job, education or training (18.5%). For young people born in the country: 1 in 10 (10.1%).</a:t>
            </a:r>
            <a:endParaRPr lang="en-GB" sz="1350" dirty="0"/>
          </a:p>
        </p:txBody>
      </p:sp>
      <p:sp>
        <p:nvSpPr>
          <p:cNvPr id="10" name="Shape 7"/>
          <p:cNvSpPr/>
          <p:nvPr/>
        </p:nvSpPr>
        <p:spPr>
          <a:xfrm>
            <a:off x="548640" y="3088920"/>
            <a:ext cx="11094415" cy="978456"/>
          </a:xfrm>
          <a:prstGeom prst="roundRect">
            <a:avLst>
              <a:gd name="adj" fmla="val 11214"/>
            </a:avLst>
          </a:prstGeom>
          <a:solidFill>
            <a:srgbClr val="FFFFFF"/>
          </a:solidFill>
          <a:ln w="9525">
            <a:solidFill>
              <a:srgbClr val="D6DEE8"/>
            </a:solidFill>
            <a:prstDash val="solid"/>
          </a:ln>
        </p:spPr>
      </p:sp>
      <p:sp>
        <p:nvSpPr>
          <p:cNvPr id="11" name="Text 8"/>
          <p:cNvSpPr txBox="1"/>
          <p:nvPr/>
        </p:nvSpPr>
        <p:spPr>
          <a:xfrm>
            <a:off x="777240" y="3088920"/>
            <a:ext cx="2103120" cy="978456"/>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4 in 10</a:t>
            </a:r>
            <a:endParaRPr lang="en-GB" sz="3400" dirty="0"/>
          </a:p>
        </p:txBody>
      </p:sp>
      <p:pic>
        <p:nvPicPr>
          <p:cNvPr id="12" name="Image 1" descr="/root/smile-smartleap/sunum/build/cache/cizim/ortak-pictogram--d9d1805e5c-1600.png">    </p:cNvPr>
          <p:cNvPicPr>
            <a:picLocks noChangeAspect="1"/>
          </p:cNvPicPr>
          <p:nvPr/>
        </p:nvPicPr>
        <p:blipFill>
          <a:blip r:embed="rId2"/>
          <a:stretch>
            <a:fillRect/>
          </a:stretch>
        </p:blipFill>
        <p:spPr>
          <a:xfrm>
            <a:off x="2971800" y="3226080"/>
            <a:ext cx="4488516" cy="704136"/>
          </a:xfrm>
          <a:prstGeom prst="rect">
            <a:avLst/>
          </a:prstGeom>
        </p:spPr>
      </p:pic>
      <p:sp>
        <p:nvSpPr>
          <p:cNvPr id="13" name="Text 9"/>
          <p:cNvSpPr txBox="1"/>
          <p:nvPr/>
        </p:nvSpPr>
        <p:spPr>
          <a:xfrm>
            <a:off x="7772400" y="3162072"/>
            <a:ext cx="3642055" cy="832152"/>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university graduates from outside the EU work in jobs below their education level. For nationals: 2 in 10 (41.4% vs 20.0%).</a:t>
            </a:r>
            <a:endParaRPr lang="en-GB" sz="1350" dirty="0"/>
          </a:p>
        </p:txBody>
      </p:sp>
      <p:sp>
        <p:nvSpPr>
          <p:cNvPr id="14" name="Shape 10"/>
          <p:cNvSpPr/>
          <p:nvPr/>
        </p:nvSpPr>
        <p:spPr>
          <a:xfrm>
            <a:off x="548640" y="4231968"/>
            <a:ext cx="11094415" cy="978456"/>
          </a:xfrm>
          <a:prstGeom prst="roundRect">
            <a:avLst>
              <a:gd name="adj" fmla="val 11214"/>
            </a:avLst>
          </a:prstGeom>
          <a:solidFill>
            <a:srgbClr val="FFFFFF"/>
          </a:solidFill>
          <a:ln w="9525">
            <a:solidFill>
              <a:srgbClr val="D6DEE8"/>
            </a:solidFill>
            <a:prstDash val="solid"/>
          </a:ln>
        </p:spPr>
      </p:sp>
      <p:sp>
        <p:nvSpPr>
          <p:cNvPr id="15" name="Text 11"/>
          <p:cNvSpPr txBox="1"/>
          <p:nvPr/>
        </p:nvSpPr>
        <p:spPr>
          <a:xfrm>
            <a:off x="777240" y="4231968"/>
            <a:ext cx="2103120" cy="978456"/>
          </a:xfrm>
          <a:prstGeom prst="rect">
            <a:avLst/>
          </a:prstGeom>
          <a:noFill/>
          <a:ln/>
        </p:spPr>
        <p:txBody>
          <a:bodyPr wrap="square" lIns="0" tIns="0" rIns="0" bIns="0" rtlCol="0" anchor="ctr">
            <a:normAutofit/>
          </a:bodyPr>
          <a:lstStyle/>
          <a:p>
            <a:pPr indent="0" marL="0">
              <a:buNone/>
            </a:pPr>
            <a:r>
              <a:rPr lang="en-GB" altLang="en-US" sz="3400" b="1" dirty="0">
                <a:solidFill>
                  <a:srgbClr val="8A6000"/>
                </a:solidFill>
                <a:latin typeface="Montserrat" pitchFamily="34" charset="0"/>
                <a:ea typeface="Montserrat" pitchFamily="34" charset="-122"/>
                <a:cs typeface="Montserrat" pitchFamily="34" charset="-120"/>
              </a:rPr>
              <a:t>2×</a:t>
            </a:r>
            <a:endParaRPr lang="en-GB" sz="3400" dirty="0"/>
          </a:p>
        </p:txBody>
      </p:sp>
      <p:pic>
        <p:nvPicPr>
          <p:cNvPr id="16" name="Image 2" descr="/root/smile-smartleap/sunum/build/cache/cizim/ortak-pictogram--ed9cb2091a-1600.png">    </p:cNvPr>
          <p:cNvPicPr>
            <a:picLocks noChangeAspect="1"/>
          </p:cNvPicPr>
          <p:nvPr/>
        </p:nvPicPr>
        <p:blipFill>
          <a:blip r:embed="rId3"/>
          <a:stretch>
            <a:fillRect/>
          </a:stretch>
        </p:blipFill>
        <p:spPr>
          <a:xfrm>
            <a:off x="2971800" y="4369128"/>
            <a:ext cx="4488516" cy="704136"/>
          </a:xfrm>
          <a:prstGeom prst="rect">
            <a:avLst/>
          </a:prstGeom>
        </p:spPr>
      </p:pic>
      <p:sp>
        <p:nvSpPr>
          <p:cNvPr id="17" name="Text 12"/>
          <p:cNvSpPr txBox="1"/>
          <p:nvPr/>
        </p:nvSpPr>
        <p:spPr>
          <a:xfrm>
            <a:off x="7772400" y="4305120"/>
            <a:ext cx="3642055" cy="832152"/>
          </a:xfrm>
          <a:prstGeom prst="rect">
            <a:avLst/>
          </a:prstGeom>
          <a:noFill/>
          <a:ln/>
        </p:spPr>
        <p:txBody>
          <a:bodyPr wrap="square" lIns="0" tIns="0" rIns="0" bIns="0" rtlCol="0" anchor="ctr">
            <a:normAutofit/>
          </a:bodyPr>
          <a:lstStyle/>
          <a:p>
            <a:pPr indent="0" marL="0">
              <a:buNone/>
            </a:pPr>
            <a:r>
              <a:rPr lang="en-GB" altLang="en-US" sz="1500" dirty="0">
                <a:solidFill>
                  <a:srgbClr val="183454"/>
                </a:solidFill>
                <a:latin typeface="Montserrat" pitchFamily="34" charset="0"/>
                <a:ea typeface="Montserrat" pitchFamily="34" charset="-122"/>
                <a:cs typeface="Montserrat" pitchFamily="34" charset="-120"/>
              </a:rPr>
              <a:t>Non-EU employees are twice as likely to have a temporary contract as nationals (22.1% vs 10.7%).</a:t>
            </a:r>
            <a:endParaRPr lang="en-GB" sz="1500" dirty="0"/>
          </a:p>
        </p:txBody>
      </p:sp>
      <p:sp>
        <p:nvSpPr>
          <p:cNvPr id="18" name="Shape 13"/>
          <p:cNvSpPr/>
          <p:nvPr/>
        </p:nvSpPr>
        <p:spPr>
          <a:xfrm>
            <a:off x="548640" y="5329296"/>
            <a:ext cx="11094415" cy="658368"/>
          </a:xfrm>
          <a:prstGeom prst="roundRect">
            <a:avLst>
              <a:gd name="adj" fmla="val 13889"/>
            </a:avLst>
          </a:prstGeom>
          <a:solidFill>
            <a:srgbClr val="FEF4DE"/>
          </a:solidFill>
          <a:ln w="9525">
            <a:solidFill>
              <a:srgbClr val="FEF4DE"/>
            </a:solidFill>
            <a:prstDash val="solid"/>
          </a:ln>
        </p:spPr>
      </p:sp>
      <p:sp>
        <p:nvSpPr>
          <p:cNvPr id="19" name="Text 14"/>
          <p:cNvSpPr txBox="1"/>
          <p:nvPr/>
        </p:nvSpPr>
        <p:spPr>
          <a:xfrm>
            <a:off x="822960" y="5329296"/>
            <a:ext cx="10545775" cy="658368"/>
          </a:xfrm>
          <a:prstGeom prst="rect">
            <a:avLst/>
          </a:prstGeom>
          <a:noFill/>
          <a:ln/>
        </p:spPr>
        <p:txBody>
          <a:bodyPr wrap="square" lIns="0" tIns="0" rIns="0" bIns="0" rtlCol="0" anchor="ctr">
            <a:normAutofit/>
          </a:bodyPr>
          <a:lstStyle/>
          <a:p>
            <a:pPr indent="0" marL="0">
              <a:buNone/>
            </a:pPr>
            <a:r>
              <a:rPr lang="en-GB" altLang="en-US" sz="1700" b="1" dirty="0">
                <a:solidFill>
                  <a:srgbClr val="183454"/>
                </a:solidFill>
                <a:latin typeface="Montserrat" pitchFamily="34" charset="0"/>
                <a:ea typeface="Montserrat" pitchFamily="34" charset="-122"/>
                <a:cs typeface="Montserrat" pitchFamily="34" charset="-120"/>
              </a:rPr>
              <a:t>New country, new jobs, new rules: problem solving is a survival skill you already use every day.</a:t>
            </a:r>
            <a:endParaRPr lang="en-GB" sz="1700" dirty="0"/>
          </a:p>
        </p:txBody>
      </p:sp>
      <p:sp>
        <p:nvSpPr>
          <p:cNvPr id="20"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6</a:t>
            </a:r>
            <a:endParaRPr lang="en-GB" sz="900" dirty="0"/>
          </a:p>
        </p:txBody>
      </p:sp>
      <p:sp>
        <p:nvSpPr>
          <p:cNvPr id="21"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22"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edat_lfse_28, 2025 · Eurostat lfsa_eoqgan, 2025 · Eurostat lfsa_etpgan, 2025 · icons rounded to the nearest 1 in 10</a:t>
            </a:r>
            <a:endParaRPr lang="en-GB"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8B414-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5-u1_steps--a6fa21faa2-2000.png">    </p:cNvPr>
          <p:cNvPicPr>
            <a:picLocks noChangeAspect="1"/>
          </p:cNvPicPr>
          <p:nvPr/>
        </p:nvPicPr>
        <p:blipFill>
          <a:blip r:embed="rId2"/>
          <a:stretch>
            <a:fillRect/>
          </a:stretch>
        </p:blipFill>
        <p:spPr>
          <a:xfrm>
            <a:off x="8076895" y="1828421"/>
            <a:ext cx="3703320" cy="3188559"/>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8B414"/>
                </a:solidFill>
                <a:latin typeface="Montserrat" pitchFamily="34" charset="0"/>
                <a:ea typeface="Montserrat" pitchFamily="34" charset="-122"/>
                <a:cs typeface="Montserrat" pitchFamily="34" charset="-120"/>
              </a:rPr>
              <a:t>01</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1  ·  ≈ 50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Understanding problem solving</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Taking the first step: problem solving is a process, not a single action.</a:t>
            </a:r>
            <a:endParaRPr lang="en-GB" sz="1800" dirty="0"/>
          </a:p>
        </p:txBody>
      </p:sp>
      <p:sp>
        <p:nvSpPr>
          <p:cNvPr id="10" name="Shape 5"/>
          <p:cNvSpPr/>
          <p:nvPr/>
        </p:nvSpPr>
        <p:spPr>
          <a:xfrm>
            <a:off x="548640" y="5073120"/>
            <a:ext cx="126187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26187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Definition</a:t>
            </a:r>
            <a:endParaRPr lang="en-GB" sz="1100" dirty="0"/>
          </a:p>
        </p:txBody>
      </p:sp>
      <p:sp>
        <p:nvSpPr>
          <p:cNvPr id="12" name="Shape 7"/>
          <p:cNvSpPr/>
          <p:nvPr/>
        </p:nvSpPr>
        <p:spPr>
          <a:xfrm>
            <a:off x="1920240" y="5073120"/>
            <a:ext cx="85953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920240" y="5073120"/>
            <a:ext cx="85953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Steps</a:t>
            </a:r>
            <a:endParaRPr lang="en-GB" sz="1100" dirty="0"/>
          </a:p>
        </p:txBody>
      </p:sp>
      <p:sp>
        <p:nvSpPr>
          <p:cNvPr id="14" name="Shape 9"/>
          <p:cNvSpPr/>
          <p:nvPr/>
        </p:nvSpPr>
        <p:spPr>
          <a:xfrm>
            <a:off x="2889504" y="5073120"/>
            <a:ext cx="206654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2889504" y="5073120"/>
            <a:ext cx="206654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Skills and attitudes</a:t>
            </a:r>
            <a:endParaRPr lang="en-GB" sz="1100" dirty="0"/>
          </a:p>
        </p:txBody>
      </p:sp>
      <p:sp>
        <p:nvSpPr>
          <p:cNvPr id="16" name="Shape 11"/>
          <p:cNvSpPr/>
          <p:nvPr/>
        </p:nvSpPr>
        <p:spPr>
          <a:xfrm>
            <a:off x="5065776" y="5073120"/>
            <a:ext cx="85953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065776" y="5073120"/>
            <a:ext cx="85953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Myths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7</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DEFINITION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is problem solving?</a:t>
            </a:r>
            <a:endParaRPr lang="en-GB" sz="2800" dirty="0"/>
          </a:p>
        </p:txBody>
      </p:sp>
      <p:pic>
        <p:nvPicPr>
          <p:cNvPr id="5" name="Image 0" descr="/root/smile-smartleap/sunum/build/cache/cizim/m5-gap_bridge--ceb8775ca3-2400.png">    </p:cNvPr>
          <p:cNvPicPr>
            <a:picLocks noChangeAspect="1"/>
          </p:cNvPicPr>
          <p:nvPr/>
        </p:nvPicPr>
        <p:blipFill>
          <a:blip r:embed="rId1"/>
          <a:stretch>
            <a:fillRect/>
          </a:stretch>
        </p:blipFill>
        <p:spPr>
          <a:xfrm>
            <a:off x="548640" y="2233294"/>
            <a:ext cx="6933895" cy="3466948"/>
          </a:xfrm>
          <a:prstGeom prst="rect">
            <a:avLst/>
          </a:prstGeom>
        </p:spPr>
      </p:pic>
      <p:sp>
        <p:nvSpPr>
          <p:cNvPr id="6" name="Shape 3"/>
          <p:cNvSpPr/>
          <p:nvPr/>
        </p:nvSpPr>
        <p:spPr>
          <a:xfrm>
            <a:off x="924765" y="2405237"/>
            <a:ext cx="14665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997917" y="2405237"/>
            <a:ext cx="13202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Where you are</a:t>
            </a:r>
            <a:endParaRPr lang="en-GB" sz="1250" dirty="0"/>
          </a:p>
        </p:txBody>
      </p:sp>
      <p:sp>
        <p:nvSpPr>
          <p:cNvPr id="8" name="Shape 5"/>
          <p:cNvSpPr/>
          <p:nvPr/>
        </p:nvSpPr>
        <p:spPr>
          <a:xfrm>
            <a:off x="5467342" y="2405237"/>
            <a:ext cx="20888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5540494" y="2405237"/>
            <a:ext cx="1942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Where you want to be</a:t>
            </a:r>
            <a:endParaRPr lang="en-GB" sz="1250" dirty="0"/>
          </a:p>
        </p:txBody>
      </p:sp>
      <p:sp>
        <p:nvSpPr>
          <p:cNvPr id="10" name="Shape 7"/>
          <p:cNvSpPr/>
          <p:nvPr/>
        </p:nvSpPr>
        <p:spPr>
          <a:xfrm>
            <a:off x="2369668" y="4557153"/>
            <a:ext cx="3291840" cy="552704"/>
          </a:xfrm>
          <a:prstGeom prst="roundRect">
            <a:avLst>
              <a:gd name="adj" fmla="val 33088"/>
            </a:avLst>
          </a:prstGeom>
          <a:solidFill>
            <a:srgbClr val="F8B414"/>
          </a:solidFill>
          <a:ln w="15875">
            <a:solidFill>
              <a:srgbClr val="F8B414"/>
            </a:solidFill>
            <a:prstDash val="solid"/>
          </a:ln>
        </p:spPr>
      </p:sp>
      <p:sp>
        <p:nvSpPr>
          <p:cNvPr id="11" name="Text 8"/>
          <p:cNvSpPr txBox="1"/>
          <p:nvPr/>
        </p:nvSpPr>
        <p:spPr>
          <a:xfrm>
            <a:off x="2442820" y="4557153"/>
            <a:ext cx="3145536" cy="5527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Problem solving: build the way, step by step</a:t>
            </a:r>
            <a:endParaRPr lang="en-GB" sz="1250" dirty="0"/>
          </a:p>
        </p:txBody>
      </p:sp>
      <p:sp>
        <p:nvSpPr>
          <p:cNvPr id="12" name="Shape 9"/>
          <p:cNvSpPr/>
          <p:nvPr/>
        </p:nvSpPr>
        <p:spPr>
          <a:xfrm>
            <a:off x="7802575" y="1945872"/>
            <a:ext cx="3840480" cy="4041792"/>
          </a:xfrm>
          <a:prstGeom prst="roundRect">
            <a:avLst>
              <a:gd name="adj" fmla="val 3333"/>
            </a:avLst>
          </a:prstGeom>
          <a:solidFill>
            <a:srgbClr val="FEF4DE"/>
          </a:solidFill>
          <a:ln w="9525">
            <a:solidFill>
              <a:srgbClr val="FEF4DE"/>
            </a:solidFill>
            <a:prstDash val="solid"/>
          </a:ln>
        </p:spPr>
      </p:sp>
      <p:sp>
        <p:nvSpPr>
          <p:cNvPr id="13" name="Text 10"/>
          <p:cNvSpPr txBox="1"/>
          <p:nvPr/>
        </p:nvSpPr>
        <p:spPr>
          <a:xfrm>
            <a:off x="8031175" y="2128752"/>
            <a:ext cx="3383280" cy="411480"/>
          </a:xfrm>
          <a:prstGeom prst="rect">
            <a:avLst/>
          </a:prstGeom>
          <a:noFill/>
          <a:ln/>
        </p:spPr>
        <p:txBody>
          <a:bodyPr wrap="square" lIns="0" tIns="0" rIns="0" bIns="0" rtlCol="0" anchor="ctr">
            <a:normAutofit/>
          </a:bodyPr>
          <a:lstStyle/>
          <a:p>
            <a:pPr indent="0" marL="0">
              <a:buNone/>
            </a:pPr>
            <a:r>
              <a:rPr lang="en-GB" altLang="en-US" sz="1400" b="1" dirty="0">
                <a:solidFill>
                  <a:srgbClr val="8A6000"/>
                </a:solidFill>
                <a:latin typeface="Montserrat" pitchFamily="34" charset="0"/>
                <a:ea typeface="Montserrat" pitchFamily="34" charset="-122"/>
                <a:cs typeface="Montserrat" pitchFamily="34" charset="-120"/>
              </a:rPr>
              <a:t>In short</a:t>
            </a:r>
            <a:endParaRPr lang="en-GB" sz="1400" dirty="0"/>
          </a:p>
        </p:txBody>
      </p:sp>
      <p:sp>
        <p:nvSpPr>
          <p:cNvPr id="14" name="Text 11"/>
          <p:cNvSpPr txBox="1"/>
          <p:nvPr/>
        </p:nvSpPr>
        <p:spPr>
          <a:xfrm>
            <a:off x="8031175" y="2585952"/>
            <a:ext cx="3383280" cy="3218832"/>
          </a:xfrm>
          <a:prstGeom prst="rect">
            <a:avLst/>
          </a:prstGeom>
          <a:noFill/>
          <a:ln/>
        </p:spPr>
        <p:txBody>
          <a:bodyPr wrap="square" lIns="0" tIns="0" rIns="0" bIns="0" rtlCol="0" anchor="ctr">
            <a:normAutofit/>
          </a:bodyPr>
          <a:lstStyle/>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A problem </a:t>
            </a:r>
            <a:r>
              <a:rPr lang="en-GB" altLang="en-US" sz="1450" dirty="0">
                <a:solidFill>
                  <a:srgbClr val="4A5B70"/>
                </a:solidFill>
                <a:latin typeface="Montserrat" pitchFamily="34" charset="0"/>
                <a:ea typeface="Montserrat" pitchFamily="34" charset="-122"/>
                <a:cs typeface="Montserrat" pitchFamily="34" charset="-120"/>
              </a:rPr>
              <a:t>is a gap between where you are and where you want to be, when the way is not clear yet.</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Problem solving </a:t>
            </a:r>
            <a:r>
              <a:rPr lang="en-GB" altLang="en-US" sz="1450" dirty="0">
                <a:solidFill>
                  <a:srgbClr val="4A5B70"/>
                </a:solidFill>
                <a:latin typeface="Montserrat" pitchFamily="34" charset="0"/>
                <a:ea typeface="Montserrat" pitchFamily="34" charset="-122"/>
                <a:cs typeface="Montserrat" pitchFamily="34" charset="-120"/>
              </a:rPr>
              <a:t>means: understand it, find information and help, try, check.</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It is learnable. </a:t>
            </a:r>
            <a:r>
              <a:rPr lang="en-GB" altLang="en-US" sz="1450" dirty="0">
                <a:solidFill>
                  <a:srgbClr val="4A5B70"/>
                </a:solidFill>
                <a:latin typeface="Montserrat" pitchFamily="34" charset="0"/>
                <a:ea typeface="Montserrat" pitchFamily="34" charset="-122"/>
                <a:cs typeface="Montserrat" pitchFamily="34" charset="-120"/>
              </a:rPr>
              <a:t>It gets better with practice, like cooking or driving.</a:t>
            </a:r>
            <a:endParaRPr lang="en-GB" sz="1450" dirty="0"/>
          </a:p>
        </p:txBody>
      </p:sp>
      <p:sp>
        <p:nvSpPr>
          <p:cNvPr id="15"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8</a:t>
            </a:r>
            <a:endParaRPr lang="en-GB" sz="900" dirty="0"/>
          </a:p>
        </p:txBody>
      </p:sp>
      <p:sp>
        <p:nvSpPr>
          <p:cNvPr id="16"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7" name="Text 14"/>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OECD (2024), Survey of Adult Skills 2023, ch. 1, p. 39 (adaptive problem solving, quoting Greiff et al., 2021)</a:t>
            </a:r>
            <a:endParaRPr lang="en-GB"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PROBLEM SOLVING IN DAILY LIFE AND EMPLOYMENT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Small problems, big problems</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F8B414"/>
          </a:solidFill>
          <a:ln w="12700">
            <a:solidFill>
              <a:srgbClr val="F8B414"/>
            </a:solidFill>
            <a:prstDash val="solid"/>
          </a:ln>
        </p:spPr>
      </p:sp>
      <p:pic>
        <p:nvPicPr>
          <p:cNvPr id="7" name="Image 0" descr="/root/smile-smartleap/sunum/build/cache/cizim/ortak-spot-instruction-c776a9a75a-500.png">    </p:cNvPr>
          <p:cNvPicPr>
            <a:picLocks noChangeAspect="1"/>
          </p:cNvPicPr>
          <p:nvPr/>
        </p:nvPicPr>
        <p:blipFill>
          <a:blip r:embed="rId1"/>
          <a:stretch>
            <a:fillRect/>
          </a:stretch>
        </p:blipFill>
        <p:spPr>
          <a:xfrm>
            <a:off x="658368" y="2327670"/>
            <a:ext cx="1143000" cy="1143000"/>
          </a:xfrm>
          <a:prstGeom prst="rect">
            <a:avLst/>
          </a:prstGeom>
        </p:spPr>
      </p:pic>
      <p:sp>
        <p:nvSpPr>
          <p:cNvPr id="8" name="Text 5"/>
          <p:cNvSpPr txBox="1"/>
          <p:nvPr/>
        </p:nvSpPr>
        <p:spPr>
          <a:xfrm>
            <a:off x="1920240"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An instruction you did not understand</a:t>
            </a:r>
            <a:endParaRPr lang="en-GB" sz="1350" dirty="0"/>
          </a:p>
        </p:txBody>
      </p:sp>
      <p:sp>
        <p:nvSpPr>
          <p:cNvPr id="9" name="Text 6"/>
          <p:cNvSpPr txBox="1"/>
          <p:nvPr/>
        </p:nvSpPr>
        <p:spPr>
          <a:xfrm>
            <a:off x="1920240" y="2677392"/>
            <a:ext cx="203697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The shift leader spoke fast. You nodded. Now you are not sure what to do.</a:t>
            </a:r>
            <a:endParaRPr lang="en-GB" sz="1200" dirty="0"/>
          </a:p>
        </p:txBody>
      </p:sp>
      <p:sp>
        <p:nvSpPr>
          <p:cNvPr id="10" name="Shape 7"/>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1" name="Shape 8"/>
          <p:cNvSpPr/>
          <p:nvPr/>
        </p:nvSpPr>
        <p:spPr>
          <a:xfrm>
            <a:off x="4432706" y="1945872"/>
            <a:ext cx="3326282" cy="64008"/>
          </a:xfrm>
          <a:prstGeom prst="rect">
            <a:avLst/>
          </a:prstGeom>
          <a:solidFill>
            <a:srgbClr val="F8B414"/>
          </a:solidFill>
          <a:ln w="12700">
            <a:solidFill>
              <a:srgbClr val="F8B414"/>
            </a:solidFill>
            <a:prstDash val="solid"/>
          </a:ln>
        </p:spPr>
      </p:sp>
      <p:pic>
        <p:nvPicPr>
          <p:cNvPr id="12" name="Image 1" descr="/root/smile-smartleap/sunum/build/cache/cizim/ortak-spot-payslip-608dbaba12-500.png">    </p:cNvPr>
          <p:cNvPicPr>
            <a:picLocks noChangeAspect="1"/>
          </p:cNvPicPr>
          <p:nvPr/>
        </p:nvPicPr>
        <p:blipFill>
          <a:blip r:embed="rId2"/>
          <a:stretch>
            <a:fillRect/>
          </a:stretch>
        </p:blipFill>
        <p:spPr>
          <a:xfrm>
            <a:off x="4432706" y="2327670"/>
            <a:ext cx="1143000" cy="1143000"/>
          </a:xfrm>
          <a:prstGeom prst="rect">
            <a:avLst/>
          </a:prstGeom>
        </p:spPr>
      </p:pic>
      <p:sp>
        <p:nvSpPr>
          <p:cNvPr id="13" name="Text 9"/>
          <p:cNvSpPr txBox="1"/>
          <p:nvPr/>
        </p:nvSpPr>
        <p:spPr>
          <a:xfrm>
            <a:off x="5694578"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 payslip that looks wrong</a:t>
            </a:r>
            <a:endParaRPr lang="en-GB" sz="1350" dirty="0"/>
          </a:p>
        </p:txBody>
      </p:sp>
      <p:sp>
        <p:nvSpPr>
          <p:cNvPr id="14" name="Text 10"/>
          <p:cNvSpPr txBox="1"/>
          <p:nvPr/>
        </p:nvSpPr>
        <p:spPr>
          <a:xfrm>
            <a:off x="5694578" y="2677392"/>
            <a:ext cx="203697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You worked 152 hours this month. The payslip says 128.</a:t>
            </a:r>
            <a:endParaRPr lang="en-GB" sz="1200" dirty="0"/>
          </a:p>
        </p:txBody>
      </p:sp>
      <p:sp>
        <p:nvSpPr>
          <p:cNvPr id="15" name="Shape 11"/>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6" name="Shape 12"/>
          <p:cNvSpPr/>
          <p:nvPr/>
        </p:nvSpPr>
        <p:spPr>
          <a:xfrm>
            <a:off x="8207045" y="1945872"/>
            <a:ext cx="3326282" cy="64008"/>
          </a:xfrm>
          <a:prstGeom prst="rect">
            <a:avLst/>
          </a:prstGeom>
          <a:solidFill>
            <a:srgbClr val="F8B414"/>
          </a:solidFill>
          <a:ln w="12700">
            <a:solidFill>
              <a:srgbClr val="F8B414"/>
            </a:solidFill>
            <a:prstDash val="solid"/>
          </a:ln>
        </p:spPr>
      </p:sp>
      <p:pic>
        <p:nvPicPr>
          <p:cNvPr id="17" name="Image 2" descr="/root/smile-smartleap/sunum/build/cache/cizim/ortak-spot-clash-d0877afe67-500.png">    </p:cNvPr>
          <p:cNvPicPr>
            <a:picLocks noChangeAspect="1"/>
          </p:cNvPicPr>
          <p:nvPr/>
        </p:nvPicPr>
        <p:blipFill>
          <a:blip r:embed="rId3"/>
          <a:stretch>
            <a:fillRect/>
          </a:stretch>
        </p:blipFill>
        <p:spPr>
          <a:xfrm>
            <a:off x="8207045" y="2327670"/>
            <a:ext cx="1143000" cy="1143000"/>
          </a:xfrm>
          <a:prstGeom prst="rect">
            <a:avLst/>
          </a:prstGeom>
        </p:spPr>
      </p:pic>
      <p:sp>
        <p:nvSpPr>
          <p:cNvPr id="18" name="Text 13"/>
          <p:cNvSpPr txBox="1"/>
          <p:nvPr/>
        </p:nvSpPr>
        <p:spPr>
          <a:xfrm>
            <a:off x="9468917" y="2110464"/>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Two things at the same time</a:t>
            </a:r>
            <a:endParaRPr lang="en-GB" sz="1350" dirty="0"/>
          </a:p>
        </p:txBody>
      </p:sp>
      <p:sp>
        <p:nvSpPr>
          <p:cNvPr id="19" name="Text 14"/>
          <p:cNvSpPr txBox="1"/>
          <p:nvPr/>
        </p:nvSpPr>
        <p:spPr>
          <a:xfrm>
            <a:off x="9468917" y="2677392"/>
            <a:ext cx="203697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The new shift plan clashes with your language course.</a:t>
            </a:r>
            <a:endParaRPr lang="en-GB" sz="1200" dirty="0"/>
          </a:p>
        </p:txBody>
      </p:sp>
      <p:sp>
        <p:nvSpPr>
          <p:cNvPr id="20" name="Shape 15"/>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1" name="Shape 16"/>
          <p:cNvSpPr/>
          <p:nvPr/>
        </p:nvSpPr>
        <p:spPr>
          <a:xfrm>
            <a:off x="658368" y="4081068"/>
            <a:ext cx="3326282" cy="64008"/>
          </a:xfrm>
          <a:prstGeom prst="rect">
            <a:avLst/>
          </a:prstGeom>
          <a:solidFill>
            <a:srgbClr val="F8B414"/>
          </a:solidFill>
          <a:ln w="12700">
            <a:solidFill>
              <a:srgbClr val="F8B414"/>
            </a:solidFill>
            <a:prstDash val="solid"/>
          </a:ln>
        </p:spPr>
      </p:sp>
      <p:pic>
        <p:nvPicPr>
          <p:cNvPr id="22" name="Image 3" descr="/root/smile-smartleap/sunum/build/cache/cizim/ortak-spot-letter-f02a876ffd-500.png">    </p:cNvPr>
          <p:cNvPicPr>
            <a:picLocks noChangeAspect="1"/>
          </p:cNvPicPr>
          <p:nvPr/>
        </p:nvPicPr>
        <p:blipFill>
          <a:blip r:embed="rId4"/>
          <a:stretch>
            <a:fillRect/>
          </a:stretch>
        </p:blipFill>
        <p:spPr>
          <a:xfrm>
            <a:off x="658368" y="4462866"/>
            <a:ext cx="1143000" cy="1143000"/>
          </a:xfrm>
          <a:prstGeom prst="rect">
            <a:avLst/>
          </a:prstGeom>
        </p:spPr>
      </p:pic>
      <p:sp>
        <p:nvSpPr>
          <p:cNvPr id="23" name="Text 17"/>
          <p:cNvSpPr txBox="1"/>
          <p:nvPr/>
        </p:nvSpPr>
        <p:spPr>
          <a:xfrm>
            <a:off x="1920240"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 letter you cannot read</a:t>
            </a:r>
            <a:endParaRPr lang="en-GB" sz="1350" dirty="0"/>
          </a:p>
        </p:txBody>
      </p:sp>
      <p:sp>
        <p:nvSpPr>
          <p:cNvPr id="24" name="Text 18"/>
          <p:cNvSpPr txBox="1"/>
          <p:nvPr/>
        </p:nvSpPr>
        <p:spPr>
          <a:xfrm>
            <a:off x="1920240" y="4812588"/>
            <a:ext cx="203697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An official letter arrives in a language you only half understand. It has a deadline.</a:t>
            </a:r>
            <a:endParaRPr lang="en-GB" sz="1200" dirty="0"/>
          </a:p>
        </p:txBody>
      </p:sp>
      <p:sp>
        <p:nvSpPr>
          <p:cNvPr id="25" name="Shape 19"/>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26" name="Shape 20"/>
          <p:cNvSpPr/>
          <p:nvPr/>
        </p:nvSpPr>
        <p:spPr>
          <a:xfrm>
            <a:off x="4432706" y="4081068"/>
            <a:ext cx="3326282" cy="64008"/>
          </a:xfrm>
          <a:prstGeom prst="rect">
            <a:avLst/>
          </a:prstGeom>
          <a:solidFill>
            <a:srgbClr val="F8B414"/>
          </a:solidFill>
          <a:ln w="12700">
            <a:solidFill>
              <a:srgbClr val="F8B414"/>
            </a:solidFill>
            <a:prstDash val="solid"/>
          </a:ln>
        </p:spPr>
      </p:sp>
      <p:pic>
        <p:nvPicPr>
          <p:cNvPr id="27" name="Image 4" descr="/root/smile-smartleap/sunum/build/cache/cizim/ortak-spot-strike-d8f92973ed-500.png">    </p:cNvPr>
          <p:cNvPicPr>
            <a:picLocks noChangeAspect="1"/>
          </p:cNvPicPr>
          <p:nvPr/>
        </p:nvPicPr>
        <p:blipFill>
          <a:blip r:embed="rId5"/>
          <a:stretch>
            <a:fillRect/>
          </a:stretch>
        </p:blipFill>
        <p:spPr>
          <a:xfrm>
            <a:off x="4432706" y="4462866"/>
            <a:ext cx="1143000" cy="1143000"/>
          </a:xfrm>
          <a:prstGeom prst="rect">
            <a:avLst/>
          </a:prstGeom>
        </p:spPr>
      </p:pic>
      <p:sp>
        <p:nvSpPr>
          <p:cNvPr id="28" name="Text 21"/>
          <p:cNvSpPr txBox="1"/>
          <p:nvPr/>
        </p:nvSpPr>
        <p:spPr>
          <a:xfrm>
            <a:off x="5694578"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Something you cannot control</a:t>
            </a:r>
            <a:endParaRPr lang="en-GB" sz="1350" dirty="0"/>
          </a:p>
        </p:txBody>
      </p:sp>
      <p:sp>
        <p:nvSpPr>
          <p:cNvPr id="29" name="Text 22"/>
          <p:cNvSpPr txBox="1"/>
          <p:nvPr/>
        </p:nvSpPr>
        <p:spPr>
          <a:xfrm>
            <a:off x="5694578" y="4812588"/>
            <a:ext cx="203697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A transport strike on your second day at work.</a:t>
            </a:r>
            <a:endParaRPr lang="en-GB" sz="1200" dirty="0"/>
          </a:p>
        </p:txBody>
      </p:sp>
      <p:sp>
        <p:nvSpPr>
          <p:cNvPr id="30" name="Shape 23"/>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1" name="Shape 24"/>
          <p:cNvSpPr/>
          <p:nvPr/>
        </p:nvSpPr>
        <p:spPr>
          <a:xfrm>
            <a:off x="8207045" y="4081068"/>
            <a:ext cx="3326282" cy="64008"/>
          </a:xfrm>
          <a:prstGeom prst="rect">
            <a:avLst/>
          </a:prstGeom>
          <a:solidFill>
            <a:srgbClr val="F8B414"/>
          </a:solidFill>
          <a:ln w="12700">
            <a:solidFill>
              <a:srgbClr val="F8B414"/>
            </a:solidFill>
            <a:prstDash val="solid"/>
          </a:ln>
        </p:spPr>
      </p:sp>
      <p:pic>
        <p:nvPicPr>
          <p:cNvPr id="32" name="Image 5" descr="/root/smile-smartleap/sunum/build/cache/cizim/ortak-spot-route-1fe66536ee-500.png">    </p:cNvPr>
          <p:cNvPicPr>
            <a:picLocks noChangeAspect="1"/>
          </p:cNvPicPr>
          <p:nvPr/>
        </p:nvPicPr>
        <p:blipFill>
          <a:blip r:embed="rId6"/>
          <a:stretch>
            <a:fillRect/>
          </a:stretch>
        </p:blipFill>
        <p:spPr>
          <a:xfrm>
            <a:off x="8207045" y="4462866"/>
            <a:ext cx="1143000" cy="1143000"/>
          </a:xfrm>
          <a:prstGeom prst="rect">
            <a:avLst/>
          </a:prstGeom>
        </p:spPr>
      </p:pic>
      <p:sp>
        <p:nvSpPr>
          <p:cNvPr id="33" name="Text 25"/>
          <p:cNvSpPr txBox="1"/>
          <p:nvPr/>
        </p:nvSpPr>
        <p:spPr>
          <a:xfrm>
            <a:off x="9468917" y="4245660"/>
            <a:ext cx="2036978" cy="548640"/>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The big navigation problem</a:t>
            </a:r>
            <a:endParaRPr lang="en-GB" sz="1350" dirty="0"/>
          </a:p>
        </p:txBody>
      </p:sp>
      <p:sp>
        <p:nvSpPr>
          <p:cNvPr id="34" name="Text 26"/>
          <p:cNvSpPr txBox="1"/>
          <p:nvPr/>
        </p:nvSpPr>
        <p:spPr>
          <a:xfrm>
            <a:off x="9468917" y="4812588"/>
            <a:ext cx="2036978" cy="1065348"/>
          </a:xfrm>
          <a:prstGeom prst="rect">
            <a:avLst/>
          </a:prstGeom>
          <a:noFill/>
          <a:ln/>
        </p:spPr>
        <p:txBody>
          <a:bodyPr wrap="square" lIns="0" tIns="0" rIns="0" bIns="0" rtlCol="0" anchor="t">
            <a:normAutofit/>
          </a:bodyPr>
          <a:lstStyle/>
          <a:p>
            <a:pPr indent="0" marL="0">
              <a:buNone/>
            </a:pPr>
            <a:r>
              <a:rPr lang="en-GB" altLang="en-US" sz="1200" dirty="0">
                <a:solidFill>
                  <a:srgbClr val="4A5B70"/>
                </a:solidFill>
                <a:latin typeface="Montserrat" pitchFamily="34" charset="0"/>
                <a:ea typeface="Montserrat" pitchFamily="34" charset="-122"/>
                <a:cs typeface="Montserrat" pitchFamily="34" charset="-120"/>
              </a:rPr>
              <a:t>How do I move from my first job to a job that uses my skills?</a:t>
            </a:r>
            <a:endParaRPr lang="en-GB" sz="1200" dirty="0"/>
          </a:p>
        </p:txBody>
      </p:sp>
      <p:sp>
        <p:nvSpPr>
          <p:cNvPr id="35" name="Text 2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9</a:t>
            </a:r>
            <a:endParaRPr lang="en-GB" sz="900" dirty="0"/>
          </a:p>
        </p:txBody>
      </p:sp>
      <p:sp>
        <p:nvSpPr>
          <p:cNvPr id="36" name="Text 2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D'ZURILLA AND NEZU: ATTITUDE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First gate: how you look at the problem</a:t>
            </a:r>
            <a:endParaRPr lang="en-GB" sz="2800" dirty="0"/>
          </a:p>
        </p:txBody>
      </p:sp>
      <p:sp>
        <p:nvSpPr>
          <p:cNvPr id="5" name="Shape 3"/>
          <p:cNvSpPr/>
          <p:nvPr/>
        </p:nvSpPr>
        <p:spPr>
          <a:xfrm>
            <a:off x="548640" y="1945872"/>
            <a:ext cx="5387188" cy="3401712"/>
          </a:xfrm>
          <a:prstGeom prst="roundRect">
            <a:avLst>
              <a:gd name="adj" fmla="val 3763"/>
            </a:avLst>
          </a:prstGeom>
          <a:solidFill>
            <a:srgbClr val="FAE2E5"/>
          </a:solidFill>
          <a:ln w="9525">
            <a:solidFill>
              <a:srgbClr val="FAE2E5"/>
            </a:solidFill>
            <a:prstDash val="solid"/>
          </a:ln>
        </p:spPr>
      </p:sp>
      <p:pic>
        <p:nvPicPr>
          <p:cNvPr id="6" name="Image 0" descr="/root/smile-smartleap/sunum/build/cache/cizim/ortak-portrait-samir-ae684911c8-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B32233"/>
                </a:solidFill>
                <a:latin typeface="Montserrat" pitchFamily="34" charset="0"/>
                <a:ea typeface="Montserrat" pitchFamily="34" charset="-122"/>
                <a:cs typeface="Montserrat" pitchFamily="34" charset="-120"/>
              </a:rPr>
              <a:t>Negative orientation</a:t>
            </a:r>
            <a:endParaRPr lang="en-GB" sz="16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“This is a disaster. Nothing can be done.”</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You feel threatened and freeze.</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The letter stays in the drawer.</a:t>
            </a:r>
            <a:endParaRPr lang="en-GB" sz="1450" dirty="0"/>
          </a:p>
        </p:txBody>
      </p:sp>
      <p:sp>
        <p:nvSpPr>
          <p:cNvPr id="9" name="Shape 6"/>
          <p:cNvSpPr/>
          <p:nvPr/>
        </p:nvSpPr>
        <p:spPr>
          <a:xfrm>
            <a:off x="6255868" y="1945872"/>
            <a:ext cx="5387188" cy="3401712"/>
          </a:xfrm>
          <a:prstGeom prst="roundRect">
            <a:avLst>
              <a:gd name="adj" fmla="val 3763"/>
            </a:avLst>
          </a:prstGeom>
          <a:solidFill>
            <a:srgbClr val="FEF4DE"/>
          </a:solidFill>
          <a:ln w="9525">
            <a:solidFill>
              <a:srgbClr val="FEF4DE"/>
            </a:solidFill>
            <a:prstDash val="solid"/>
          </a:ln>
        </p:spPr>
      </p:sp>
      <p:pic>
        <p:nvPicPr>
          <p:cNvPr id="10" name="Image 1" descr="/root/smile-smartleap/sunum/build/cache/cizim/ortak-portrait-samir-36f6b9c686-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8A6000"/>
                </a:solidFill>
                <a:latin typeface="Montserrat" pitchFamily="34" charset="0"/>
                <a:ea typeface="Montserrat" pitchFamily="34" charset="-122"/>
                <a:cs typeface="Montserrat" pitchFamily="34" charset="-120"/>
              </a:rPr>
              <a:t>Positive orientation</a:t>
            </a:r>
            <a:endParaRPr lang="en-GB" sz="16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“This is a problem with a deadline. I can take it step by step.”</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You feel challenged, not beaten.</a:t>
            </a:r>
            <a:endParaRPr lang="en-GB" sz="1450" dirty="0"/>
          </a:p>
          <a:p>
            <a:pPr marL="203200" indent="-203200">
              <a:spcAft>
                <a:spcPts val="600"/>
              </a:spcAft>
              <a:buSzPct val="100000"/>
              <a:buChar char="●"/>
            </a:pPr>
            <a:r>
              <a:rPr lang="en-GB" altLang="en-US" sz="1450" dirty="0">
                <a:solidFill>
                  <a:srgbClr val="4A5B70"/>
                </a:solidFill>
                <a:latin typeface="Montserrat" pitchFamily="34" charset="0"/>
                <a:ea typeface="Montserrat" pitchFamily="34" charset="-122"/>
                <a:cs typeface="Montserrat" pitchFamily="34" charset="-120"/>
              </a:rPr>
              <a:t>Step 1: find out what the letter asks. Step 2: who can read it with me today?</a:t>
            </a:r>
            <a:endParaRPr lang="en-GB" sz="145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Same letter, same person. The attitude decides what happens next.</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10</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D'Zurilla &amp; Nezu, social problem-solving model (D'Zurilla &amp; Nezu, 2010; Bell &amp; D'Zurilla, 2009)</a:t>
            </a:r>
            <a:endParaRPr lang="en-GB"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D'ZURILLA AND NEZU: STYLE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Second gate: three ways people react</a:t>
            </a:r>
            <a:endParaRPr lang="en-GB" sz="2800" dirty="0"/>
          </a:p>
        </p:txBody>
      </p:sp>
      <p:sp>
        <p:nvSpPr>
          <p:cNvPr id="5" name="Shape 3"/>
          <p:cNvSpPr/>
          <p:nvPr/>
        </p:nvSpPr>
        <p:spPr>
          <a:xfrm>
            <a:off x="548640" y="1945872"/>
            <a:ext cx="3545738" cy="4041792"/>
          </a:xfrm>
          <a:prstGeom prst="roundRect">
            <a:avLst>
              <a:gd name="adj" fmla="val 2579"/>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F8B414"/>
          </a:solidFill>
          <a:ln w="12700">
            <a:solidFill>
              <a:srgbClr val="F8B414"/>
            </a:solidFill>
            <a:prstDash val="solid"/>
          </a:ln>
        </p:spPr>
      </p:sp>
      <p:pic>
        <p:nvPicPr>
          <p:cNvPr id="7" name="Image 0" descr="/root/smile-smartleap/sunum/build/cache/cizim/m5-style_spot-plan-5d5e8dcaf7-900.png">    </p:cNvPr>
          <p:cNvPicPr>
            <a:picLocks noChangeAspect="1"/>
          </p:cNvPicPr>
          <p:nvPr/>
        </p:nvPicPr>
        <p:blipFill>
          <a:blip r:embed="rId1"/>
          <a:stretch>
            <a:fillRect/>
          </a:stretch>
        </p:blipFill>
        <p:spPr>
          <a:xfrm>
            <a:off x="1521409" y="2128752"/>
            <a:ext cx="1600200" cy="1600200"/>
          </a:xfrm>
          <a:prstGeom prst="rect">
            <a:avLst/>
          </a:prstGeom>
        </p:spPr>
      </p:pic>
      <p:sp>
        <p:nvSpPr>
          <p:cNvPr id="8" name="Shape 5"/>
          <p:cNvSpPr/>
          <p:nvPr/>
        </p:nvSpPr>
        <p:spPr>
          <a:xfrm>
            <a:off x="2910230" y="2110464"/>
            <a:ext cx="967664" cy="237744"/>
          </a:xfrm>
          <a:prstGeom prst="roundRect">
            <a:avLst>
              <a:gd name="adj" fmla="val 50000"/>
            </a:avLst>
          </a:prstGeom>
          <a:solidFill>
            <a:srgbClr val="FEF4DE"/>
          </a:solidFill>
          <a:ln w="9525">
            <a:solidFill>
              <a:srgbClr val="FEF4DE"/>
            </a:solidFill>
            <a:prstDash val="solid"/>
          </a:ln>
        </p:spPr>
      </p:sp>
      <p:sp>
        <p:nvSpPr>
          <p:cNvPr id="9" name="Text 6"/>
          <p:cNvSpPr txBox="1"/>
          <p:nvPr/>
        </p:nvSpPr>
        <p:spPr>
          <a:xfrm>
            <a:off x="2910230" y="2110464"/>
            <a:ext cx="967664" cy="237744"/>
          </a:xfrm>
          <a:prstGeom prst="rect">
            <a:avLst/>
          </a:prstGeom>
          <a:noFill/>
          <a:ln/>
        </p:spPr>
        <p:txBody>
          <a:bodyPr wrap="square" lIns="0" tIns="0" rIns="0" bIns="0" rtlCol="0" anchor="ctr"/>
          <a:lstStyle/>
          <a:p>
            <a:pPr algn="ctr" indent="0" marL="0">
              <a:buNone/>
            </a:pPr>
            <a:r>
              <a:rPr lang="en-GB" altLang="en-US" sz="950" b="1" dirty="0">
                <a:solidFill>
                  <a:srgbClr val="8A6000"/>
                </a:solidFill>
                <a:latin typeface="Montserrat" pitchFamily="34" charset="0"/>
                <a:ea typeface="Montserrat" pitchFamily="34" charset="-122"/>
                <a:cs typeface="Montserrat" pitchFamily="34" charset="-120"/>
              </a:rPr>
              <a:t>helpful</a:t>
            </a:r>
            <a:endParaRPr lang="en-GB" sz="950" dirty="0"/>
          </a:p>
        </p:txBody>
      </p:sp>
      <p:sp>
        <p:nvSpPr>
          <p:cNvPr id="10" name="Text 7"/>
          <p:cNvSpPr txBox="1"/>
          <p:nvPr/>
        </p:nvSpPr>
        <p:spPr>
          <a:xfrm>
            <a:off x="777240"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Planned (rational)</a:t>
            </a:r>
            <a:endParaRPr lang="en-GB" sz="1550" dirty="0"/>
          </a:p>
        </p:txBody>
      </p:sp>
      <p:sp>
        <p:nvSpPr>
          <p:cNvPr id="11" name="Text 8"/>
          <p:cNvSpPr txBox="1"/>
          <p:nvPr/>
        </p:nvSpPr>
        <p:spPr>
          <a:xfrm>
            <a:off x="777240"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Define the problem, think of options, decide, try, check. Slower at first, safer in the end.</a:t>
            </a:r>
            <a:endParaRPr lang="en-GB" sz="1600" dirty="0"/>
          </a:p>
        </p:txBody>
      </p:sp>
      <p:sp>
        <p:nvSpPr>
          <p:cNvPr id="12" name="Shape 9"/>
          <p:cNvSpPr/>
          <p:nvPr/>
        </p:nvSpPr>
        <p:spPr>
          <a:xfrm>
            <a:off x="4322978" y="1945872"/>
            <a:ext cx="3545738" cy="4041792"/>
          </a:xfrm>
          <a:prstGeom prst="roundRect">
            <a:avLst>
              <a:gd name="adj" fmla="val 2579"/>
            </a:avLst>
          </a:prstGeom>
          <a:solidFill>
            <a:srgbClr val="FFFFFF"/>
          </a:solidFill>
          <a:ln w="9525">
            <a:solidFill>
              <a:srgbClr val="D6DEE8"/>
            </a:solidFill>
            <a:prstDash val="solid"/>
          </a:ln>
        </p:spPr>
      </p:sp>
      <p:sp>
        <p:nvSpPr>
          <p:cNvPr id="13" name="Shape 10"/>
          <p:cNvSpPr/>
          <p:nvPr/>
        </p:nvSpPr>
        <p:spPr>
          <a:xfrm>
            <a:off x="4432706" y="1945872"/>
            <a:ext cx="3326282" cy="64008"/>
          </a:xfrm>
          <a:prstGeom prst="rect">
            <a:avLst/>
          </a:prstGeom>
          <a:solidFill>
            <a:srgbClr val="F8B414"/>
          </a:solidFill>
          <a:ln w="12700">
            <a:solidFill>
              <a:srgbClr val="F8B414"/>
            </a:solidFill>
            <a:prstDash val="solid"/>
          </a:ln>
        </p:spPr>
      </p:sp>
      <p:pic>
        <p:nvPicPr>
          <p:cNvPr id="14" name="Image 1" descr="/root/smile-smartleap/sunum/build/cache/cizim/m5-style_spot-fast-33719886b2-900.png">    </p:cNvPr>
          <p:cNvPicPr>
            <a:picLocks noChangeAspect="1"/>
          </p:cNvPicPr>
          <p:nvPr/>
        </p:nvPicPr>
        <p:blipFill>
          <a:blip r:embed="rId2"/>
          <a:stretch>
            <a:fillRect/>
          </a:stretch>
        </p:blipFill>
        <p:spPr>
          <a:xfrm>
            <a:off x="5295748" y="2128752"/>
            <a:ext cx="1600200" cy="1600200"/>
          </a:xfrm>
          <a:prstGeom prst="rect">
            <a:avLst/>
          </a:prstGeom>
        </p:spPr>
      </p:pic>
      <p:sp>
        <p:nvSpPr>
          <p:cNvPr id="15" name="Shape 11"/>
          <p:cNvSpPr/>
          <p:nvPr/>
        </p:nvSpPr>
        <p:spPr>
          <a:xfrm>
            <a:off x="6876593" y="2110464"/>
            <a:ext cx="785241" cy="237744"/>
          </a:xfrm>
          <a:prstGeom prst="roundRect">
            <a:avLst>
              <a:gd name="adj" fmla="val 50000"/>
            </a:avLst>
          </a:prstGeom>
          <a:solidFill>
            <a:srgbClr val="FEF4DE"/>
          </a:solidFill>
          <a:ln w="9525">
            <a:solidFill>
              <a:srgbClr val="FEF4DE"/>
            </a:solidFill>
            <a:prstDash val="solid"/>
          </a:ln>
        </p:spPr>
      </p:sp>
      <p:sp>
        <p:nvSpPr>
          <p:cNvPr id="16" name="Text 12"/>
          <p:cNvSpPr txBox="1"/>
          <p:nvPr/>
        </p:nvSpPr>
        <p:spPr>
          <a:xfrm>
            <a:off x="6876593" y="2110464"/>
            <a:ext cx="785241" cy="237744"/>
          </a:xfrm>
          <a:prstGeom prst="rect">
            <a:avLst/>
          </a:prstGeom>
          <a:noFill/>
          <a:ln/>
        </p:spPr>
        <p:txBody>
          <a:bodyPr wrap="square" lIns="0" tIns="0" rIns="0" bIns="0" rtlCol="0" anchor="ctr"/>
          <a:lstStyle/>
          <a:p>
            <a:pPr algn="ctr" indent="0" marL="0">
              <a:buNone/>
            </a:pPr>
            <a:r>
              <a:rPr lang="en-GB" altLang="en-US" sz="950" b="1" dirty="0">
                <a:solidFill>
                  <a:srgbClr val="8A6000"/>
                </a:solidFill>
                <a:latin typeface="Montserrat" pitchFamily="34" charset="0"/>
                <a:ea typeface="Montserrat" pitchFamily="34" charset="-122"/>
                <a:cs typeface="Montserrat" pitchFamily="34" charset="-120"/>
              </a:rPr>
              <a:t>risky</a:t>
            </a:r>
            <a:endParaRPr lang="en-GB" sz="950" dirty="0"/>
          </a:p>
        </p:txBody>
      </p:sp>
      <p:sp>
        <p:nvSpPr>
          <p:cNvPr id="17" name="Text 13"/>
          <p:cNvSpPr txBox="1"/>
          <p:nvPr/>
        </p:nvSpPr>
        <p:spPr>
          <a:xfrm>
            <a:off x="4551578"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Fast without thinking</a:t>
            </a:r>
            <a:endParaRPr lang="en-GB" sz="1550" dirty="0"/>
          </a:p>
        </p:txBody>
      </p:sp>
      <p:sp>
        <p:nvSpPr>
          <p:cNvPr id="18" name="Text 14"/>
          <p:cNvSpPr txBox="1"/>
          <p:nvPr/>
        </p:nvSpPr>
        <p:spPr>
          <a:xfrm>
            <a:off x="4551578"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Act at once, sign at once, reply angrily. Often regretted later.</a:t>
            </a:r>
            <a:endParaRPr lang="en-GB" sz="1600" dirty="0"/>
          </a:p>
        </p:txBody>
      </p:sp>
      <p:sp>
        <p:nvSpPr>
          <p:cNvPr id="19" name="Shape 15"/>
          <p:cNvSpPr/>
          <p:nvPr/>
        </p:nvSpPr>
        <p:spPr>
          <a:xfrm>
            <a:off x="8097317" y="1945872"/>
            <a:ext cx="3545738" cy="4041792"/>
          </a:xfrm>
          <a:prstGeom prst="roundRect">
            <a:avLst>
              <a:gd name="adj" fmla="val 2579"/>
            </a:avLst>
          </a:prstGeom>
          <a:solidFill>
            <a:srgbClr val="FFFFFF"/>
          </a:solidFill>
          <a:ln w="9525">
            <a:solidFill>
              <a:srgbClr val="D6DEE8"/>
            </a:solidFill>
            <a:prstDash val="solid"/>
          </a:ln>
        </p:spPr>
      </p:sp>
      <p:sp>
        <p:nvSpPr>
          <p:cNvPr id="20" name="Shape 16"/>
          <p:cNvSpPr/>
          <p:nvPr/>
        </p:nvSpPr>
        <p:spPr>
          <a:xfrm>
            <a:off x="8207045" y="1945872"/>
            <a:ext cx="3326282" cy="64008"/>
          </a:xfrm>
          <a:prstGeom prst="rect">
            <a:avLst/>
          </a:prstGeom>
          <a:solidFill>
            <a:srgbClr val="F8B414"/>
          </a:solidFill>
          <a:ln w="12700">
            <a:solidFill>
              <a:srgbClr val="F8B414"/>
            </a:solidFill>
            <a:prstDash val="solid"/>
          </a:ln>
        </p:spPr>
      </p:sp>
      <p:pic>
        <p:nvPicPr>
          <p:cNvPr id="21" name="Image 2" descr="/root/smile-smartleap/sunum/build/cache/cizim/m5-style_spot-avoid-95e1eaa9f2-900.png">    </p:cNvPr>
          <p:cNvPicPr>
            <a:picLocks noChangeAspect="1"/>
          </p:cNvPicPr>
          <p:nvPr/>
        </p:nvPicPr>
        <p:blipFill>
          <a:blip r:embed="rId3"/>
          <a:stretch>
            <a:fillRect/>
          </a:stretch>
        </p:blipFill>
        <p:spPr>
          <a:xfrm>
            <a:off x="9070086" y="2128752"/>
            <a:ext cx="1600200" cy="1600200"/>
          </a:xfrm>
          <a:prstGeom prst="rect">
            <a:avLst/>
          </a:prstGeom>
        </p:spPr>
      </p:pic>
      <p:sp>
        <p:nvSpPr>
          <p:cNvPr id="22" name="Shape 17"/>
          <p:cNvSpPr/>
          <p:nvPr/>
        </p:nvSpPr>
        <p:spPr>
          <a:xfrm>
            <a:off x="10650931" y="2110464"/>
            <a:ext cx="785241" cy="237744"/>
          </a:xfrm>
          <a:prstGeom prst="roundRect">
            <a:avLst>
              <a:gd name="adj" fmla="val 50000"/>
            </a:avLst>
          </a:prstGeom>
          <a:solidFill>
            <a:srgbClr val="FEF4DE"/>
          </a:solidFill>
          <a:ln w="9525">
            <a:solidFill>
              <a:srgbClr val="FEF4DE"/>
            </a:solidFill>
            <a:prstDash val="solid"/>
          </a:ln>
        </p:spPr>
      </p:sp>
      <p:sp>
        <p:nvSpPr>
          <p:cNvPr id="23" name="Text 18"/>
          <p:cNvSpPr txBox="1"/>
          <p:nvPr/>
        </p:nvSpPr>
        <p:spPr>
          <a:xfrm>
            <a:off x="10650931" y="2110464"/>
            <a:ext cx="785241" cy="237744"/>
          </a:xfrm>
          <a:prstGeom prst="rect">
            <a:avLst/>
          </a:prstGeom>
          <a:noFill/>
          <a:ln/>
        </p:spPr>
        <p:txBody>
          <a:bodyPr wrap="square" lIns="0" tIns="0" rIns="0" bIns="0" rtlCol="0" anchor="ctr"/>
          <a:lstStyle/>
          <a:p>
            <a:pPr algn="ctr" indent="0" marL="0">
              <a:buNone/>
            </a:pPr>
            <a:r>
              <a:rPr lang="en-GB" altLang="en-US" sz="950" b="1" dirty="0">
                <a:solidFill>
                  <a:srgbClr val="8A6000"/>
                </a:solidFill>
                <a:latin typeface="Montserrat" pitchFamily="34" charset="0"/>
                <a:ea typeface="Montserrat" pitchFamily="34" charset="-122"/>
                <a:cs typeface="Montserrat" pitchFamily="34" charset="-120"/>
              </a:rPr>
              <a:t>risky</a:t>
            </a:r>
            <a:endParaRPr lang="en-GB" sz="950" dirty="0"/>
          </a:p>
        </p:txBody>
      </p:sp>
      <p:sp>
        <p:nvSpPr>
          <p:cNvPr id="24" name="Text 19"/>
          <p:cNvSpPr txBox="1"/>
          <p:nvPr/>
        </p:nvSpPr>
        <p:spPr>
          <a:xfrm>
            <a:off x="8325917"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Waiting or avoiding</a:t>
            </a:r>
            <a:endParaRPr lang="en-GB" sz="1550" dirty="0"/>
          </a:p>
        </p:txBody>
      </p:sp>
      <p:sp>
        <p:nvSpPr>
          <p:cNvPr id="25" name="Text 20"/>
          <p:cNvSpPr txBox="1"/>
          <p:nvPr/>
        </p:nvSpPr>
        <p:spPr>
          <a:xfrm>
            <a:off x="8325917"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Hope the problem goes away, or give it to someone else. Deadlines pass.</a:t>
            </a:r>
            <a:endParaRPr lang="en-GB" sz="1600" dirty="0"/>
          </a:p>
        </p:txBody>
      </p:sp>
      <p:sp>
        <p:nvSpPr>
          <p:cNvPr id="26"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11</a:t>
            </a:r>
            <a:endParaRPr lang="en-GB" sz="900" dirty="0"/>
          </a:p>
        </p:txBody>
      </p:sp>
      <p:sp>
        <p:nvSpPr>
          <p:cNvPr id="27"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28" name="Text 2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Social Problem-Solving Inventory-Revised styles: rational, impulsivity/carelessness, avoidance (D'Zurilla &amp; Nezu)</a:t>
            </a:r>
            <a:endParaRPr lang="en-GB"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STEPS IN THE PROBLEM-SOLVING PROCESS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ADAPT: five steps for everyday problems</a:t>
            </a:r>
            <a:endParaRPr lang="en-GB" sz="2800" dirty="0"/>
          </a:p>
        </p:txBody>
      </p:sp>
      <p:pic>
        <p:nvPicPr>
          <p:cNvPr id="5" name="Image 0" descr="/root/smile-smartleap/sunum/build/cache/cizim/m5-adapt_road--5682c71421-2400.png">    </p:cNvPr>
          <p:cNvPicPr>
            <a:picLocks noChangeAspect="1"/>
          </p:cNvPicPr>
          <p:nvPr/>
        </p:nvPicPr>
        <p:blipFill>
          <a:blip r:embed="rId1"/>
          <a:stretch>
            <a:fillRect/>
          </a:stretch>
        </p:blipFill>
        <p:spPr>
          <a:xfrm>
            <a:off x="548640" y="2207091"/>
            <a:ext cx="7208215" cy="3153594"/>
          </a:xfrm>
          <a:prstGeom prst="rect">
            <a:avLst/>
          </a:prstGeom>
        </p:spPr>
      </p:pic>
      <p:sp>
        <p:nvSpPr>
          <p:cNvPr id="6" name="Shape 3"/>
          <p:cNvSpPr/>
          <p:nvPr/>
        </p:nvSpPr>
        <p:spPr>
          <a:xfrm>
            <a:off x="1373517" y="3987567"/>
            <a:ext cx="1377696" cy="349504"/>
          </a:xfrm>
          <a:prstGeom prst="roundRect">
            <a:avLst>
              <a:gd name="adj" fmla="val 50000"/>
            </a:avLst>
          </a:prstGeom>
          <a:solidFill>
            <a:srgbClr val="FFFFFF"/>
          </a:solidFill>
          <a:ln w="15875">
            <a:solidFill>
              <a:srgbClr val="F8B414"/>
            </a:solidFill>
            <a:prstDash val="solid"/>
          </a:ln>
        </p:spPr>
      </p:sp>
      <p:sp>
        <p:nvSpPr>
          <p:cNvPr id="7" name="Text 4"/>
          <p:cNvSpPr txBox="1"/>
          <p:nvPr/>
        </p:nvSpPr>
        <p:spPr>
          <a:xfrm>
            <a:off x="1446669" y="3987567"/>
            <a:ext cx="12313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A · Attitude</a:t>
            </a:r>
            <a:endParaRPr lang="en-GB" sz="1250" dirty="0"/>
          </a:p>
        </p:txBody>
      </p:sp>
      <p:sp>
        <p:nvSpPr>
          <p:cNvPr id="8" name="Shape 5"/>
          <p:cNvSpPr/>
          <p:nvPr/>
        </p:nvSpPr>
        <p:spPr>
          <a:xfrm>
            <a:off x="2723855" y="3530296"/>
            <a:ext cx="1199896" cy="349504"/>
          </a:xfrm>
          <a:prstGeom prst="roundRect">
            <a:avLst>
              <a:gd name="adj" fmla="val 50000"/>
            </a:avLst>
          </a:prstGeom>
          <a:solidFill>
            <a:srgbClr val="FFFFFF"/>
          </a:solidFill>
          <a:ln w="15875">
            <a:solidFill>
              <a:srgbClr val="F8B414"/>
            </a:solidFill>
            <a:prstDash val="solid"/>
          </a:ln>
        </p:spPr>
      </p:sp>
      <p:sp>
        <p:nvSpPr>
          <p:cNvPr id="9" name="Text 6"/>
          <p:cNvSpPr txBox="1"/>
          <p:nvPr/>
        </p:nvSpPr>
        <p:spPr>
          <a:xfrm>
            <a:off x="2797007" y="3530296"/>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D · Define</a:t>
            </a:r>
            <a:endParaRPr lang="en-GB" sz="1250" dirty="0"/>
          </a:p>
        </p:txBody>
      </p:sp>
      <p:sp>
        <p:nvSpPr>
          <p:cNvPr id="10" name="Shape 7"/>
          <p:cNvSpPr/>
          <p:nvPr/>
        </p:nvSpPr>
        <p:spPr>
          <a:xfrm>
            <a:off x="3718593" y="3262241"/>
            <a:ext cx="1733296" cy="349504"/>
          </a:xfrm>
          <a:prstGeom prst="roundRect">
            <a:avLst>
              <a:gd name="adj" fmla="val 50000"/>
            </a:avLst>
          </a:prstGeom>
          <a:solidFill>
            <a:srgbClr val="FFFFFF"/>
          </a:solidFill>
          <a:ln w="15875">
            <a:solidFill>
              <a:srgbClr val="F8B414"/>
            </a:solidFill>
            <a:prstDash val="solid"/>
          </a:ln>
        </p:spPr>
      </p:sp>
      <p:sp>
        <p:nvSpPr>
          <p:cNvPr id="11" name="Text 8"/>
          <p:cNvSpPr txBox="1"/>
          <p:nvPr/>
        </p:nvSpPr>
        <p:spPr>
          <a:xfrm>
            <a:off x="3791745" y="3262241"/>
            <a:ext cx="1586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A · Alternatives</a:t>
            </a:r>
            <a:endParaRPr lang="en-GB" sz="1250" dirty="0"/>
          </a:p>
        </p:txBody>
      </p:sp>
      <p:sp>
        <p:nvSpPr>
          <p:cNvPr id="12" name="Shape 9"/>
          <p:cNvSpPr/>
          <p:nvPr/>
        </p:nvSpPr>
        <p:spPr>
          <a:xfrm>
            <a:off x="5238321" y="2726130"/>
            <a:ext cx="1288796" cy="349504"/>
          </a:xfrm>
          <a:prstGeom prst="roundRect">
            <a:avLst>
              <a:gd name="adj" fmla="val 50000"/>
            </a:avLst>
          </a:prstGeom>
          <a:solidFill>
            <a:srgbClr val="FFFFFF"/>
          </a:solidFill>
          <a:ln w="15875">
            <a:solidFill>
              <a:srgbClr val="F8B414"/>
            </a:solidFill>
            <a:prstDash val="solid"/>
          </a:ln>
        </p:spPr>
      </p:sp>
      <p:sp>
        <p:nvSpPr>
          <p:cNvPr id="13" name="Text 10"/>
          <p:cNvSpPr txBox="1"/>
          <p:nvPr/>
        </p:nvSpPr>
        <p:spPr>
          <a:xfrm>
            <a:off x="5311473" y="2726130"/>
            <a:ext cx="11424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P · Predict</a:t>
            </a:r>
            <a:endParaRPr lang="en-GB" sz="1250" dirty="0"/>
          </a:p>
        </p:txBody>
      </p:sp>
      <p:sp>
        <p:nvSpPr>
          <p:cNvPr id="14" name="Shape 11"/>
          <p:cNvSpPr/>
          <p:nvPr/>
        </p:nvSpPr>
        <p:spPr>
          <a:xfrm>
            <a:off x="6103307" y="2221555"/>
            <a:ext cx="1288796" cy="349504"/>
          </a:xfrm>
          <a:prstGeom prst="roundRect">
            <a:avLst>
              <a:gd name="adj" fmla="val 50000"/>
            </a:avLst>
          </a:prstGeom>
          <a:solidFill>
            <a:srgbClr val="FFFFFF"/>
          </a:solidFill>
          <a:ln w="15875">
            <a:solidFill>
              <a:srgbClr val="F8B414"/>
            </a:solidFill>
            <a:prstDash val="solid"/>
          </a:ln>
        </p:spPr>
      </p:sp>
      <p:sp>
        <p:nvSpPr>
          <p:cNvPr id="15" name="Text 12"/>
          <p:cNvSpPr txBox="1"/>
          <p:nvPr/>
        </p:nvSpPr>
        <p:spPr>
          <a:xfrm>
            <a:off x="6176459" y="2221555"/>
            <a:ext cx="11424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T · Try out</a:t>
            </a:r>
            <a:endParaRPr lang="en-GB" sz="1250" dirty="0"/>
          </a:p>
        </p:txBody>
      </p:sp>
      <p:sp>
        <p:nvSpPr>
          <p:cNvPr id="16" name="Text 13"/>
          <p:cNvSpPr txBox="1"/>
          <p:nvPr/>
        </p:nvSpPr>
        <p:spPr>
          <a:xfrm>
            <a:off x="548640" y="5658480"/>
            <a:ext cx="72082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Example: the shift plan clashes with my Tuesday class. Swap, ask for a fixed day off, or move course?</a:t>
            </a:r>
            <a:endParaRPr lang="en-GB" sz="1100" dirty="0"/>
          </a:p>
        </p:txBody>
      </p:sp>
      <p:sp>
        <p:nvSpPr>
          <p:cNvPr id="17" name="Shape 14"/>
          <p:cNvSpPr/>
          <p:nvPr/>
        </p:nvSpPr>
        <p:spPr>
          <a:xfrm>
            <a:off x="8076895" y="1945872"/>
            <a:ext cx="3566160" cy="4041792"/>
          </a:xfrm>
          <a:prstGeom prst="roundRect">
            <a:avLst>
              <a:gd name="adj" fmla="val 3590"/>
            </a:avLst>
          </a:prstGeom>
          <a:solidFill>
            <a:srgbClr val="FEF4DE"/>
          </a:solidFill>
          <a:ln w="9525">
            <a:solidFill>
              <a:srgbClr val="FEF4DE"/>
            </a:solidFill>
            <a:prstDash val="solid"/>
          </a:ln>
        </p:spPr>
      </p:sp>
      <p:sp>
        <p:nvSpPr>
          <p:cNvPr id="18" name="Text 15"/>
          <p:cNvSpPr txBox="1"/>
          <p:nvPr/>
        </p:nvSpPr>
        <p:spPr>
          <a:xfrm>
            <a:off x="8305495" y="2128752"/>
            <a:ext cx="3108960" cy="411480"/>
          </a:xfrm>
          <a:prstGeom prst="rect">
            <a:avLst/>
          </a:prstGeom>
          <a:noFill/>
          <a:ln/>
        </p:spPr>
        <p:txBody>
          <a:bodyPr wrap="square" lIns="0" tIns="0" rIns="0" bIns="0" rtlCol="0" anchor="ctr">
            <a:normAutofit/>
          </a:bodyPr>
          <a:lstStyle/>
          <a:p>
            <a:pPr indent="0" marL="0">
              <a:buNone/>
            </a:pPr>
            <a:r>
              <a:rPr lang="en-GB" altLang="en-US" sz="1400" b="1" dirty="0">
                <a:solidFill>
                  <a:srgbClr val="8A6000"/>
                </a:solidFill>
                <a:latin typeface="Montserrat" pitchFamily="34" charset="0"/>
                <a:ea typeface="Montserrat" pitchFamily="34" charset="-122"/>
                <a:cs typeface="Montserrat" pitchFamily="34" charset="-120"/>
              </a:rPr>
              <a:t>On the road</a:t>
            </a:r>
            <a:endParaRPr lang="en-GB" sz="1400" dirty="0"/>
          </a:p>
        </p:txBody>
      </p:sp>
      <p:sp>
        <p:nvSpPr>
          <p:cNvPr id="19" name="Text 16"/>
          <p:cNvSpPr txBox="1"/>
          <p:nvPr/>
        </p:nvSpPr>
        <p:spPr>
          <a:xfrm>
            <a:off x="8305495" y="2585952"/>
            <a:ext cx="3108960" cy="321883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Attitude: </a:t>
            </a:r>
            <a:r>
              <a:rPr lang="en-GB" altLang="en-US" sz="1400" dirty="0">
                <a:solidFill>
                  <a:srgbClr val="4A5B70"/>
                </a:solidFill>
                <a:latin typeface="Montserrat" pitchFamily="34" charset="0"/>
                <a:ea typeface="Montserrat" pitchFamily="34" charset="-122"/>
                <a:cs typeface="Montserrat" pitchFamily="34" charset="-120"/>
              </a:rPr>
              <a:t>this is normal, it can be solved.</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Define: </a:t>
            </a:r>
            <a:r>
              <a:rPr lang="en-GB" altLang="en-US" sz="1400" dirty="0">
                <a:solidFill>
                  <a:srgbClr val="4A5B70"/>
                </a:solidFill>
                <a:latin typeface="Montserrat" pitchFamily="34" charset="0"/>
                <a:ea typeface="Montserrat" pitchFamily="34" charset="-122"/>
                <a:cs typeface="Montserrat" pitchFamily="34" charset="-120"/>
              </a:rPr>
              <a:t>what exactly, what do I want?</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Alternatives: </a:t>
            </a:r>
            <a:r>
              <a:rPr lang="en-GB" altLang="en-US" sz="1400" dirty="0">
                <a:solidFill>
                  <a:srgbClr val="4A5B70"/>
                </a:solidFill>
                <a:latin typeface="Montserrat" pitchFamily="34" charset="0"/>
                <a:ea typeface="Montserrat" pitchFamily="34" charset="-122"/>
                <a:cs typeface="Montserrat" pitchFamily="34" charset="-120"/>
              </a:rPr>
              <a:t>three options, no judging yet.</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Predict: </a:t>
            </a:r>
            <a:r>
              <a:rPr lang="en-GB" altLang="en-US" sz="1400" dirty="0">
                <a:solidFill>
                  <a:srgbClr val="4A5B70"/>
                </a:solidFill>
                <a:latin typeface="Montserrat" pitchFamily="34" charset="0"/>
                <a:ea typeface="Montserrat" pitchFamily="34" charset="-122"/>
                <a:cs typeface="Montserrat" pitchFamily="34" charset="-120"/>
              </a:rPr>
              <a:t>what can happen? Choose, plan.</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Try out: </a:t>
            </a:r>
            <a:r>
              <a:rPr lang="en-GB" altLang="en-US" sz="1400" dirty="0">
                <a:solidFill>
                  <a:srgbClr val="4A5B70"/>
                </a:solidFill>
                <a:latin typeface="Montserrat" pitchFamily="34" charset="0"/>
                <a:ea typeface="Montserrat" pitchFamily="34" charset="-122"/>
                <a:cs typeface="Montserrat" pitchFamily="34" charset="-120"/>
              </a:rPr>
              <a:t>do it, check, adjust.</a:t>
            </a:r>
            <a:endParaRPr lang="en-GB" sz="1400" dirty="0"/>
          </a:p>
        </p:txBody>
      </p:sp>
      <p:sp>
        <p:nvSpPr>
          <p:cNvPr id="20"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12</a:t>
            </a:r>
            <a:endParaRPr lang="en-GB" sz="900" dirty="0"/>
          </a:p>
        </p:txBody>
      </p:sp>
      <p:sp>
        <p:nvSpPr>
          <p:cNvPr id="21"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22" name="Text 19"/>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Based on Nezu, Nezu &amp; D'Zurilla (2007), Solving Life's Problems: A 5-step guide (ADAPT used as a teaching mnemonic)</a:t>
            </a:r>
            <a:endParaRPr lang="en-GB"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SKILLS AND ATTITUDES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good problem solvers use</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F8B414"/>
          </a:solidFill>
          <a:ln w="12700">
            <a:solidFill>
              <a:srgbClr val="F8B414"/>
            </a:solidFill>
            <a:prstDash val="solid"/>
          </a:ln>
        </p:spPr>
      </p:sp>
      <p:sp>
        <p:nvSpPr>
          <p:cNvPr id="7" name="Shape 5"/>
          <p:cNvSpPr/>
          <p:nvPr/>
        </p:nvSpPr>
        <p:spPr>
          <a:xfrm>
            <a:off x="749808" y="2174472"/>
            <a:ext cx="457200" cy="457200"/>
          </a:xfrm>
          <a:prstGeom prst="ellipse">
            <a:avLst/>
          </a:prstGeom>
          <a:solidFill>
            <a:srgbClr val="FEF4DE"/>
          </a:solidFill>
          <a:ln w="12700">
            <a:solidFill>
              <a:srgbClr val="FEF4DE"/>
            </a:solidFill>
            <a:prstDash val="solid"/>
          </a:ln>
        </p:spPr>
      </p:sp>
      <p:pic>
        <p:nvPicPr>
          <p:cNvPr id="8" name="Image 0" descr="/root/smile-smartleap/sunum/build/cache/varlik/ikon-search-8A6000-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Analysis</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Look closely: what happened, when, who is involved, what is in my control?</a:t>
            </a:r>
            <a:endParaRPr lang="en-GB" sz="155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F8B414"/>
          </a:solidFill>
          <a:ln w="12700">
            <a:solidFill>
              <a:srgbClr val="F8B414"/>
            </a:solidFill>
            <a:prstDash val="solid"/>
          </a:ln>
        </p:spPr>
      </p:sp>
      <p:sp>
        <p:nvSpPr>
          <p:cNvPr id="13" name="Shape 10"/>
          <p:cNvSpPr/>
          <p:nvPr/>
        </p:nvSpPr>
        <p:spPr>
          <a:xfrm>
            <a:off x="4524146" y="2174472"/>
            <a:ext cx="457200" cy="457200"/>
          </a:xfrm>
          <a:prstGeom prst="ellipse">
            <a:avLst/>
          </a:prstGeom>
          <a:solidFill>
            <a:srgbClr val="FEF4DE"/>
          </a:solidFill>
          <a:ln w="12700">
            <a:solidFill>
              <a:srgbClr val="FEF4DE"/>
            </a:solidFill>
            <a:prstDash val="solid"/>
          </a:ln>
        </p:spPr>
      </p:sp>
      <p:pic>
        <p:nvPicPr>
          <p:cNvPr id="14" name="Image 1" descr="/root/smile-smartleap/sunum/build/cache/varlik/ikon-scale-8A6000-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Decision-making</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Compare options with clear reasons, not only feelings.</a:t>
            </a:r>
            <a:endParaRPr lang="en-GB" sz="155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F8B414"/>
          </a:solidFill>
          <a:ln w="12700">
            <a:solidFill>
              <a:srgbClr val="F8B414"/>
            </a:solidFill>
            <a:prstDash val="solid"/>
          </a:ln>
        </p:spPr>
      </p:sp>
      <p:sp>
        <p:nvSpPr>
          <p:cNvPr id="19" name="Shape 15"/>
          <p:cNvSpPr/>
          <p:nvPr/>
        </p:nvSpPr>
        <p:spPr>
          <a:xfrm>
            <a:off x="8298485" y="2174472"/>
            <a:ext cx="457200" cy="457200"/>
          </a:xfrm>
          <a:prstGeom prst="ellipse">
            <a:avLst/>
          </a:prstGeom>
          <a:solidFill>
            <a:srgbClr val="FEF4DE"/>
          </a:solidFill>
          <a:ln w="12700">
            <a:solidFill>
              <a:srgbClr val="FEF4DE"/>
            </a:solidFill>
            <a:prstDash val="solid"/>
          </a:ln>
        </p:spPr>
      </p:sp>
      <p:pic>
        <p:nvPicPr>
          <p:cNvPr id="20" name="Image 2" descr="/root/smile-smartleap/sunum/build/cache/varlik/ikon-refresh-cw-8A6000-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Reflection</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Look back: what worked, what will I do differently?</a:t>
            </a:r>
            <a:endParaRPr lang="en-GB" sz="155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F8B414"/>
          </a:solidFill>
          <a:ln w="12700">
            <a:solidFill>
              <a:srgbClr val="F8B414"/>
            </a:solidFill>
            <a:prstDash val="solid"/>
          </a:ln>
        </p:spPr>
      </p:sp>
      <p:sp>
        <p:nvSpPr>
          <p:cNvPr id="25" name="Shape 20"/>
          <p:cNvSpPr/>
          <p:nvPr/>
        </p:nvSpPr>
        <p:spPr>
          <a:xfrm>
            <a:off x="749808" y="4309668"/>
            <a:ext cx="457200" cy="457200"/>
          </a:xfrm>
          <a:prstGeom prst="ellipse">
            <a:avLst/>
          </a:prstGeom>
          <a:solidFill>
            <a:srgbClr val="F4F7FB"/>
          </a:solidFill>
          <a:ln w="12700">
            <a:solidFill>
              <a:srgbClr val="F4F7FB"/>
            </a:solidFill>
            <a:prstDash val="solid"/>
          </a:ln>
        </p:spPr>
      </p:sp>
      <p:pic>
        <p:nvPicPr>
          <p:cNvPr id="26" name="Image 3" descr="/root/smile-smartleap/sunum/build/cache/varlik/ikon-hourglass-183454-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Patience</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Some problems need several small steps and some days.</a:t>
            </a:r>
            <a:endParaRPr lang="en-GB" sz="155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F8B414"/>
          </a:solidFill>
          <a:ln w="12700">
            <a:solidFill>
              <a:srgbClr val="F8B414"/>
            </a:solidFill>
            <a:prstDash val="solid"/>
          </a:ln>
        </p:spPr>
      </p:sp>
      <p:sp>
        <p:nvSpPr>
          <p:cNvPr id="31" name="Shape 25"/>
          <p:cNvSpPr/>
          <p:nvPr/>
        </p:nvSpPr>
        <p:spPr>
          <a:xfrm>
            <a:off x="4524146" y="4309668"/>
            <a:ext cx="457200" cy="457200"/>
          </a:xfrm>
          <a:prstGeom prst="ellipse">
            <a:avLst/>
          </a:prstGeom>
          <a:solidFill>
            <a:srgbClr val="F4F7FB"/>
          </a:solidFill>
          <a:ln w="12700">
            <a:solidFill>
              <a:srgbClr val="F4F7FB"/>
            </a:solidFill>
            <a:prstDash val="solid"/>
          </a:ln>
        </p:spPr>
      </p:sp>
      <p:pic>
        <p:nvPicPr>
          <p:cNvPr id="32" name="Image 4" descr="/root/smile-smartleap/sunum/build/cache/varlik/ikon-shield-check-183454-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Responsibility</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Own your part, without carrying the parts that are not yours.</a:t>
            </a:r>
            <a:endParaRPr lang="en-GB" sz="155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F8B414"/>
          </a:solidFill>
          <a:ln w="12700">
            <a:solidFill>
              <a:srgbClr val="F8B414"/>
            </a:solidFill>
            <a:prstDash val="solid"/>
          </a:ln>
        </p:spPr>
      </p:sp>
      <p:sp>
        <p:nvSpPr>
          <p:cNvPr id="37" name="Shape 30"/>
          <p:cNvSpPr/>
          <p:nvPr/>
        </p:nvSpPr>
        <p:spPr>
          <a:xfrm>
            <a:off x="8298485" y="4309668"/>
            <a:ext cx="457200" cy="457200"/>
          </a:xfrm>
          <a:prstGeom prst="ellipse">
            <a:avLst/>
          </a:prstGeom>
          <a:solidFill>
            <a:srgbClr val="F4F7FB"/>
          </a:solidFill>
          <a:ln w="12700">
            <a:solidFill>
              <a:srgbClr val="F4F7FB"/>
            </a:solidFill>
            <a:prstDash val="solid"/>
          </a:ln>
        </p:spPr>
      </p:sp>
      <p:pic>
        <p:nvPicPr>
          <p:cNvPr id="38" name="Image 5" descr="/root/smile-smartleap/sunum/build/cache/varlik/ikon-sprout-183454-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Openness to learning</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Mistakes are information. Ask, try, improve.</a:t>
            </a:r>
            <a:endParaRPr lang="en-GB" sz="155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13</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43" name="Text 3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SMILE curriculum, Unit 1 key topics · EU Key Competences: "a problem-solving attitude supports both the learning process and the individual's ability to handle obstacles and change" (Council Recommendation 2018/C 189/01)</a:t>
            </a:r>
            <a:endParaRPr lang="en-GB"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PROBLEM SOLVING AS A LEARNABLE SKILL</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Charge your “I can do this” battery</a:t>
            </a:r>
            <a:endParaRPr lang="en-GB" sz="2800" dirty="0"/>
          </a:p>
        </p:txBody>
      </p:sp>
      <p:pic>
        <p:nvPicPr>
          <p:cNvPr id="5" name="Image 0" descr="/root/smile-smartleap/sunum/build/cache/cizim/m5-battery--c77a135962-2400.png">    </p:cNvPr>
          <p:cNvPicPr>
            <a:picLocks noChangeAspect="1"/>
          </p:cNvPicPr>
          <p:nvPr/>
        </p:nvPicPr>
        <p:blipFill>
          <a:blip r:embed="rId1"/>
          <a:stretch>
            <a:fillRect/>
          </a:stretch>
        </p:blipFill>
        <p:spPr>
          <a:xfrm>
            <a:off x="642634" y="1945872"/>
            <a:ext cx="6928786" cy="4041792"/>
          </a:xfrm>
          <a:prstGeom prst="rect">
            <a:avLst/>
          </a:prstGeom>
        </p:spPr>
      </p:pic>
      <p:sp>
        <p:nvSpPr>
          <p:cNvPr id="6" name="Shape 3"/>
          <p:cNvSpPr/>
          <p:nvPr/>
        </p:nvSpPr>
        <p:spPr>
          <a:xfrm>
            <a:off x="1165679" y="3307001"/>
            <a:ext cx="7553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238831" y="3307001"/>
            <a:ext cx="6090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Do it</a:t>
            </a:r>
            <a:endParaRPr lang="en-GB" sz="1250" dirty="0"/>
          </a:p>
        </p:txBody>
      </p:sp>
      <p:sp>
        <p:nvSpPr>
          <p:cNvPr id="8" name="Shape 5"/>
          <p:cNvSpPr/>
          <p:nvPr/>
        </p:nvSpPr>
        <p:spPr>
          <a:xfrm>
            <a:off x="1121229" y="4277031"/>
            <a:ext cx="8442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1194381" y="4277031"/>
            <a:ext cx="697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See it</a:t>
            </a:r>
            <a:endParaRPr lang="en-GB" sz="1250" dirty="0"/>
          </a:p>
        </p:txBody>
      </p:sp>
      <p:sp>
        <p:nvSpPr>
          <p:cNvPr id="10" name="Shape 7"/>
          <p:cNvSpPr/>
          <p:nvPr/>
        </p:nvSpPr>
        <p:spPr>
          <a:xfrm>
            <a:off x="6204081" y="3307001"/>
            <a:ext cx="9331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6277233" y="3307001"/>
            <a:ext cx="786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Hear it</a:t>
            </a:r>
            <a:endParaRPr lang="en-GB" sz="1250" dirty="0"/>
          </a:p>
        </p:txBody>
      </p:sp>
      <p:sp>
        <p:nvSpPr>
          <p:cNvPr id="12" name="Shape 9"/>
          <p:cNvSpPr/>
          <p:nvPr/>
        </p:nvSpPr>
        <p:spPr>
          <a:xfrm>
            <a:off x="6204081" y="4277031"/>
            <a:ext cx="933196" cy="349504"/>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6277233" y="4277031"/>
            <a:ext cx="786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Feel it</a:t>
            </a:r>
            <a:endParaRPr lang="en-GB" sz="1250" dirty="0"/>
          </a:p>
        </p:txBody>
      </p:sp>
      <p:sp>
        <p:nvSpPr>
          <p:cNvPr id="14" name="Shape 11"/>
          <p:cNvSpPr/>
          <p:nvPr/>
        </p:nvSpPr>
        <p:spPr>
          <a:xfrm>
            <a:off x="7985455" y="1945872"/>
            <a:ext cx="3657600" cy="4041792"/>
          </a:xfrm>
          <a:prstGeom prst="roundRect">
            <a:avLst>
              <a:gd name="adj" fmla="val 3500"/>
            </a:avLst>
          </a:prstGeom>
          <a:solidFill>
            <a:srgbClr val="FEF4DE"/>
          </a:solidFill>
          <a:ln w="9525">
            <a:solidFill>
              <a:srgbClr val="FEF4DE"/>
            </a:solidFill>
            <a:prstDash val="solid"/>
          </a:ln>
        </p:spPr>
      </p:sp>
      <p:sp>
        <p:nvSpPr>
          <p:cNvPr id="15" name="Text 12"/>
          <p:cNvSpPr txBox="1"/>
          <p:nvPr/>
        </p:nvSpPr>
        <p:spPr>
          <a:xfrm>
            <a:off x="8214055" y="2174472"/>
            <a:ext cx="3200400" cy="3630312"/>
          </a:xfrm>
          <a:prstGeom prst="rect">
            <a:avLst/>
          </a:prstGeom>
          <a:noFill/>
          <a:ln/>
        </p:spPr>
        <p:txBody>
          <a:bodyPr wrap="square" lIns="0" tIns="0" rIns="0" bIns="0" rtlCol="0" anchor="ctr">
            <a:normAutofit/>
          </a:bodyPr>
          <a:lstStyle/>
          <a:p>
            <a:pPr marL="203200" indent="-203200">
              <a:spcAft>
                <a:spcPts val="985"/>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Do it: </a:t>
            </a:r>
            <a:r>
              <a:rPr lang="en-GB" altLang="en-US" sz="1600" dirty="0">
                <a:solidFill>
                  <a:srgbClr val="4A5B70"/>
                </a:solidFill>
                <a:latin typeface="Montserrat" pitchFamily="34" charset="0"/>
                <a:ea typeface="Montserrat" pitchFamily="34" charset="-122"/>
                <a:cs typeface="Montserrat" pitchFamily="34" charset="-120"/>
              </a:rPr>
              <a:t>small successes. Start with a problem you can solve this week.</a:t>
            </a:r>
            <a:endParaRPr lang="en-GB" sz="1600" dirty="0"/>
          </a:p>
          <a:p>
            <a:pPr marL="203200" indent="-203200">
              <a:spcAft>
                <a:spcPts val="985"/>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See it: </a:t>
            </a:r>
            <a:r>
              <a:rPr lang="en-GB" altLang="en-US" sz="1600" dirty="0">
                <a:solidFill>
                  <a:srgbClr val="4A5B70"/>
                </a:solidFill>
                <a:latin typeface="Montserrat" pitchFamily="34" charset="0"/>
                <a:ea typeface="Montserrat" pitchFamily="34" charset="-122"/>
                <a:cs typeface="Montserrat" pitchFamily="34" charset="-120"/>
              </a:rPr>
              <a:t>people like you solving similar problems.</a:t>
            </a:r>
            <a:endParaRPr lang="en-GB" sz="1600" dirty="0"/>
          </a:p>
          <a:p>
            <a:pPr marL="203200" indent="-203200">
              <a:spcAft>
                <a:spcPts val="985"/>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Hear it: </a:t>
            </a:r>
            <a:r>
              <a:rPr lang="en-GB" altLang="en-US" sz="1600" dirty="0">
                <a:solidFill>
                  <a:srgbClr val="4A5B70"/>
                </a:solidFill>
                <a:latin typeface="Montserrat" pitchFamily="34" charset="0"/>
                <a:ea typeface="Montserrat" pitchFamily="34" charset="-122"/>
                <a:cs typeface="Montserrat" pitchFamily="34" charset="-120"/>
              </a:rPr>
              <a:t>“You can handle this”, from people you trust.</a:t>
            </a:r>
            <a:endParaRPr lang="en-GB" sz="1600" dirty="0"/>
          </a:p>
          <a:p>
            <a:pPr marL="203200" indent="-203200">
              <a:spcAft>
                <a:spcPts val="985"/>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Feel it: </a:t>
            </a:r>
            <a:r>
              <a:rPr lang="en-GB" altLang="en-US" sz="1600" dirty="0">
                <a:solidFill>
                  <a:srgbClr val="4A5B70"/>
                </a:solidFill>
                <a:latin typeface="Montserrat" pitchFamily="34" charset="0"/>
                <a:ea typeface="Montserrat" pitchFamily="34" charset="-122"/>
                <a:cs typeface="Montserrat" pitchFamily="34" charset="-120"/>
              </a:rPr>
              <a:t>calm body, clearer head before big decisions.</a:t>
            </a:r>
            <a:endParaRPr lang="en-GB" sz="1600" dirty="0"/>
          </a:p>
        </p:txBody>
      </p:sp>
      <p:sp>
        <p:nvSpPr>
          <p:cNvPr id="16"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14</a:t>
            </a:r>
            <a:endParaRPr lang="en-GB" sz="900" dirty="0"/>
          </a:p>
        </p:txBody>
      </p:sp>
      <p:sp>
        <p:nvSpPr>
          <p:cNvPr id="17"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8" name="Text 1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Bandura (1997), Self-Efficacy: The Exercise of Control, ch. 3: four sources of self-efficacy</a:t>
            </a:r>
            <a:endParaRPr lang="en-GB"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MYTH OR FACT?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Common misunderstandings about problem solving</a:t>
            </a:r>
            <a:endParaRPr lang="en-GB" sz="2800" dirty="0"/>
          </a:p>
        </p:txBody>
      </p:sp>
      <p:sp>
        <p:nvSpPr>
          <p:cNvPr id="5" name="Shape 3"/>
          <p:cNvSpPr/>
          <p:nvPr/>
        </p:nvSpPr>
        <p:spPr>
          <a:xfrm>
            <a:off x="548640" y="1945872"/>
            <a:ext cx="4297680" cy="691315"/>
          </a:xfrm>
          <a:prstGeom prst="roundRect">
            <a:avLst>
              <a:gd name="adj" fmla="val 13227"/>
            </a:avLst>
          </a:prstGeom>
          <a:solidFill>
            <a:srgbClr val="FAE2E5"/>
          </a:solidFill>
          <a:ln w="9525">
            <a:solidFill>
              <a:srgbClr val="FAE2E5"/>
            </a:solidFill>
            <a:prstDash val="solid"/>
          </a:ln>
        </p:spPr>
      </p:sp>
      <p:pic>
        <p:nvPicPr>
          <p:cNvPr id="6" name="Image 0" descr="/root/smile-smartleap/sunum/build/cache/varlik/ikon-x-D93042-256.png">    </p:cNvPr>
          <p:cNvPicPr>
            <a:picLocks noChangeAspect="1"/>
          </p:cNvPicPr>
          <p:nvPr/>
        </p:nvPicPr>
        <p:blipFill>
          <a:blip r:embed="rId1"/>
          <a:stretch>
            <a:fillRect/>
          </a:stretch>
        </p:blipFill>
        <p:spPr>
          <a:xfrm>
            <a:off x="713232" y="2136082"/>
            <a:ext cx="310896" cy="310896"/>
          </a:xfrm>
          <a:prstGeom prst="rect">
            <a:avLst/>
          </a:prstGeom>
        </p:spPr>
      </p:pic>
      <p:sp>
        <p:nvSpPr>
          <p:cNvPr id="7" name="Text 4"/>
          <p:cNvSpPr txBox="1"/>
          <p:nvPr/>
        </p:nvSpPr>
        <p:spPr>
          <a:xfrm>
            <a:off x="1115568" y="2000736"/>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“Problem solving is a talent. You have it or you don't.”</a:t>
            </a:r>
            <a:endParaRPr lang="en-GB" sz="1600" dirty="0"/>
          </a:p>
        </p:txBody>
      </p:sp>
      <p:sp>
        <p:nvSpPr>
          <p:cNvPr id="8" name="Shape 5"/>
          <p:cNvSpPr/>
          <p:nvPr/>
        </p:nvSpPr>
        <p:spPr>
          <a:xfrm>
            <a:off x="5029200" y="1945872"/>
            <a:ext cx="6613855" cy="691315"/>
          </a:xfrm>
          <a:prstGeom prst="roundRect">
            <a:avLst>
              <a:gd name="adj" fmla="val 13227"/>
            </a:avLst>
          </a:prstGeom>
          <a:solidFill>
            <a:srgbClr val="E4F3EA"/>
          </a:solidFill>
          <a:ln w="9525">
            <a:solidFill>
              <a:srgbClr val="E4F3EA"/>
            </a:solidFill>
            <a:prstDash val="solid"/>
          </a:ln>
        </p:spPr>
      </p:sp>
      <p:pic>
        <p:nvPicPr>
          <p:cNvPr id="9" name="Image 1" descr="/root/smile-smartleap/sunum/build/cache/varlik/ikon-check-1E7A45-256.png">    </p:cNvPr>
          <p:cNvPicPr>
            <a:picLocks noChangeAspect="1"/>
          </p:cNvPicPr>
          <p:nvPr/>
        </p:nvPicPr>
        <p:blipFill>
          <a:blip r:embed="rId2"/>
          <a:stretch>
            <a:fillRect/>
          </a:stretch>
        </p:blipFill>
        <p:spPr>
          <a:xfrm>
            <a:off x="5193792" y="2136082"/>
            <a:ext cx="310896" cy="310896"/>
          </a:xfrm>
          <a:prstGeom prst="rect">
            <a:avLst/>
          </a:prstGeom>
        </p:spPr>
      </p:pic>
      <p:sp>
        <p:nvSpPr>
          <p:cNvPr id="10" name="Text 6"/>
          <p:cNvSpPr txBox="1"/>
          <p:nvPr/>
        </p:nvSpPr>
        <p:spPr>
          <a:xfrm>
            <a:off x="5596128" y="2000736"/>
            <a:ext cx="5882335" cy="581587"/>
          </a:xfrm>
          <a:prstGeom prst="rect">
            <a:avLst/>
          </a:prstGeom>
          <a:noFill/>
          <a:ln/>
        </p:spPr>
        <p:txBody>
          <a:bodyPr wrap="square" lIns="0" tIns="0" rIns="0" bIns="0" rtlCol="0" anchor="ctr">
            <a:normAutofit/>
          </a:bodyPr>
          <a:lstStyle/>
          <a:p>
            <a:pPr indent="0" marL="0">
              <a:buNone/>
            </a:pPr>
            <a:r>
              <a:rPr lang="en-GB" altLang="en-US" sz="1500" dirty="0">
                <a:solidFill>
                  <a:srgbClr val="183454"/>
                </a:solidFill>
                <a:latin typeface="Montserrat" pitchFamily="34" charset="0"/>
                <a:ea typeface="Montserrat" pitchFamily="34" charset="-122"/>
                <a:cs typeface="Montserrat" pitchFamily="34" charset="-120"/>
              </a:rPr>
              <a:t>It can be learned. Structured training worked in 31 studies with 2,895 people (Malouff et al., 2007).</a:t>
            </a:r>
            <a:endParaRPr lang="en-GB" sz="1500" dirty="0"/>
          </a:p>
        </p:txBody>
      </p:sp>
      <p:sp>
        <p:nvSpPr>
          <p:cNvPr id="11" name="Shape 7"/>
          <p:cNvSpPr/>
          <p:nvPr/>
        </p:nvSpPr>
        <p:spPr>
          <a:xfrm>
            <a:off x="548640" y="2783491"/>
            <a:ext cx="4297680" cy="691315"/>
          </a:xfrm>
          <a:prstGeom prst="roundRect">
            <a:avLst>
              <a:gd name="adj" fmla="val 13227"/>
            </a:avLst>
          </a:prstGeom>
          <a:solidFill>
            <a:srgbClr val="FAE2E5"/>
          </a:solidFill>
          <a:ln w="9525">
            <a:solidFill>
              <a:srgbClr val="FAE2E5"/>
            </a:solidFill>
            <a:prstDash val="solid"/>
          </a:ln>
        </p:spPr>
      </p:sp>
      <p:pic>
        <p:nvPicPr>
          <p:cNvPr id="12" name="Image 2" descr="/root/smile-smartleap/sunum/build/cache/varlik/ikon-x-D93042-256.png">    </p:cNvPr>
          <p:cNvPicPr>
            <a:picLocks noChangeAspect="1"/>
          </p:cNvPicPr>
          <p:nvPr/>
        </p:nvPicPr>
        <p:blipFill>
          <a:blip r:embed="rId3"/>
          <a:stretch>
            <a:fillRect/>
          </a:stretch>
        </p:blipFill>
        <p:spPr>
          <a:xfrm>
            <a:off x="713232" y="2973701"/>
            <a:ext cx="310896" cy="310896"/>
          </a:xfrm>
          <a:prstGeom prst="rect">
            <a:avLst/>
          </a:prstGeom>
        </p:spPr>
      </p:pic>
      <p:sp>
        <p:nvSpPr>
          <p:cNvPr id="13" name="Text 8"/>
          <p:cNvSpPr txBox="1"/>
          <p:nvPr/>
        </p:nvSpPr>
        <p:spPr>
          <a:xfrm>
            <a:off x="1115568" y="2838355"/>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“Asking for help means I failed.”</a:t>
            </a:r>
            <a:endParaRPr lang="en-GB" sz="1600" dirty="0"/>
          </a:p>
        </p:txBody>
      </p:sp>
      <p:sp>
        <p:nvSpPr>
          <p:cNvPr id="14" name="Shape 9"/>
          <p:cNvSpPr/>
          <p:nvPr/>
        </p:nvSpPr>
        <p:spPr>
          <a:xfrm>
            <a:off x="5029200" y="2783491"/>
            <a:ext cx="6613855" cy="691315"/>
          </a:xfrm>
          <a:prstGeom prst="roundRect">
            <a:avLst>
              <a:gd name="adj" fmla="val 13227"/>
            </a:avLst>
          </a:prstGeom>
          <a:solidFill>
            <a:srgbClr val="E4F3EA"/>
          </a:solidFill>
          <a:ln w="9525">
            <a:solidFill>
              <a:srgbClr val="E4F3EA"/>
            </a:solidFill>
            <a:prstDash val="solid"/>
          </a:ln>
        </p:spPr>
      </p:sp>
      <p:pic>
        <p:nvPicPr>
          <p:cNvPr id="15" name="Image 3" descr="/root/smile-smartleap/sunum/build/cache/varlik/ikon-check-1E7A45-256.png">    </p:cNvPr>
          <p:cNvPicPr>
            <a:picLocks noChangeAspect="1"/>
          </p:cNvPicPr>
          <p:nvPr/>
        </p:nvPicPr>
        <p:blipFill>
          <a:blip r:embed="rId4"/>
          <a:stretch>
            <a:fillRect/>
          </a:stretch>
        </p:blipFill>
        <p:spPr>
          <a:xfrm>
            <a:off x="5193792" y="2973701"/>
            <a:ext cx="310896" cy="310896"/>
          </a:xfrm>
          <a:prstGeom prst="rect">
            <a:avLst/>
          </a:prstGeom>
        </p:spPr>
      </p:pic>
      <p:sp>
        <p:nvSpPr>
          <p:cNvPr id="16" name="Text 10"/>
          <p:cNvSpPr txBox="1"/>
          <p:nvPr/>
        </p:nvSpPr>
        <p:spPr>
          <a:xfrm>
            <a:off x="5596128" y="2838355"/>
            <a:ext cx="5882335" cy="581587"/>
          </a:xfrm>
          <a:prstGeom prst="rect">
            <a:avLst/>
          </a:prstGeom>
          <a:noFill/>
          <a:ln/>
        </p:spPr>
        <p:txBody>
          <a:bodyPr wrap="square" lIns="0" tIns="0" rIns="0" bIns="0" rtlCol="0" anchor="ctr">
            <a:normAutofit/>
          </a:bodyPr>
          <a:lstStyle/>
          <a:p>
            <a:pPr indent="0" marL="0">
              <a:buNone/>
            </a:pPr>
            <a:r>
              <a:rPr lang="en-GB" altLang="en-US" sz="1500" dirty="0">
                <a:solidFill>
                  <a:srgbClr val="183454"/>
                </a:solidFill>
                <a:latin typeface="Montserrat" pitchFamily="34" charset="0"/>
                <a:ea typeface="Montserrat" pitchFamily="34" charset="-122"/>
                <a:cs typeface="Montserrat" pitchFamily="34" charset="-120"/>
              </a:rPr>
              <a:t>Finding social and digital resources is part of the OECD definition of problem solving.</a:t>
            </a:r>
            <a:endParaRPr lang="en-GB" sz="1500" dirty="0"/>
          </a:p>
        </p:txBody>
      </p:sp>
      <p:sp>
        <p:nvSpPr>
          <p:cNvPr id="17" name="Shape 11"/>
          <p:cNvSpPr/>
          <p:nvPr/>
        </p:nvSpPr>
        <p:spPr>
          <a:xfrm>
            <a:off x="548640" y="3621110"/>
            <a:ext cx="4297680" cy="691315"/>
          </a:xfrm>
          <a:prstGeom prst="roundRect">
            <a:avLst>
              <a:gd name="adj" fmla="val 13227"/>
            </a:avLst>
          </a:prstGeom>
          <a:solidFill>
            <a:srgbClr val="FAE2E5"/>
          </a:solidFill>
          <a:ln w="9525">
            <a:solidFill>
              <a:srgbClr val="FAE2E5"/>
            </a:solidFill>
            <a:prstDash val="solid"/>
          </a:ln>
        </p:spPr>
      </p:sp>
      <p:pic>
        <p:nvPicPr>
          <p:cNvPr id="18" name="Image 4" descr="/root/smile-smartleap/sunum/build/cache/varlik/ikon-x-D93042-256.png">    </p:cNvPr>
          <p:cNvPicPr>
            <a:picLocks noChangeAspect="1"/>
          </p:cNvPicPr>
          <p:nvPr/>
        </p:nvPicPr>
        <p:blipFill>
          <a:blip r:embed="rId5"/>
          <a:stretch>
            <a:fillRect/>
          </a:stretch>
        </p:blipFill>
        <p:spPr>
          <a:xfrm>
            <a:off x="713232" y="3811320"/>
            <a:ext cx="310896" cy="310896"/>
          </a:xfrm>
          <a:prstGeom prst="rect">
            <a:avLst/>
          </a:prstGeom>
        </p:spPr>
      </p:pic>
      <p:sp>
        <p:nvSpPr>
          <p:cNvPr id="19" name="Text 12"/>
          <p:cNvSpPr txBox="1"/>
          <p:nvPr/>
        </p:nvSpPr>
        <p:spPr>
          <a:xfrm>
            <a:off x="1115568" y="3675974"/>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“A good problem solver decides fast.”</a:t>
            </a:r>
            <a:endParaRPr lang="en-GB" sz="1600" dirty="0"/>
          </a:p>
        </p:txBody>
      </p:sp>
      <p:sp>
        <p:nvSpPr>
          <p:cNvPr id="20" name="Shape 13"/>
          <p:cNvSpPr/>
          <p:nvPr/>
        </p:nvSpPr>
        <p:spPr>
          <a:xfrm>
            <a:off x="5029200" y="3621110"/>
            <a:ext cx="6613855" cy="691315"/>
          </a:xfrm>
          <a:prstGeom prst="roundRect">
            <a:avLst>
              <a:gd name="adj" fmla="val 13227"/>
            </a:avLst>
          </a:prstGeom>
          <a:solidFill>
            <a:srgbClr val="E4F3EA"/>
          </a:solidFill>
          <a:ln w="9525">
            <a:solidFill>
              <a:srgbClr val="E4F3EA"/>
            </a:solidFill>
            <a:prstDash val="solid"/>
          </a:ln>
        </p:spPr>
      </p:sp>
      <p:pic>
        <p:nvPicPr>
          <p:cNvPr id="21" name="Image 5" descr="/root/smile-smartleap/sunum/build/cache/varlik/ikon-check-1E7A45-256.png">    </p:cNvPr>
          <p:cNvPicPr>
            <a:picLocks noChangeAspect="1"/>
          </p:cNvPicPr>
          <p:nvPr/>
        </p:nvPicPr>
        <p:blipFill>
          <a:blip r:embed="rId6"/>
          <a:stretch>
            <a:fillRect/>
          </a:stretch>
        </p:blipFill>
        <p:spPr>
          <a:xfrm>
            <a:off x="5193792" y="3811320"/>
            <a:ext cx="310896" cy="310896"/>
          </a:xfrm>
          <a:prstGeom prst="rect">
            <a:avLst/>
          </a:prstGeom>
        </p:spPr>
      </p:pic>
      <p:sp>
        <p:nvSpPr>
          <p:cNvPr id="22" name="Text 14"/>
          <p:cNvSpPr txBox="1"/>
          <p:nvPr/>
        </p:nvSpPr>
        <p:spPr>
          <a:xfrm>
            <a:off x="5596128" y="3675974"/>
            <a:ext cx="5882335" cy="581587"/>
          </a:xfrm>
          <a:prstGeom prst="rect">
            <a:avLst/>
          </a:prstGeom>
          <a:noFill/>
          <a:ln/>
        </p:spPr>
        <p:txBody>
          <a:bodyPr wrap="square" lIns="0" tIns="0" rIns="0" bIns="0" rtlCol="0" anchor="ctr">
            <a:normAutofit/>
          </a:bodyPr>
          <a:lstStyle/>
          <a:p>
            <a:pPr indent="0" marL="0">
              <a:buNone/>
            </a:pPr>
            <a:r>
              <a:rPr lang="en-GB" altLang="en-US" sz="1500" dirty="0">
                <a:solidFill>
                  <a:srgbClr val="183454"/>
                </a:solidFill>
                <a:latin typeface="Montserrat" pitchFamily="34" charset="0"/>
                <a:ea typeface="Montserrat" pitchFamily="34" charset="-122"/>
                <a:cs typeface="Montserrat" pitchFamily="34" charset="-120"/>
              </a:rPr>
              <a:t>Acting fast without thinking is one of the two unhelpful styles. Define first, then decide.</a:t>
            </a:r>
            <a:endParaRPr lang="en-GB" sz="1500" dirty="0"/>
          </a:p>
        </p:txBody>
      </p:sp>
      <p:sp>
        <p:nvSpPr>
          <p:cNvPr id="23" name="Shape 15"/>
          <p:cNvSpPr/>
          <p:nvPr/>
        </p:nvSpPr>
        <p:spPr>
          <a:xfrm>
            <a:off x="548640" y="4458730"/>
            <a:ext cx="4297680" cy="691315"/>
          </a:xfrm>
          <a:prstGeom prst="roundRect">
            <a:avLst>
              <a:gd name="adj" fmla="val 13227"/>
            </a:avLst>
          </a:prstGeom>
          <a:solidFill>
            <a:srgbClr val="FAE2E5"/>
          </a:solidFill>
          <a:ln w="9525">
            <a:solidFill>
              <a:srgbClr val="FAE2E5"/>
            </a:solidFill>
            <a:prstDash val="solid"/>
          </a:ln>
        </p:spPr>
      </p:sp>
      <p:pic>
        <p:nvPicPr>
          <p:cNvPr id="24" name="Image 6" descr="/root/smile-smartleap/sunum/build/cache/varlik/ikon-x-D93042-256.png">    </p:cNvPr>
          <p:cNvPicPr>
            <a:picLocks noChangeAspect="1"/>
          </p:cNvPicPr>
          <p:nvPr/>
        </p:nvPicPr>
        <p:blipFill>
          <a:blip r:embed="rId7"/>
          <a:stretch>
            <a:fillRect/>
          </a:stretch>
        </p:blipFill>
        <p:spPr>
          <a:xfrm>
            <a:off x="713232" y="4648939"/>
            <a:ext cx="310896" cy="310896"/>
          </a:xfrm>
          <a:prstGeom prst="rect">
            <a:avLst/>
          </a:prstGeom>
        </p:spPr>
      </p:pic>
      <p:sp>
        <p:nvSpPr>
          <p:cNvPr id="25" name="Text 16"/>
          <p:cNvSpPr txBox="1"/>
          <p:nvPr/>
        </p:nvSpPr>
        <p:spPr>
          <a:xfrm>
            <a:off x="1115568" y="4513594"/>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“If I ignore it, it will go away.”</a:t>
            </a:r>
            <a:endParaRPr lang="en-GB" sz="1600" dirty="0"/>
          </a:p>
        </p:txBody>
      </p:sp>
      <p:sp>
        <p:nvSpPr>
          <p:cNvPr id="26" name="Shape 17"/>
          <p:cNvSpPr/>
          <p:nvPr/>
        </p:nvSpPr>
        <p:spPr>
          <a:xfrm>
            <a:off x="5029200" y="4458730"/>
            <a:ext cx="6613855" cy="691315"/>
          </a:xfrm>
          <a:prstGeom prst="roundRect">
            <a:avLst>
              <a:gd name="adj" fmla="val 13227"/>
            </a:avLst>
          </a:prstGeom>
          <a:solidFill>
            <a:srgbClr val="E4F3EA"/>
          </a:solidFill>
          <a:ln w="9525">
            <a:solidFill>
              <a:srgbClr val="E4F3EA"/>
            </a:solidFill>
            <a:prstDash val="solid"/>
          </a:ln>
        </p:spPr>
      </p:sp>
      <p:pic>
        <p:nvPicPr>
          <p:cNvPr id="27" name="Image 7" descr="/root/smile-smartleap/sunum/build/cache/varlik/ikon-check-1E7A45-256.png">    </p:cNvPr>
          <p:cNvPicPr>
            <a:picLocks noChangeAspect="1"/>
          </p:cNvPicPr>
          <p:nvPr/>
        </p:nvPicPr>
        <p:blipFill>
          <a:blip r:embed="rId8"/>
          <a:stretch>
            <a:fillRect/>
          </a:stretch>
        </p:blipFill>
        <p:spPr>
          <a:xfrm>
            <a:off x="5193792" y="4648939"/>
            <a:ext cx="310896" cy="310896"/>
          </a:xfrm>
          <a:prstGeom prst="rect">
            <a:avLst/>
          </a:prstGeom>
        </p:spPr>
      </p:pic>
      <p:sp>
        <p:nvSpPr>
          <p:cNvPr id="28" name="Text 18"/>
          <p:cNvSpPr txBox="1"/>
          <p:nvPr/>
        </p:nvSpPr>
        <p:spPr>
          <a:xfrm>
            <a:off x="5596128" y="4513594"/>
            <a:ext cx="5882335" cy="581587"/>
          </a:xfrm>
          <a:prstGeom prst="rect">
            <a:avLst/>
          </a:prstGeom>
          <a:noFill/>
          <a:ln/>
        </p:spPr>
        <p:txBody>
          <a:bodyPr wrap="square" lIns="0" tIns="0" rIns="0" bIns="0" rtlCol="0" anchor="ctr">
            <a:normAutofit/>
          </a:bodyPr>
          <a:lstStyle/>
          <a:p>
            <a:pPr indent="0" marL="0">
              <a:buNone/>
            </a:pPr>
            <a:r>
              <a:rPr lang="en-GB" altLang="en-US" sz="1500" dirty="0">
                <a:solidFill>
                  <a:srgbClr val="183454"/>
                </a:solidFill>
                <a:latin typeface="Montserrat" pitchFamily="34" charset="0"/>
                <a:ea typeface="Montserrat" pitchFamily="34" charset="-122"/>
                <a:cs typeface="Montserrat" pitchFamily="34" charset="-120"/>
              </a:rPr>
              <a:t>Many problems have deadlines. In Germany a dismissal can only be challenged in court within 3 weeks.</a:t>
            </a:r>
            <a:endParaRPr lang="en-GB" sz="1500" dirty="0"/>
          </a:p>
        </p:txBody>
      </p:sp>
      <p:sp>
        <p:nvSpPr>
          <p:cNvPr id="29" name="Shape 19"/>
          <p:cNvSpPr/>
          <p:nvPr/>
        </p:nvSpPr>
        <p:spPr>
          <a:xfrm>
            <a:off x="548640" y="5296349"/>
            <a:ext cx="4297680" cy="691315"/>
          </a:xfrm>
          <a:prstGeom prst="roundRect">
            <a:avLst>
              <a:gd name="adj" fmla="val 13227"/>
            </a:avLst>
          </a:prstGeom>
          <a:solidFill>
            <a:srgbClr val="FAE2E5"/>
          </a:solidFill>
          <a:ln w="9525">
            <a:solidFill>
              <a:srgbClr val="FAE2E5"/>
            </a:solidFill>
            <a:prstDash val="solid"/>
          </a:ln>
        </p:spPr>
      </p:sp>
      <p:pic>
        <p:nvPicPr>
          <p:cNvPr id="30" name="Image 8" descr="/root/smile-smartleap/sunum/build/cache/varlik/ikon-x-D93042-256.png">    </p:cNvPr>
          <p:cNvPicPr>
            <a:picLocks noChangeAspect="1"/>
          </p:cNvPicPr>
          <p:nvPr/>
        </p:nvPicPr>
        <p:blipFill>
          <a:blip r:embed="rId9"/>
          <a:stretch>
            <a:fillRect/>
          </a:stretch>
        </p:blipFill>
        <p:spPr>
          <a:xfrm>
            <a:off x="713232" y="5486558"/>
            <a:ext cx="310896" cy="310896"/>
          </a:xfrm>
          <a:prstGeom prst="rect">
            <a:avLst/>
          </a:prstGeom>
        </p:spPr>
      </p:pic>
      <p:sp>
        <p:nvSpPr>
          <p:cNvPr id="31" name="Text 20"/>
          <p:cNvSpPr txBox="1"/>
          <p:nvPr/>
        </p:nvSpPr>
        <p:spPr>
          <a:xfrm>
            <a:off x="1115568" y="5351213"/>
            <a:ext cx="3566160" cy="581587"/>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“Stress makes me sharper.”</a:t>
            </a:r>
            <a:endParaRPr lang="en-GB" sz="1600" dirty="0"/>
          </a:p>
        </p:txBody>
      </p:sp>
      <p:sp>
        <p:nvSpPr>
          <p:cNvPr id="32" name="Shape 21"/>
          <p:cNvSpPr/>
          <p:nvPr/>
        </p:nvSpPr>
        <p:spPr>
          <a:xfrm>
            <a:off x="5029200" y="5296349"/>
            <a:ext cx="6613855" cy="691315"/>
          </a:xfrm>
          <a:prstGeom prst="roundRect">
            <a:avLst>
              <a:gd name="adj" fmla="val 13227"/>
            </a:avLst>
          </a:prstGeom>
          <a:solidFill>
            <a:srgbClr val="E4F3EA"/>
          </a:solidFill>
          <a:ln w="9525">
            <a:solidFill>
              <a:srgbClr val="E4F3EA"/>
            </a:solidFill>
            <a:prstDash val="solid"/>
          </a:ln>
        </p:spPr>
      </p:sp>
      <p:pic>
        <p:nvPicPr>
          <p:cNvPr id="33" name="Image 9" descr="/root/smile-smartleap/sunum/build/cache/varlik/ikon-check-1E7A45-256.png">    </p:cNvPr>
          <p:cNvPicPr>
            <a:picLocks noChangeAspect="1"/>
          </p:cNvPicPr>
          <p:nvPr/>
        </p:nvPicPr>
        <p:blipFill>
          <a:blip r:embed="rId10"/>
          <a:stretch>
            <a:fillRect/>
          </a:stretch>
        </p:blipFill>
        <p:spPr>
          <a:xfrm>
            <a:off x="5193792" y="5486558"/>
            <a:ext cx="310896" cy="310896"/>
          </a:xfrm>
          <a:prstGeom prst="rect">
            <a:avLst/>
          </a:prstGeom>
        </p:spPr>
      </p:pic>
      <p:sp>
        <p:nvSpPr>
          <p:cNvPr id="34" name="Text 22"/>
          <p:cNvSpPr txBox="1"/>
          <p:nvPr/>
        </p:nvSpPr>
        <p:spPr>
          <a:xfrm>
            <a:off x="5596128" y="5351213"/>
            <a:ext cx="5882335" cy="581587"/>
          </a:xfrm>
          <a:prstGeom prst="rect">
            <a:avLst/>
          </a:prstGeom>
          <a:noFill/>
          <a:ln/>
        </p:spPr>
        <p:txBody>
          <a:bodyPr wrap="square" lIns="0" tIns="0" rIns="0" bIns="0" rtlCol="0" anchor="ctr">
            <a:normAutofit/>
          </a:bodyPr>
          <a:lstStyle/>
          <a:p>
            <a:pPr indent="0" marL="0">
              <a:buNone/>
            </a:pPr>
            <a:r>
              <a:rPr lang="en-GB" altLang="en-US" sz="1500" dirty="0">
                <a:solidFill>
                  <a:srgbClr val="183454"/>
                </a:solidFill>
                <a:latin typeface="Montserrat" pitchFamily="34" charset="0"/>
                <a:ea typeface="Montserrat" pitchFamily="34" charset="-122"/>
                <a:cs typeface="Montserrat" pitchFamily="34" charset="-120"/>
              </a:rPr>
              <a:t>Acute stress weakens working memory and flexible thinking (meta-analysis, Shields et al., 2016). Pause first.</a:t>
            </a:r>
            <a:endParaRPr lang="en-GB" sz="1500" dirty="0"/>
          </a:p>
        </p:txBody>
      </p:sp>
      <p:sp>
        <p:nvSpPr>
          <p:cNvPr id="35"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15</a:t>
            </a:r>
            <a:endParaRPr lang="en-GB" sz="900" dirty="0"/>
          </a:p>
        </p:txBody>
      </p:sp>
      <p:sp>
        <p:nvSpPr>
          <p:cNvPr id="36"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37"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Malouff, Thorsteinsson &amp; Schutte (2007) · OECD (2024) p. 39 · Bell &amp; D'Zurilla (2009) · Faire Integration flyer (2020) · Shields, Sazma &amp; Yonelinas (2016)</a:t>
            </a:r>
            <a:endParaRPr lang="en-GB"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8B414"/>
          </a:solidFill>
          <a:ln w="12700">
            <a:solidFill>
              <a:srgbClr val="F8B414"/>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 recent problem and how I reacted</a:t>
            </a:r>
            <a:endParaRPr lang="en-GB" sz="2800" dirty="0"/>
          </a:p>
        </p:txBody>
      </p:sp>
      <p:sp>
        <p:nvSpPr>
          <p:cNvPr id="6" name="Shape 4"/>
          <p:cNvSpPr/>
          <p:nvPr/>
        </p:nvSpPr>
        <p:spPr>
          <a:xfrm>
            <a:off x="548640" y="1945872"/>
            <a:ext cx="3246120" cy="4041792"/>
          </a:xfrm>
          <a:prstGeom prst="roundRect">
            <a:avLst>
              <a:gd name="adj" fmla="val 3944"/>
            </a:avLst>
          </a:prstGeom>
          <a:solidFill>
            <a:srgbClr val="F8B414"/>
          </a:solidFill>
          <a:ln w="9525">
            <a:solidFill>
              <a:srgbClr val="F8B414"/>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15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Individual, then pairs</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Worksheet with four boxes, pens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Notice your own style without judging it</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pairs-f328c594df-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8A6000"/>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Choose a recent, everyday problem: a form, a misunderstanding, a late bus. Not a painful one.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Write or draw in four boxes: What happened? What did I feel? What did I do? What happened next? Any language is fine.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Tick your style: “I planned”, “I acted fast without thinking” or “I waited or avoided”.</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In pairs, share only what you want. Partner asks: “What would you try next time?”</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4DE"/>
          </a:solidFill>
          <a:ln w="9525">
            <a:solidFill>
              <a:srgbClr val="FEF4DE"/>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8A6000"/>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step was hardest: understanding the problem, finding options or deciding?</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Who did you ask for help? What stopped you from asking?</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did you already do well?</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16</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8B414-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5-u2_letters--c628cc2cd6-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8B414"/>
                </a:solidFill>
                <a:latin typeface="Montserrat" pitchFamily="34" charset="0"/>
                <a:ea typeface="Montserrat" pitchFamily="34" charset="-122"/>
                <a:cs typeface="Montserrat" pitchFamily="34" charset="-120"/>
              </a:rPr>
              <a:t>02</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2  ·  ≈ 50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Problem solving in the reality of young migrants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How migration experiences shape problems, and the strategies people use to solve them.</a:t>
            </a:r>
            <a:endParaRPr lang="en-GB" sz="1800" dirty="0"/>
          </a:p>
        </p:txBody>
      </p:sp>
      <p:sp>
        <p:nvSpPr>
          <p:cNvPr id="10" name="Shape 5"/>
          <p:cNvSpPr/>
          <p:nvPr/>
        </p:nvSpPr>
        <p:spPr>
          <a:xfrm>
            <a:off x="548640" y="5073120"/>
            <a:ext cx="142280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42280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Instructions</a:t>
            </a:r>
            <a:endParaRPr lang="en-GB" sz="1100" dirty="0"/>
          </a:p>
        </p:txBody>
      </p:sp>
      <p:sp>
        <p:nvSpPr>
          <p:cNvPr id="12" name="Shape 7"/>
          <p:cNvSpPr/>
          <p:nvPr/>
        </p:nvSpPr>
        <p:spPr>
          <a:xfrm>
            <a:off x="2081174" y="5073120"/>
            <a:ext cx="1020470"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081174" y="5073120"/>
            <a:ext cx="102047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Culture</a:t>
            </a:r>
            <a:endParaRPr lang="en-GB" sz="1100" dirty="0"/>
          </a:p>
        </p:txBody>
      </p:sp>
      <p:sp>
        <p:nvSpPr>
          <p:cNvPr id="14" name="Shape 9"/>
          <p:cNvSpPr/>
          <p:nvPr/>
        </p:nvSpPr>
        <p:spPr>
          <a:xfrm>
            <a:off x="3211373" y="5073120"/>
            <a:ext cx="940003"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211373" y="5073120"/>
            <a:ext cx="940003"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Stress</a:t>
            </a:r>
            <a:endParaRPr lang="en-GB" sz="1100" dirty="0"/>
          </a:p>
        </p:txBody>
      </p:sp>
      <p:sp>
        <p:nvSpPr>
          <p:cNvPr id="16" name="Shape 11"/>
          <p:cNvSpPr/>
          <p:nvPr/>
        </p:nvSpPr>
        <p:spPr>
          <a:xfrm>
            <a:off x="4261104" y="5073120"/>
            <a:ext cx="271028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4261104" y="5073120"/>
            <a:ext cx="271028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Language, power, information</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17</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8B414"/>
          </a:solidFill>
          <a:ln w="12700">
            <a:solidFill>
              <a:srgbClr val="F8B414"/>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THE STARTING LINE IS NOT EQUAL</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More new jobs, more new rules</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F8B414"/>
          </a:solidFill>
          <a:ln w="12700">
            <a:solidFill>
              <a:srgbClr val="F8B414"/>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8A6000"/>
                </a:solidFill>
                <a:latin typeface="Montserrat" pitchFamily="34" charset="0"/>
                <a:ea typeface="Montserrat" pitchFamily="34" charset="-122"/>
                <a:cs typeface="Montserrat" pitchFamily="34" charset="-120"/>
              </a:rPr>
              <a:t>2×</a:t>
            </a:r>
            <a:endParaRPr lang="en-GB" sz="4200" dirty="0"/>
          </a:p>
        </p:txBody>
      </p:sp>
      <p:sp>
        <p:nvSpPr>
          <p:cNvPr id="9"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Non-EU employees are twice as likely to have a temporary contract (22.1% vs 10.7%). Every new job brings new routines and new jargon.</a:t>
            </a:r>
            <a:endParaRPr lang="en-GB" sz="1250" dirty="0"/>
          </a:p>
        </p:txBody>
      </p:sp>
      <p:sp>
        <p:nvSpPr>
          <p:cNvPr id="10"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1" name="Shape 9"/>
          <p:cNvSpPr/>
          <p:nvPr/>
        </p:nvSpPr>
        <p:spPr>
          <a:xfrm>
            <a:off x="4432706" y="1945872"/>
            <a:ext cx="3326282" cy="64008"/>
          </a:xfrm>
          <a:prstGeom prst="rect">
            <a:avLst/>
          </a:prstGeom>
          <a:solidFill>
            <a:srgbClr val="F8B414"/>
          </a:solidFill>
          <a:ln w="12700">
            <a:solidFill>
              <a:srgbClr val="F8B414"/>
            </a:solidFill>
            <a:prstDash val="solid"/>
          </a:ln>
        </p:spPr>
      </p:sp>
      <p:sp>
        <p:nvSpPr>
          <p:cNvPr id="12"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8A6000"/>
                </a:solidFill>
                <a:latin typeface="Montserrat" pitchFamily="34" charset="0"/>
                <a:ea typeface="Montserrat" pitchFamily="34" charset="-122"/>
                <a:cs typeface="Montserrat" pitchFamily="34" charset="-120"/>
              </a:rPr>
              <a:t>1st</a:t>
            </a:r>
            <a:endParaRPr lang="en-GB" sz="4200" dirty="0"/>
          </a:p>
        </p:txBody>
      </p:sp>
      <p:sp>
        <p:nvSpPr>
          <p:cNvPr id="13"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Lack of host-country language skills is the most common specific obstacle to a suitable job for people born abroad.</a:t>
            </a:r>
            <a:endParaRPr lang="en-GB" sz="1250" dirty="0"/>
          </a:p>
        </p:txBody>
      </p:sp>
      <p:sp>
        <p:nvSpPr>
          <p:cNvPr id="14"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5"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6"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73%</a:t>
            </a:r>
            <a:endParaRPr lang="en-GB" sz="4200" dirty="0"/>
          </a:p>
        </p:txBody>
      </p:sp>
      <p:pic>
        <p:nvPicPr>
          <p:cNvPr id="17" name="Image 0" descr="/root/smile-smartleap/sunum/build/cache/cizim/ortak-pictogram--ce0066462f-1200.png">    </p:cNvPr>
          <p:cNvPicPr>
            <a:picLocks noChangeAspect="1"/>
          </p:cNvPicPr>
          <p:nvPr/>
        </p:nvPicPr>
        <p:blipFill>
          <a:blip r:embed="rId1"/>
          <a:stretch>
            <a:fillRect/>
          </a:stretch>
        </p:blipFill>
        <p:spPr>
          <a:xfrm>
            <a:off x="8325917" y="3152880"/>
            <a:ext cx="2918298" cy="457200"/>
          </a:xfrm>
          <a:prstGeom prst="rect">
            <a:avLst/>
          </a:prstGeom>
        </p:spPr>
      </p:pic>
      <p:sp>
        <p:nvSpPr>
          <p:cNvPr id="18"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experts in 21 EU countries name “the worker does not know the language” as a top-3 risk factor for labour exploitation.</a:t>
            </a:r>
            <a:endParaRPr lang="en-GB" sz="1250" dirty="0"/>
          </a:p>
        </p:txBody>
      </p:sp>
      <p:sp>
        <p:nvSpPr>
          <p:cNvPr id="19" name="Shape 16"/>
          <p:cNvSpPr/>
          <p:nvPr/>
        </p:nvSpPr>
        <p:spPr>
          <a:xfrm>
            <a:off x="548640" y="4871952"/>
            <a:ext cx="11094415" cy="1115712"/>
          </a:xfrm>
          <a:prstGeom prst="roundRect">
            <a:avLst>
              <a:gd name="adj" fmla="val 8196"/>
            </a:avLst>
          </a:prstGeom>
          <a:solidFill>
            <a:srgbClr val="FEF4DE"/>
          </a:solidFill>
          <a:ln w="9525">
            <a:solidFill>
              <a:srgbClr val="FEF4DE"/>
            </a:solidFill>
            <a:prstDash val="solid"/>
          </a:ln>
        </p:spPr>
      </p:sp>
      <p:sp>
        <p:nvSpPr>
          <p:cNvPr id="20"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Many problems at work start with information and language, not with the person.</a:t>
            </a:r>
            <a:endParaRPr lang="en-GB" sz="1800" dirty="0"/>
          </a:p>
        </p:txBody>
      </p:sp>
      <p:sp>
        <p:nvSpPr>
          <p:cNvPr id="21"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18</a:t>
            </a:r>
            <a:endParaRPr lang="en-GB" sz="900" dirty="0"/>
          </a:p>
        </p:txBody>
      </p:sp>
      <p:sp>
        <p:nvSpPr>
          <p:cNvPr id="22"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23"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lfsa_etpgan, 2025 · Eurostat, LFS 2021 ad hoc module on migrants · FRA (2015), Severe labour exploitation, p. 45</a:t>
            </a:r>
            <a:endParaRPr lang="en-GB"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machine stopped</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F8B414"/>
          </a:solidFill>
          <a:ln w="12700">
            <a:solidFill>
              <a:srgbClr val="F8B414"/>
            </a:solidFill>
            <a:prstDash val="solid"/>
          </a:ln>
        </p:spPr>
      </p:sp>
      <p:pic>
        <p:nvPicPr>
          <p:cNvPr id="7" name="Image 0" descr="/root/smile-smartleap/sunum/build/cache/cizim/ortak-portrait-yusuf-7aac0dd8ce-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Yusuf, 19</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Packaging plant near Duisburg, agency contract, week 2</a:t>
            </a:r>
            <a:endParaRPr lang="en-GB" sz="1600" dirty="0"/>
          </a:p>
        </p:txBody>
      </p:sp>
      <p:sp>
        <p:nvSpPr>
          <p:cNvPr id="9" name="Shape 6"/>
          <p:cNvSpPr/>
          <p:nvPr/>
        </p:nvSpPr>
        <p:spPr>
          <a:xfrm>
            <a:off x="822960" y="3088872"/>
            <a:ext cx="1193292"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Logistics</a:t>
            </a:r>
            <a:endParaRPr lang="en-GB" sz="1000" dirty="0"/>
          </a:p>
        </p:txBody>
      </p:sp>
      <p:sp>
        <p:nvSpPr>
          <p:cNvPr id="11" name="Shape 8"/>
          <p:cNvSpPr/>
          <p:nvPr/>
        </p:nvSpPr>
        <p:spPr>
          <a:xfrm>
            <a:off x="2107692" y="3088872"/>
            <a:ext cx="100126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107692"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Germany</a:t>
            </a:r>
            <a:endParaRPr lang="en-GB" sz="1000" dirty="0"/>
          </a:p>
        </p:txBody>
      </p:sp>
      <p:sp>
        <p:nvSpPr>
          <p:cNvPr id="13" name="Shape 10"/>
          <p:cNvSpPr/>
          <p:nvPr/>
        </p:nvSpPr>
        <p:spPr>
          <a:xfrm>
            <a:off x="3200400" y="3088872"/>
            <a:ext cx="2153412"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200400" y="3088872"/>
            <a:ext cx="215341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Unclear instruction</a:t>
            </a:r>
            <a:endParaRPr lang="en-GB" sz="1000" dirty="0"/>
          </a:p>
        </p:txBody>
      </p:sp>
      <p:pic>
        <p:nvPicPr>
          <p:cNvPr id="15" name="Image 1" descr="/root/smile-smartleap/sunum/build/cache/cizim/ortak-duo-boss-yusuf-8f36b0a694-1800.png">    </p:cNvPr>
          <p:cNvPicPr>
            <a:picLocks noChangeAspect="1"/>
          </p:cNvPicPr>
          <p:nvPr/>
        </p:nvPicPr>
        <p:blipFill>
          <a:blip r:embed="rId2"/>
          <a:stretch>
            <a:fillRect/>
          </a:stretch>
        </p:blipFill>
        <p:spPr>
          <a:xfrm>
            <a:off x="4617720" y="3865422"/>
            <a:ext cx="2651760" cy="1546860"/>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900" dirty="0">
                <a:solidFill>
                  <a:srgbClr val="183454"/>
                </a:solidFill>
                <a:latin typeface="Montserrat" pitchFamily="34" charset="0"/>
                <a:ea typeface="Montserrat" pitchFamily="34" charset="-122"/>
                <a:cs typeface="Montserrat" pitchFamily="34" charset="-120"/>
              </a:rPr>
              <a:t>The shift leader explains a new setting quickly, with a word Yusuf does not know. He nods. Twenty minutes later the machine stops and the line waits.</a:t>
            </a:r>
            <a:endParaRPr lang="en-GB" sz="19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F8B414"/>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exactly is the problem? Say it in one sentence.</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could Yusuf say in the first minute after the machine stops?</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could he do next time when he does not understand?</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EU-OSHA, OSHwiki “Migrant workers” (failure to understand safety instructions); non-EU temporary contracts 22.1% vs 10.7% (Eurostat 2025).</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19</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TOOL: 5 WHYS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Find a cause you can fix, not a person to blame</a:t>
            </a:r>
            <a:endParaRPr lang="en-GB" sz="2800" dirty="0"/>
          </a:p>
        </p:txBody>
      </p:sp>
      <p:pic>
        <p:nvPicPr>
          <p:cNvPr id="5" name="Image 0" descr="/root/smile-smartleap/sunum/build/cache/cizim/m5-ladder--fd6f0d49e8-2400.png">    </p:cNvPr>
          <p:cNvPicPr>
            <a:picLocks noChangeAspect="1"/>
          </p:cNvPicPr>
          <p:nvPr/>
        </p:nvPicPr>
        <p:blipFill>
          <a:blip r:embed="rId1"/>
          <a:stretch>
            <a:fillRect/>
          </a:stretch>
        </p:blipFill>
        <p:spPr>
          <a:xfrm>
            <a:off x="1007579" y="1945872"/>
            <a:ext cx="6381777" cy="4041792"/>
          </a:xfrm>
          <a:prstGeom prst="rect">
            <a:avLst/>
          </a:prstGeom>
        </p:spPr>
      </p:pic>
      <p:sp>
        <p:nvSpPr>
          <p:cNvPr id="6" name="Text 3"/>
          <p:cNvSpPr txBox="1"/>
          <p:nvPr/>
        </p:nvSpPr>
        <p:spPr>
          <a:xfrm>
            <a:off x="1336002" y="3363564"/>
            <a:ext cx="4608576" cy="357632"/>
          </a:xfrm>
          <a:prstGeom prst="rect">
            <a:avLst/>
          </a:prstGeom>
          <a:noFill/>
          <a:ln/>
        </p:spPr>
        <p:txBody>
          <a:bodyPr wrap="square" lIns="0" tIns="0" rIns="0" bIns="0" rtlCol="0" anchor="ctr">
            <a:normAutofit/>
          </a:bodyPr>
          <a:lstStyle/>
          <a:p>
            <a:pPr algn="l" indent="0" marL="0">
              <a:buNone/>
            </a:pPr>
            <a:r>
              <a:rPr lang="en-GB" altLang="en-US" sz="1300" b="1" dirty="0">
                <a:solidFill>
                  <a:srgbClr val="FFFFFF"/>
                </a:solidFill>
                <a:latin typeface="Montserrat" pitchFamily="34" charset="0"/>
                <a:ea typeface="Montserrat" pitchFamily="34" charset="-122"/>
                <a:cs typeface="Montserrat" pitchFamily="34" charset="-120"/>
              </a:rPr>
              <a:t>Why did it stop? It was overloaded.</a:t>
            </a:r>
            <a:endParaRPr lang="en-GB" sz="1300" dirty="0"/>
          </a:p>
        </p:txBody>
      </p:sp>
      <p:sp>
        <p:nvSpPr>
          <p:cNvPr id="7" name="Text 4"/>
          <p:cNvSpPr txBox="1"/>
          <p:nvPr/>
        </p:nvSpPr>
        <p:spPr>
          <a:xfrm>
            <a:off x="2452813" y="3893039"/>
            <a:ext cx="3877056" cy="357632"/>
          </a:xfrm>
          <a:prstGeom prst="rect">
            <a:avLst/>
          </a:prstGeom>
          <a:noFill/>
          <a:ln/>
        </p:spPr>
        <p:txBody>
          <a:bodyPr wrap="square" lIns="0" tIns="0" rIns="0" bIns="0" rtlCol="0" anchor="ctr">
            <a:normAutofit/>
          </a:bodyPr>
          <a:lstStyle/>
          <a:p>
            <a:pPr algn="l" indent="0" marL="0">
              <a:buNone/>
            </a:pPr>
            <a:r>
              <a:rPr lang="en-GB" altLang="en-US" sz="1300" b="1" dirty="0">
                <a:solidFill>
                  <a:srgbClr val="FFFFFF"/>
                </a:solidFill>
                <a:latin typeface="Montserrat" pitchFamily="34" charset="0"/>
                <a:ea typeface="Montserrat" pitchFamily="34" charset="-122"/>
                <a:cs typeface="Montserrat" pitchFamily="34" charset="-120"/>
              </a:rPr>
              <a:t>Why? I put two boxes on at once.</a:t>
            </a:r>
            <a:endParaRPr lang="en-GB" sz="1300" dirty="0"/>
          </a:p>
        </p:txBody>
      </p:sp>
      <p:sp>
        <p:nvSpPr>
          <p:cNvPr id="8" name="Text 5"/>
          <p:cNvSpPr txBox="1"/>
          <p:nvPr/>
        </p:nvSpPr>
        <p:spPr>
          <a:xfrm>
            <a:off x="3569624" y="4426555"/>
            <a:ext cx="3145536" cy="357632"/>
          </a:xfrm>
          <a:prstGeom prst="rect">
            <a:avLst/>
          </a:prstGeom>
          <a:noFill/>
          <a:ln/>
        </p:spPr>
        <p:txBody>
          <a:bodyPr wrap="square" lIns="0" tIns="0" rIns="0" bIns="0" rtlCol="0" anchor="ctr">
            <a:normAutofit/>
          </a:bodyPr>
          <a:lstStyle/>
          <a:p>
            <a:pPr algn="l" indent="0" marL="0">
              <a:buNone/>
            </a:pPr>
            <a:r>
              <a:rPr lang="en-GB" altLang="en-US" sz="1300" b="1" dirty="0">
                <a:solidFill>
                  <a:srgbClr val="FFFFFF"/>
                </a:solidFill>
                <a:latin typeface="Montserrat" pitchFamily="34" charset="0"/>
                <a:ea typeface="Montserrat" pitchFamily="34" charset="-122"/>
                <a:cs typeface="Montserrat" pitchFamily="34" charset="-120"/>
              </a:rPr>
              <a:t>Why? I thought he said “two”.</a:t>
            </a:r>
            <a:endParaRPr lang="en-GB" sz="1300" dirty="0"/>
          </a:p>
        </p:txBody>
      </p:sp>
      <p:sp>
        <p:nvSpPr>
          <p:cNvPr id="9" name="Text 6"/>
          <p:cNvSpPr txBox="1"/>
          <p:nvPr/>
        </p:nvSpPr>
        <p:spPr>
          <a:xfrm>
            <a:off x="4686435" y="4870664"/>
            <a:ext cx="2231136" cy="536448"/>
          </a:xfrm>
          <a:prstGeom prst="rect">
            <a:avLst/>
          </a:prstGeom>
          <a:noFill/>
          <a:ln/>
        </p:spPr>
        <p:txBody>
          <a:bodyPr wrap="square" lIns="0" tIns="0" rIns="0" bIns="0" rtlCol="0" anchor="ctr">
            <a:normAutofit/>
          </a:bodyPr>
          <a:lstStyle/>
          <a:p>
            <a:pPr algn="l" indent="0" marL="0">
              <a:buNone/>
            </a:pPr>
            <a:r>
              <a:rPr lang="en-GB" altLang="en-US" sz="1200" b="1" dirty="0">
                <a:solidFill>
                  <a:srgbClr val="FFFFFF"/>
                </a:solidFill>
                <a:latin typeface="Montserrat" pitchFamily="34" charset="0"/>
                <a:ea typeface="Montserrat" pitchFamily="34" charset="-122"/>
                <a:cs typeface="Montserrat" pitchFamily="34" charset="-120"/>
              </a:rPr>
              <a:t>Why? Fast speech, a new word.</a:t>
            </a:r>
            <a:endParaRPr lang="en-GB" sz="1200" dirty="0"/>
          </a:p>
        </p:txBody>
      </p:sp>
      <p:sp>
        <p:nvSpPr>
          <p:cNvPr id="10" name="Text 7"/>
          <p:cNvSpPr txBox="1"/>
          <p:nvPr/>
        </p:nvSpPr>
        <p:spPr>
          <a:xfrm>
            <a:off x="5803246" y="5404225"/>
            <a:ext cx="1316736" cy="520192"/>
          </a:xfrm>
          <a:prstGeom prst="rect">
            <a:avLst/>
          </a:prstGeom>
          <a:noFill/>
          <a:ln/>
        </p:spPr>
        <p:txBody>
          <a:bodyPr wrap="square" lIns="0" tIns="0" rIns="0" bIns="0" rtlCol="0" anchor="ctr">
            <a:normAutofit/>
          </a:bodyPr>
          <a:lstStyle/>
          <a:p>
            <a:pPr algn="l" indent="0" marL="0">
              <a:buNone/>
            </a:pPr>
            <a:r>
              <a:rPr lang="en-GB" altLang="en-US" sz="1150" b="1" dirty="0">
                <a:solidFill>
                  <a:srgbClr val="183454"/>
                </a:solidFill>
                <a:latin typeface="Montserrat" pitchFamily="34" charset="0"/>
                <a:ea typeface="Montserrat" pitchFamily="34" charset="-122"/>
                <a:cs typeface="Montserrat" pitchFamily="34" charset="-120"/>
              </a:rPr>
              <a:t>Fixable: communication</a:t>
            </a:r>
            <a:endParaRPr lang="en-GB" sz="1150" dirty="0"/>
          </a:p>
        </p:txBody>
      </p:sp>
      <p:sp>
        <p:nvSpPr>
          <p:cNvPr id="11" name="Shape 8"/>
          <p:cNvSpPr/>
          <p:nvPr/>
        </p:nvSpPr>
        <p:spPr>
          <a:xfrm>
            <a:off x="8168335" y="1945872"/>
            <a:ext cx="3474720" cy="4041792"/>
          </a:xfrm>
          <a:prstGeom prst="roundRect">
            <a:avLst>
              <a:gd name="adj" fmla="val 3684"/>
            </a:avLst>
          </a:prstGeom>
          <a:solidFill>
            <a:srgbClr val="FEF4DE"/>
          </a:solidFill>
          <a:ln w="9525">
            <a:solidFill>
              <a:srgbClr val="FEF4DE"/>
            </a:solidFill>
            <a:prstDash val="solid"/>
          </a:ln>
        </p:spPr>
      </p:sp>
      <p:sp>
        <p:nvSpPr>
          <p:cNvPr id="12" name="Text 9"/>
          <p:cNvSpPr txBox="1"/>
          <p:nvPr/>
        </p:nvSpPr>
        <p:spPr>
          <a:xfrm>
            <a:off x="8396935" y="2128752"/>
            <a:ext cx="3017520" cy="411480"/>
          </a:xfrm>
          <a:prstGeom prst="rect">
            <a:avLst/>
          </a:prstGeom>
          <a:noFill/>
          <a:ln/>
        </p:spPr>
        <p:txBody>
          <a:bodyPr wrap="square" lIns="0" tIns="0" rIns="0" bIns="0" rtlCol="0" anchor="ctr">
            <a:normAutofit/>
          </a:bodyPr>
          <a:lstStyle/>
          <a:p>
            <a:pPr indent="0" marL="0">
              <a:buNone/>
            </a:pPr>
            <a:r>
              <a:rPr lang="en-GB" altLang="en-US" sz="1400" b="1" dirty="0">
                <a:solidFill>
                  <a:srgbClr val="8A6000"/>
                </a:solidFill>
                <a:latin typeface="Montserrat" pitchFamily="34" charset="0"/>
                <a:ea typeface="Montserrat" pitchFamily="34" charset="-122"/>
                <a:cs typeface="Montserrat" pitchFamily="34" charset="-120"/>
              </a:rPr>
              <a:t>Use it well</a:t>
            </a:r>
            <a:endParaRPr lang="en-GB" sz="1400" dirty="0"/>
          </a:p>
        </p:txBody>
      </p:sp>
      <p:sp>
        <p:nvSpPr>
          <p:cNvPr id="13" name="Text 10"/>
          <p:cNvSpPr txBox="1"/>
          <p:nvPr/>
        </p:nvSpPr>
        <p:spPr>
          <a:xfrm>
            <a:off x="8396935" y="2585952"/>
            <a:ext cx="3017520" cy="3218832"/>
          </a:xfrm>
          <a:prstGeom prst="rect">
            <a:avLst/>
          </a:prstGeom>
          <a:noFill/>
          <a:ln/>
        </p:spPr>
        <p:txBody>
          <a:bodyPr wrap="square" lIns="0" tIns="0" rIns="0" bIns="0" rtlCol="0" anchor="ctr">
            <a:normAutofit/>
          </a:bodyPr>
          <a:lstStyle/>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Next time: </a:t>
            </a:r>
            <a:r>
              <a:rPr lang="en-GB" altLang="en-US" sz="1650" dirty="0">
                <a:solidFill>
                  <a:srgbClr val="4A5B70"/>
                </a:solidFill>
                <a:latin typeface="Montserrat" pitchFamily="34" charset="0"/>
                <a:ea typeface="Montserrat" pitchFamily="34" charset="-122"/>
                <a:cs typeface="Montserrat" pitchFamily="34" charset="-120"/>
              </a:rPr>
              <a:t>“Can you show me once?”</a:t>
            </a:r>
            <a:endParaRPr lang="en-GB" sz="1650" dirty="0"/>
          </a:p>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Second path: </a:t>
            </a:r>
            <a:r>
              <a:rPr lang="en-GB" altLang="en-US" sz="1650" dirty="0">
                <a:solidFill>
                  <a:srgbClr val="4A5B70"/>
                </a:solidFill>
                <a:latin typeface="Montserrat" pitchFamily="34" charset="0"/>
                <a:ea typeface="Montserrat" pitchFamily="34" charset="-122"/>
                <a:cs typeface="Montserrat" pitchFamily="34" charset="-120"/>
              </a:rPr>
              <a:t>why was there no written instruction?</a:t>
            </a:r>
            <a:endParaRPr lang="en-GB" sz="1650" dirty="0"/>
          </a:p>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Warning: </a:t>
            </a:r>
            <a:r>
              <a:rPr lang="en-GB" altLang="en-US" sz="1650" dirty="0">
                <a:solidFill>
                  <a:srgbClr val="4A5B70"/>
                </a:solidFill>
                <a:latin typeface="Montserrat" pitchFamily="34" charset="0"/>
                <a:ea typeface="Montserrat" pitchFamily="34" charset="-122"/>
                <a:cs typeface="Montserrat" pitchFamily="34" charset="-120"/>
              </a:rPr>
              <a:t>one path only. Problems often have more causes. Never use it to blame a person.</a:t>
            </a:r>
            <a:endParaRPr lang="en-GB" sz="1650" dirty="0"/>
          </a:p>
        </p:txBody>
      </p:sp>
      <p:sp>
        <p:nvSpPr>
          <p:cNvPr id="14" name="Text 1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20</a:t>
            </a:r>
            <a:endParaRPr lang="en-GB" sz="900" dirty="0"/>
          </a:p>
        </p:txBody>
      </p:sp>
      <p:sp>
        <p:nvSpPr>
          <p:cNvPr id="15" name="Text 1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6" name="Text 1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Ohno (1988), Toyota Production System · critique: Card (2017), BMJ Quality &amp; Safety</a:t>
            </a:r>
            <a:endParaRPr lang="en-GB" sz="8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CULTURAL DIFFERENCES IN APPROACHING PROBLEMS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How are decisions made in this workplace?</a:t>
            </a:r>
            <a:endParaRPr lang="en-GB" sz="2800" dirty="0"/>
          </a:p>
        </p:txBody>
      </p:sp>
      <p:sp>
        <p:nvSpPr>
          <p:cNvPr id="5" name="Shape 3"/>
          <p:cNvSpPr/>
          <p:nvPr/>
        </p:nvSpPr>
        <p:spPr>
          <a:xfrm>
            <a:off x="822960" y="3043152"/>
            <a:ext cx="10545775" cy="0"/>
          </a:xfrm>
          <a:prstGeom prst="line">
            <a:avLst/>
          </a:prstGeom>
          <a:noFill/>
          <a:ln w="38100">
            <a:solidFill>
              <a:srgbClr val="183454"/>
            </a:solidFill>
            <a:prstDash val="solid"/>
            <a:headEnd type="triangle"/>
            <a:tailEnd type="triangle"/>
          </a:ln>
        </p:spPr>
      </p:sp>
      <p:sp>
        <p:nvSpPr>
          <p:cNvPr id="6" name="Text 4"/>
          <p:cNvSpPr txBox="1"/>
          <p:nvPr/>
        </p:nvSpPr>
        <p:spPr>
          <a:xfrm>
            <a:off x="822960" y="1945872"/>
            <a:ext cx="4114800"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The boss decides</a:t>
            </a:r>
            <a:endParaRPr lang="en-GB" sz="1400" dirty="0"/>
          </a:p>
        </p:txBody>
      </p:sp>
      <p:sp>
        <p:nvSpPr>
          <p:cNvPr id="7" name="Text 5"/>
          <p:cNvSpPr txBox="1"/>
          <p:nvPr/>
        </p:nvSpPr>
        <p:spPr>
          <a:xfrm>
            <a:off x="7253935" y="1945872"/>
            <a:ext cx="4114800" cy="566928"/>
          </a:xfrm>
          <a:prstGeom prst="rect">
            <a:avLst/>
          </a:prstGeom>
          <a:noFill/>
          <a:ln/>
        </p:spPr>
        <p:txBody>
          <a:bodyPr wrap="square" lIns="0" tIns="0" rIns="0" bIns="0" rtlCol="0" anchor="ctr">
            <a:normAutofit/>
          </a:bodyPr>
          <a:lstStyle/>
          <a:p>
            <a:pPr algn="r" indent="0" marL="0">
              <a:buNone/>
            </a:pPr>
            <a:r>
              <a:rPr lang="en-GB" altLang="en-US" sz="1400" b="1" dirty="0">
                <a:solidFill>
                  <a:srgbClr val="183454"/>
                </a:solidFill>
                <a:latin typeface="Montserrat" pitchFamily="34" charset="0"/>
                <a:ea typeface="Montserrat" pitchFamily="34" charset="-122"/>
                <a:cs typeface="Montserrat" pitchFamily="34" charset="-120"/>
              </a:rPr>
              <a:t>The team decides together</a:t>
            </a:r>
            <a:endParaRPr lang="en-GB" sz="1400" dirty="0"/>
          </a:p>
        </p:txBody>
      </p:sp>
      <p:sp>
        <p:nvSpPr>
          <p:cNvPr id="8" name="Shape 6"/>
          <p:cNvSpPr/>
          <p:nvPr/>
        </p:nvSpPr>
        <p:spPr>
          <a:xfrm>
            <a:off x="2373325" y="2896848"/>
            <a:ext cx="292608" cy="292608"/>
          </a:xfrm>
          <a:prstGeom prst="ellipse">
            <a:avLst/>
          </a:prstGeom>
          <a:solidFill>
            <a:srgbClr val="FFFFFF"/>
          </a:solidFill>
          <a:ln w="25400">
            <a:solidFill>
              <a:srgbClr val="183454"/>
            </a:solidFill>
            <a:prstDash val="solid"/>
          </a:ln>
        </p:spPr>
      </p:sp>
      <p:sp>
        <p:nvSpPr>
          <p:cNvPr id="9" name="Shape 7"/>
          <p:cNvSpPr/>
          <p:nvPr/>
        </p:nvSpPr>
        <p:spPr>
          <a:xfrm>
            <a:off x="822960" y="3454632"/>
            <a:ext cx="3393338" cy="2533032"/>
          </a:xfrm>
          <a:prstGeom prst="roundRect">
            <a:avLst>
              <a:gd name="adj" fmla="val 3610"/>
            </a:avLst>
          </a:prstGeom>
          <a:solidFill>
            <a:srgbClr val="F4F7FB"/>
          </a:solidFill>
          <a:ln w="9525">
            <a:solidFill>
              <a:srgbClr val="D6DEE8"/>
            </a:solidFill>
            <a:prstDash val="solid"/>
          </a:ln>
        </p:spPr>
      </p:sp>
      <p:sp>
        <p:nvSpPr>
          <p:cNvPr id="10" name="Text 8"/>
          <p:cNvSpPr txBox="1"/>
          <p:nvPr/>
        </p:nvSpPr>
        <p:spPr>
          <a:xfrm>
            <a:off x="1005840" y="3591792"/>
            <a:ext cx="3027578" cy="2258712"/>
          </a:xfrm>
          <a:prstGeom prst="rect">
            <a:avLst/>
          </a:prstGeom>
          <a:noFill/>
          <a:ln/>
        </p:spPr>
        <p:txBody>
          <a:bodyPr wrap="square" lIns="0" tIns="0" rIns="0" bIns="0" rtlCol="0" anchor="t">
            <a:normAutofit/>
          </a:bodyPr>
          <a:lstStyle/>
          <a:p>
            <a:pPr indent="0" marL="0">
              <a:spcAft>
                <a:spcPts val="400"/>
              </a:spcAft>
              <a:buNone/>
            </a:pPr>
            <a:r>
              <a:rPr lang="en-GB" altLang="en-US" sz="1400" b="1" dirty="0">
                <a:solidFill>
                  <a:srgbClr val="183454"/>
                </a:solidFill>
                <a:latin typeface="Montserrat" pitchFamily="34" charset="0"/>
                <a:ea typeface="Montserrat" pitchFamily="34" charset="-122"/>
                <a:cs typeface="Montserrat" pitchFamily="34" charset="-120"/>
              </a:rPr>
              <a:t>Top-down</a:t>
            </a:r>
            <a:endParaRPr lang="en-GB" sz="1400" dirty="0"/>
          </a:p>
          <a:p>
            <a:pPr indent="0" marL="0">
              <a:spcAft>
                <a:spcPts val="400"/>
              </a:spcAft>
              <a:buNone/>
            </a:pPr>
            <a:r>
              <a:rPr lang="en-GB" altLang="en-US" sz="1200" dirty="0">
                <a:solidFill>
                  <a:srgbClr val="4A5B70"/>
                </a:solidFill>
                <a:latin typeface="Montserrat" pitchFamily="34" charset="0"/>
                <a:ea typeface="Montserrat" pitchFamily="34" charset="-122"/>
                <a:cs typeface="Montserrat" pitchFamily="34" charset="-120"/>
              </a:rPr>
              <a:t>The supervisor decides and tells the team. Questions are asked afterwards, often in private.</a:t>
            </a:r>
            <a:endParaRPr lang="en-GB" sz="1400" dirty="0"/>
          </a:p>
        </p:txBody>
      </p:sp>
      <p:sp>
        <p:nvSpPr>
          <p:cNvPr id="11" name="Shape 9"/>
          <p:cNvSpPr/>
          <p:nvPr/>
        </p:nvSpPr>
        <p:spPr>
          <a:xfrm>
            <a:off x="5949544" y="2896848"/>
            <a:ext cx="292608" cy="292608"/>
          </a:xfrm>
          <a:prstGeom prst="ellipse">
            <a:avLst/>
          </a:prstGeom>
          <a:solidFill>
            <a:srgbClr val="F8B414"/>
          </a:solidFill>
          <a:ln w="25400">
            <a:solidFill>
              <a:srgbClr val="183454"/>
            </a:solidFill>
            <a:prstDash val="solid"/>
          </a:ln>
        </p:spPr>
      </p:sp>
      <p:sp>
        <p:nvSpPr>
          <p:cNvPr id="12" name="Shape 10"/>
          <p:cNvSpPr/>
          <p:nvPr/>
        </p:nvSpPr>
        <p:spPr>
          <a:xfrm>
            <a:off x="4399178" y="3454632"/>
            <a:ext cx="3393338" cy="2533032"/>
          </a:xfrm>
          <a:prstGeom prst="roundRect">
            <a:avLst>
              <a:gd name="adj" fmla="val 3610"/>
            </a:avLst>
          </a:prstGeom>
          <a:solidFill>
            <a:srgbClr val="FEF4DE"/>
          </a:solidFill>
          <a:ln w="19050">
            <a:solidFill>
              <a:srgbClr val="F8B414"/>
            </a:solidFill>
            <a:prstDash val="solid"/>
          </a:ln>
        </p:spPr>
      </p:sp>
      <p:sp>
        <p:nvSpPr>
          <p:cNvPr id="13" name="Text 11"/>
          <p:cNvSpPr txBox="1"/>
          <p:nvPr/>
        </p:nvSpPr>
        <p:spPr>
          <a:xfrm>
            <a:off x="4582058" y="3591792"/>
            <a:ext cx="3027578" cy="2258712"/>
          </a:xfrm>
          <a:prstGeom prst="rect">
            <a:avLst/>
          </a:prstGeom>
          <a:noFill/>
          <a:ln/>
        </p:spPr>
        <p:txBody>
          <a:bodyPr wrap="square" lIns="0" tIns="0" rIns="0" bIns="0" rtlCol="0" anchor="t">
            <a:normAutofit/>
          </a:bodyPr>
          <a:lstStyle/>
          <a:p>
            <a:pPr indent="0" marL="0">
              <a:spcAft>
                <a:spcPts val="400"/>
              </a:spcAft>
              <a:buNone/>
            </a:pPr>
            <a:r>
              <a:rPr lang="en-GB" altLang="en-US" sz="1400" b="1" dirty="0">
                <a:solidFill>
                  <a:srgbClr val="183454"/>
                </a:solidFill>
                <a:latin typeface="Montserrat" pitchFamily="34" charset="0"/>
                <a:ea typeface="Montserrat" pitchFamily="34" charset="-122"/>
                <a:cs typeface="Montserrat" pitchFamily="34" charset="-120"/>
              </a:rPr>
              <a:t>Ask, then decide</a:t>
            </a:r>
            <a:endParaRPr lang="en-GB" sz="1400" dirty="0"/>
          </a:p>
          <a:p>
            <a:pPr indent="0" marL="0">
              <a:spcAft>
                <a:spcPts val="400"/>
              </a:spcAft>
              <a:buNone/>
            </a:pPr>
            <a:r>
              <a:rPr lang="en-GB" altLang="en-US" sz="1200" dirty="0">
                <a:solidFill>
                  <a:srgbClr val="4A5B70"/>
                </a:solidFill>
                <a:latin typeface="Montserrat" pitchFamily="34" charset="0"/>
                <a:ea typeface="Montserrat" pitchFamily="34" charset="-122"/>
                <a:cs typeface="Montserrat" pitchFamily="34" charset="-120"/>
              </a:rPr>
              <a:t>The supervisor collects ideas from the team, then decides alone.</a:t>
            </a:r>
            <a:endParaRPr lang="en-GB" sz="1400" dirty="0"/>
          </a:p>
        </p:txBody>
      </p:sp>
      <p:sp>
        <p:nvSpPr>
          <p:cNvPr id="14" name="Shape 12"/>
          <p:cNvSpPr/>
          <p:nvPr/>
        </p:nvSpPr>
        <p:spPr>
          <a:xfrm>
            <a:off x="9525762" y="2896848"/>
            <a:ext cx="292608" cy="292608"/>
          </a:xfrm>
          <a:prstGeom prst="ellipse">
            <a:avLst/>
          </a:prstGeom>
          <a:solidFill>
            <a:srgbClr val="FFFFFF"/>
          </a:solidFill>
          <a:ln w="25400">
            <a:solidFill>
              <a:srgbClr val="183454"/>
            </a:solidFill>
            <a:prstDash val="solid"/>
          </a:ln>
        </p:spPr>
      </p:sp>
      <p:sp>
        <p:nvSpPr>
          <p:cNvPr id="15" name="Shape 13"/>
          <p:cNvSpPr/>
          <p:nvPr/>
        </p:nvSpPr>
        <p:spPr>
          <a:xfrm>
            <a:off x="7975397" y="3454632"/>
            <a:ext cx="3393338" cy="2533032"/>
          </a:xfrm>
          <a:prstGeom prst="roundRect">
            <a:avLst>
              <a:gd name="adj" fmla="val 3610"/>
            </a:avLst>
          </a:prstGeom>
          <a:solidFill>
            <a:srgbClr val="F4F7FB"/>
          </a:solidFill>
          <a:ln w="9525">
            <a:solidFill>
              <a:srgbClr val="D6DEE8"/>
            </a:solidFill>
            <a:prstDash val="solid"/>
          </a:ln>
        </p:spPr>
      </p:sp>
      <p:sp>
        <p:nvSpPr>
          <p:cNvPr id="16" name="Text 14"/>
          <p:cNvSpPr txBox="1"/>
          <p:nvPr/>
        </p:nvSpPr>
        <p:spPr>
          <a:xfrm>
            <a:off x="8158277" y="3591792"/>
            <a:ext cx="3027578" cy="2258712"/>
          </a:xfrm>
          <a:prstGeom prst="rect">
            <a:avLst/>
          </a:prstGeom>
          <a:noFill/>
          <a:ln/>
        </p:spPr>
        <p:txBody>
          <a:bodyPr wrap="square" lIns="0" tIns="0" rIns="0" bIns="0" rtlCol="0" anchor="t">
            <a:normAutofit/>
          </a:bodyPr>
          <a:lstStyle/>
          <a:p>
            <a:pPr indent="0" marL="0">
              <a:spcAft>
                <a:spcPts val="400"/>
              </a:spcAft>
              <a:buNone/>
            </a:pPr>
            <a:r>
              <a:rPr lang="en-GB" altLang="en-US" sz="1400" b="1" dirty="0">
                <a:solidFill>
                  <a:srgbClr val="183454"/>
                </a:solidFill>
                <a:latin typeface="Montserrat" pitchFamily="34" charset="0"/>
                <a:ea typeface="Montserrat" pitchFamily="34" charset="-122"/>
                <a:cs typeface="Montserrat" pitchFamily="34" charset="-120"/>
              </a:rPr>
              <a:t>Consensus</a:t>
            </a:r>
            <a:endParaRPr lang="en-GB" sz="1400" dirty="0"/>
          </a:p>
          <a:p>
            <a:pPr indent="0" marL="0">
              <a:spcAft>
                <a:spcPts val="400"/>
              </a:spcAft>
              <a:buNone/>
            </a:pPr>
            <a:r>
              <a:rPr lang="en-GB" altLang="en-US" sz="1200" dirty="0">
                <a:solidFill>
                  <a:srgbClr val="4A5B70"/>
                </a:solidFill>
                <a:latin typeface="Montserrat" pitchFamily="34" charset="0"/>
                <a:ea typeface="Montserrat" pitchFamily="34" charset="-122"/>
                <a:cs typeface="Montserrat" pitchFamily="34" charset="-120"/>
              </a:rPr>
              <a:t>The team discusses until most people agree. It takes longer, but everyone owns the decision.</a:t>
            </a:r>
            <a:endParaRPr lang="en-GB" sz="1400" dirty="0"/>
          </a:p>
        </p:txBody>
      </p:sp>
      <p:sp>
        <p:nvSpPr>
          <p:cNvPr id="17"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21</a:t>
            </a:r>
            <a:endParaRPr lang="en-GB" sz="900" dirty="0"/>
          </a:p>
        </p:txBody>
      </p:sp>
      <p:sp>
        <p:nvSpPr>
          <p:cNvPr id="18"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9"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Meyer (2014), “Navigating the cultural minefield”, Harvard Business Review (Deciding scale, used for self-placement) · Hofstede (2011) on not confusing country averages with individuals</a:t>
            </a:r>
            <a:endParaRPr lang="en-GB"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EMOTIONAL AND PSYCHOLOGICAL ASPECTS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Stress fills your head. Make space before you decide.</a:t>
            </a:r>
            <a:endParaRPr lang="en-GB" sz="2500" dirty="0"/>
          </a:p>
        </p:txBody>
      </p:sp>
      <p:pic>
        <p:nvPicPr>
          <p:cNvPr id="5" name="Image 0" descr="/root/smile-smartleap/sunum/build/cache/cizim/m5-stress_apps--a77d30754e-2400.png">    </p:cNvPr>
          <p:cNvPicPr>
            <a:picLocks noChangeAspect="1"/>
          </p:cNvPicPr>
          <p:nvPr/>
        </p:nvPicPr>
        <p:blipFill>
          <a:blip r:embed="rId1"/>
          <a:stretch>
            <a:fillRect/>
          </a:stretch>
        </p:blipFill>
        <p:spPr>
          <a:xfrm>
            <a:off x="688354" y="1945872"/>
            <a:ext cx="6928786" cy="4041792"/>
          </a:xfrm>
          <a:prstGeom prst="rect">
            <a:avLst/>
          </a:prstGeom>
        </p:spPr>
      </p:pic>
      <p:sp>
        <p:nvSpPr>
          <p:cNvPr id="6" name="Shape 3"/>
          <p:cNvSpPr/>
          <p:nvPr/>
        </p:nvSpPr>
        <p:spPr>
          <a:xfrm>
            <a:off x="1262365" y="5529987"/>
            <a:ext cx="21777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335517" y="5529987"/>
            <a:ext cx="20314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Too many windows open</a:t>
            </a:r>
            <a:endParaRPr lang="en-GB" sz="1250" dirty="0"/>
          </a:p>
        </p:txBody>
      </p:sp>
      <p:sp>
        <p:nvSpPr>
          <p:cNvPr id="8" name="Shape 5"/>
          <p:cNvSpPr/>
          <p:nvPr/>
        </p:nvSpPr>
        <p:spPr>
          <a:xfrm>
            <a:off x="4820884" y="5529987"/>
            <a:ext cx="2266696" cy="349504"/>
          </a:xfrm>
          <a:prstGeom prst="roundRect">
            <a:avLst>
              <a:gd name="adj" fmla="val 50000"/>
            </a:avLst>
          </a:prstGeom>
          <a:solidFill>
            <a:srgbClr val="F8B414"/>
          </a:solidFill>
          <a:ln w="15875">
            <a:solidFill>
              <a:srgbClr val="F8B414"/>
            </a:solidFill>
            <a:prstDash val="solid"/>
          </a:ln>
        </p:spPr>
      </p:sp>
      <p:sp>
        <p:nvSpPr>
          <p:cNvPr id="9" name="Text 6"/>
          <p:cNvSpPr txBox="1"/>
          <p:nvPr/>
        </p:nvSpPr>
        <p:spPr>
          <a:xfrm>
            <a:off x="4894036" y="5529987"/>
            <a:ext cx="21203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Write, break down, ask</a:t>
            </a:r>
            <a:endParaRPr lang="en-GB" sz="1250" dirty="0"/>
          </a:p>
        </p:txBody>
      </p:sp>
      <p:sp>
        <p:nvSpPr>
          <p:cNvPr id="10" name="Shape 7"/>
          <p:cNvSpPr/>
          <p:nvPr/>
        </p:nvSpPr>
        <p:spPr>
          <a:xfrm>
            <a:off x="8076895" y="1945872"/>
            <a:ext cx="3566160" cy="4041792"/>
          </a:xfrm>
          <a:prstGeom prst="roundRect">
            <a:avLst>
              <a:gd name="adj" fmla="val 3590"/>
            </a:avLst>
          </a:prstGeom>
          <a:solidFill>
            <a:srgbClr val="FEF4DE"/>
          </a:solidFill>
          <a:ln w="9525">
            <a:solidFill>
              <a:srgbClr val="FEF4DE"/>
            </a:solidFill>
            <a:prstDash val="solid"/>
          </a:ln>
        </p:spPr>
      </p:sp>
      <p:sp>
        <p:nvSpPr>
          <p:cNvPr id="11" name="Text 8"/>
          <p:cNvSpPr txBox="1"/>
          <p:nvPr/>
        </p:nvSpPr>
        <p:spPr>
          <a:xfrm>
            <a:off x="8305495" y="2174472"/>
            <a:ext cx="3108960" cy="3630312"/>
          </a:xfrm>
          <a:prstGeom prst="rect">
            <a:avLst/>
          </a:prstGeom>
          <a:noFill/>
          <a:ln/>
        </p:spPr>
        <p:txBody>
          <a:bodyPr wrap="square" lIns="0" tIns="0" rIns="0" bIns="0" rtlCol="0" anchor="ctr">
            <a:normAutofit/>
          </a:bodyPr>
          <a:lstStyle/>
          <a:p>
            <a:pPr marL="203200" indent="-203200">
              <a:spcAft>
                <a:spcPts val="1046"/>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Stress changes thinking: </a:t>
            </a:r>
            <a:r>
              <a:rPr lang="en-GB" altLang="en-US" sz="1700" dirty="0">
                <a:solidFill>
                  <a:srgbClr val="4A5B70"/>
                </a:solidFill>
                <a:latin typeface="Montserrat" pitchFamily="34" charset="0"/>
                <a:ea typeface="Montserrat" pitchFamily="34" charset="-122"/>
                <a:cs typeface="Montserrat" pitchFamily="34" charset="-120"/>
              </a:rPr>
              <a:t>memory and flexible thinking get weaker.</a:t>
            </a:r>
            <a:endParaRPr lang="en-GB" sz="1700" dirty="0"/>
          </a:p>
          <a:p>
            <a:pPr marL="203200" indent="-203200">
              <a:spcAft>
                <a:spcPts val="1046"/>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Worries take up space: </a:t>
            </a:r>
            <a:r>
              <a:rPr lang="en-GB" altLang="en-US" sz="1700" dirty="0">
                <a:solidFill>
                  <a:srgbClr val="4A5B70"/>
                </a:solidFill>
                <a:latin typeface="Montserrat" pitchFamily="34" charset="0"/>
                <a:ea typeface="Montserrat" pitchFamily="34" charset="-122"/>
                <a:cs typeface="Montserrat" pitchFamily="34" charset="-120"/>
              </a:rPr>
              <a:t>money, papers, family abroad.</a:t>
            </a:r>
            <a:endParaRPr lang="en-GB" sz="1700" dirty="0"/>
          </a:p>
          <a:p>
            <a:pPr marL="203200" indent="-203200">
              <a:spcAft>
                <a:spcPts val="1046"/>
              </a:spcAft>
              <a:buSzPct val="100000"/>
              <a:buChar char="●"/>
            </a:pPr>
            <a:r>
              <a:rPr lang="en-GB" altLang="en-US" sz="1700" b="1" dirty="0">
                <a:solidFill>
                  <a:srgbClr val="183454"/>
                </a:solidFill>
                <a:latin typeface="Montserrat" pitchFamily="34" charset="0"/>
                <a:ea typeface="Montserrat" pitchFamily="34" charset="-122"/>
                <a:cs typeface="Montserrat" pitchFamily="34" charset="-120"/>
              </a:rPr>
              <a:t>Big papers, never on a bad day: </a:t>
            </a:r>
            <a:r>
              <a:rPr lang="en-GB" altLang="en-US" sz="1700" dirty="0">
                <a:solidFill>
                  <a:srgbClr val="4A5B70"/>
                </a:solidFill>
                <a:latin typeface="Montserrat" pitchFamily="34" charset="0"/>
                <a:ea typeface="Montserrat" pitchFamily="34" charset="-122"/>
                <a:cs typeface="Montserrat" pitchFamily="34" charset="-120"/>
              </a:rPr>
              <a:t>take it home, read it, ask.</a:t>
            </a:r>
            <a:endParaRPr lang="en-GB" sz="1700" dirty="0"/>
          </a:p>
        </p:txBody>
      </p:sp>
      <p:sp>
        <p:nvSpPr>
          <p:cNvPr id="12" name="Text 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22</a:t>
            </a:r>
            <a:endParaRPr lang="en-GB" sz="900" dirty="0"/>
          </a:p>
        </p:txBody>
      </p:sp>
      <p:sp>
        <p:nvSpPr>
          <p:cNvPr id="13" name="Text 1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4" name="Text 1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Shields, Sazma &amp; Yonelinas (2016), meta-analysis · Starcke &amp; Brand (2016), d = .17 · Mani et al. (2013) “scarcity” idea, contested (O'Donnell et al., 2021)</a:t>
            </a:r>
            <a:endParaRPr lang="en-GB"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EF4DE"/>
          </a:solidFill>
          <a:ln w="12700">
            <a:solidFill>
              <a:srgbClr val="FEF4DE"/>
            </a:solidFill>
            <a:prstDash val="solid"/>
          </a:ln>
        </p:spPr>
      </p:sp>
      <p:pic>
        <p:nvPicPr>
          <p:cNvPr id="3" name="Image 0" descr="/root/smile-smartleap/sunum/build/cache/varlik/sekil-blob-F8B414-900-h.png">    </p:cNvPr>
          <p:cNvPicPr>
            <a:picLocks noChangeAspect="1"/>
          </p:cNvPicPr>
          <p:nvPr/>
        </p:nvPicPr>
        <p:blipFill>
          <a:blip r:embed="rId1"/>
          <a:stretch>
            <a:fillRect/>
          </a:stretch>
        </p:blipFill>
        <p:spPr>
          <a:xfrm>
            <a:off x="548640" y="1004040"/>
            <a:ext cx="1143000" cy="1216152"/>
          </a:xfrm>
          <a:prstGeom prst="rect">
            <a:avLst/>
          </a:prstGeom>
        </p:spPr>
      </p:pic>
      <p:pic>
        <p:nvPicPr>
          <p:cNvPr id="4" name="Image 1" descr="/root/smile-smartleap/sunum/build/cache/varlik/ikon-quote-FFFFFF-256.png">    </p:cNvPr>
          <p:cNvPicPr>
            <a:picLocks noChangeAspect="1"/>
          </p:cNvPicPr>
          <p:nvPr/>
        </p:nvPicPr>
        <p:blipFill>
          <a:blip r:embed="rId2"/>
          <a:stretch>
            <a:fillRect/>
          </a:stretch>
        </p:blipFill>
        <p:spPr>
          <a:xfrm>
            <a:off x="850392" y="1324080"/>
            <a:ext cx="548640" cy="548640"/>
          </a:xfrm>
          <a:prstGeom prst="rect">
            <a:avLst/>
          </a:prstGeom>
        </p:spPr>
      </p:pic>
      <p:sp>
        <p:nvSpPr>
          <p:cNvPr id="5" name="Text 1"/>
          <p:cNvSpPr txBox="1"/>
          <p:nvPr/>
        </p:nvSpPr>
        <p:spPr>
          <a:xfrm>
            <a:off x="1965960" y="1141200"/>
            <a:ext cx="9631375" cy="292608"/>
          </a:xfrm>
          <a:prstGeom prst="rect">
            <a:avLst/>
          </a:prstGeom>
          <a:noFill/>
          <a:ln/>
        </p:spPr>
        <p:txBody>
          <a:bodyPr wrap="square" lIns="0" tIns="0" rIns="0" bIns="0" rtlCol="0" anchor="t"/>
          <a:lstStyle/>
          <a:p>
            <a:pPr indent="0" marL="0">
              <a:buNone/>
            </a:pPr>
            <a:r>
              <a:rPr lang="en-GB" altLang="en-US" sz="1200" b="1" spc="200" kern="0" dirty="0">
                <a:solidFill>
                  <a:srgbClr val="8A6000"/>
                </a:solidFill>
                <a:latin typeface="Montserrat" pitchFamily="34" charset="0"/>
                <a:ea typeface="Montserrat" pitchFamily="34" charset="-122"/>
                <a:cs typeface="Montserrat" pitchFamily="34" charset="-120"/>
              </a:rPr>
              <a:t>LANGUAGE BARRIERS AND COMMUNICATION DIFFICULTIES</a:t>
            </a:r>
            <a:endParaRPr lang="en-GB" sz="1200" dirty="0"/>
          </a:p>
        </p:txBody>
      </p:sp>
      <p:pic>
        <p:nvPicPr>
          <p:cNvPr id="6" name="Image 2" descr="/root/smile-smartleap/sunum/build/cache/cizim/m5-thought_vs_speech--2638a6eb2c-2000.png">    </p:cNvPr>
          <p:cNvPicPr>
            <a:picLocks noChangeAspect="1"/>
          </p:cNvPicPr>
          <p:nvPr/>
        </p:nvPicPr>
        <p:blipFill>
          <a:blip r:embed="rId3"/>
          <a:stretch>
            <a:fillRect/>
          </a:stretch>
        </p:blipFill>
        <p:spPr>
          <a:xfrm>
            <a:off x="8001000" y="2028801"/>
            <a:ext cx="3642055" cy="2833519"/>
          </a:xfrm>
          <a:prstGeom prst="rect">
            <a:avLst/>
          </a:prstGeom>
        </p:spPr>
      </p:pic>
      <p:sp>
        <p:nvSpPr>
          <p:cNvPr id="7" name="Text 2"/>
          <p:cNvSpPr txBox="1"/>
          <p:nvPr/>
        </p:nvSpPr>
        <p:spPr>
          <a:xfrm>
            <a:off x="1965960" y="1506960"/>
            <a:ext cx="5760720" cy="2651760"/>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Weak language is not weak problem solving.</a:t>
            </a:r>
            <a:endParaRPr lang="en-GB" sz="3400" dirty="0"/>
          </a:p>
        </p:txBody>
      </p:sp>
      <p:sp>
        <p:nvSpPr>
          <p:cNvPr id="8" name="Text 3"/>
          <p:cNvSpPr txBox="1"/>
          <p:nvPr/>
        </p:nvSpPr>
        <p:spPr>
          <a:xfrm>
            <a:off x="1965960" y="4295880"/>
            <a:ext cx="5760720" cy="1371600"/>
          </a:xfrm>
          <a:prstGeom prst="rect">
            <a:avLst/>
          </a:prstGeom>
          <a:noFill/>
          <a:ln/>
        </p:spPr>
        <p:txBody>
          <a:bodyPr wrap="square" lIns="0" tIns="0" rIns="0" bIns="0" rtlCol="0" anchor="t">
            <a:normAutofit/>
          </a:bodyPr>
          <a:lstStyle/>
          <a:p>
            <a:pPr indent="0" marL="0">
              <a:buNone/>
            </a:pPr>
            <a:r>
              <a:rPr lang="en-GB" altLang="en-US" sz="1800" dirty="0">
                <a:solidFill>
                  <a:srgbClr val="4A5B70"/>
                </a:solidFill>
                <a:latin typeface="Montserrat" pitchFamily="34" charset="0"/>
                <a:ea typeface="Montserrat" pitchFamily="34" charset="-122"/>
                <a:cs typeface="Montserrat" pitchFamily="34" charset="-120"/>
              </a:rPr>
              <a:t>People with a language barrier “would be able to show higher levels of proficiency if they were assessed in a different language” (OECD).</a:t>
            </a:r>
            <a:endParaRPr lang="en-GB" sz="1800" dirty="0"/>
          </a:p>
        </p:txBody>
      </p:sp>
      <p:pic>
        <p:nvPicPr>
          <p:cNvPr id="9" name="Image 3" descr="/root/smile-smartleap/sunum/build/cache/varlik/nokta-8A6000-6x2-0.5.png">    </p:cNvPr>
          <p:cNvPicPr>
            <a:picLocks noChangeAspect="1"/>
          </p:cNvPicPr>
          <p:nvPr/>
        </p:nvPicPr>
        <p:blipFill>
          <a:blip r:embed="rId4"/>
          <a:stretch>
            <a:fillRect/>
          </a:stretch>
        </p:blipFill>
        <p:spPr>
          <a:xfrm>
            <a:off x="10545775" y="5567040"/>
            <a:ext cx="1097280" cy="365760"/>
          </a:xfrm>
          <a:prstGeom prst="rect">
            <a:avLst/>
          </a:prstGeom>
        </p:spPr>
      </p:pic>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23</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2"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OECD (2024), Survey of Adult Skills 2023, ch. 1 Box 1.1 and ch. 2, pp. 52, 88</a:t>
            </a:r>
            <a:endParaRPr lang="en-GB"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POWER DYNAMICS, AUTHORITY AND RIGHTS AWARENESS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Is this normal here, or is it a problem?</a:t>
            </a:r>
            <a:endParaRPr lang="en-GB" sz="2800" dirty="0"/>
          </a:p>
        </p:txBody>
      </p:sp>
      <p:sp>
        <p:nvSpPr>
          <p:cNvPr id="5" name="Shape 3"/>
          <p:cNvSpPr/>
          <p:nvPr/>
        </p:nvSpPr>
        <p:spPr>
          <a:xfrm>
            <a:off x="548640" y="1945872"/>
            <a:ext cx="5387188" cy="3401712"/>
          </a:xfrm>
          <a:prstGeom prst="roundRect">
            <a:avLst>
              <a:gd name="adj" fmla="val 3763"/>
            </a:avLst>
          </a:prstGeom>
          <a:solidFill>
            <a:srgbClr val="FAE2E5"/>
          </a:solidFill>
          <a:ln w="9525">
            <a:solidFill>
              <a:srgbClr val="FAE2E5"/>
            </a:solidFill>
            <a:prstDash val="solid"/>
          </a:ln>
        </p:spPr>
      </p:sp>
      <p:pic>
        <p:nvPicPr>
          <p:cNvPr id="6" name="Image 0" descr="/root/smile-smartleap/sunum/build/cache/cizim/ortak-spot-wallet-6dbd51434b-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B32233"/>
                </a:solidFill>
                <a:latin typeface="Montserrat" pitchFamily="34" charset="0"/>
                <a:ea typeface="Montserrat" pitchFamily="34" charset="-122"/>
                <a:cs typeface="Montserrat" pitchFamily="34" charset="-120"/>
              </a:rPr>
              <a:t>Feels “normal”, is a problem</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Cash, no payslip.</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Ten hours, no break.</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No contract after weeks.</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A fee to get a job.</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“Sign this now, today.”</a:t>
            </a:r>
            <a:endParaRPr lang="en-GB" sz="1400" dirty="0"/>
          </a:p>
        </p:txBody>
      </p:sp>
      <p:sp>
        <p:nvSpPr>
          <p:cNvPr id="9" name="Shape 6"/>
          <p:cNvSpPr/>
          <p:nvPr/>
        </p:nvSpPr>
        <p:spPr>
          <a:xfrm>
            <a:off x="6255868" y="1945872"/>
            <a:ext cx="5387188" cy="3401712"/>
          </a:xfrm>
          <a:prstGeom prst="roundRect">
            <a:avLst>
              <a:gd name="adj" fmla="val 3763"/>
            </a:avLst>
          </a:prstGeom>
          <a:solidFill>
            <a:srgbClr val="FEF4DE"/>
          </a:solidFill>
          <a:ln w="9525">
            <a:solidFill>
              <a:srgbClr val="FEF4DE"/>
            </a:solidFill>
            <a:prstDash val="solid"/>
          </a:ln>
        </p:spPr>
      </p:sp>
      <p:pic>
        <p:nvPicPr>
          <p:cNvPr id="10" name="Image 1" descr="/root/smile-smartleap/sunum/build/cache/cizim/ortak-spot-contract-76fd0f5d3f-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600" b="1" dirty="0">
                <a:solidFill>
                  <a:srgbClr val="8A6000"/>
                </a:solidFill>
                <a:latin typeface="Montserrat" pitchFamily="34" charset="0"/>
                <a:ea typeface="Montserrat" pitchFamily="34" charset="-122"/>
                <a:cs typeface="Montserrat" pitchFamily="34" charset="-120"/>
              </a:rPr>
              <a:t>What protects you</a:t>
            </a:r>
            <a:endParaRPr lang="en-GB" sz="16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Core labour rights apply to all workers, also without papers.</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EU: main job information in writing within 7 days.</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Your own records: hours, messages, rotas.</a:t>
            </a:r>
            <a:endParaRPr lang="en-GB" sz="1400" dirty="0"/>
          </a:p>
          <a:p>
            <a:pPr marL="203200" indent="-203200">
              <a:spcAft>
                <a:spcPts val="600"/>
              </a:spcAft>
              <a:buSzPct val="100000"/>
              <a:buChar char="●"/>
            </a:pPr>
            <a:r>
              <a:rPr lang="en-GB" altLang="en-US" sz="1400" dirty="0">
                <a:solidFill>
                  <a:srgbClr val="4A5B70"/>
                </a:solidFill>
                <a:latin typeface="Montserrat" pitchFamily="34" charset="0"/>
                <a:ea typeface="Montserrat" pitchFamily="34" charset="-122"/>
                <a:cs typeface="Montserrat" pitchFamily="34" charset="-120"/>
              </a:rPr>
              <a:t>Advice before you sign.</a:t>
            </a:r>
            <a:endParaRPr lang="en-GB" sz="14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Step 1 of every model is to notice the problem. Knowing the local rules helps you notice it.</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24</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FRA (2019), Protecting migrant workers from exploitation in the EU: workers' perspectives, p. 71 · Directive (EU) 2019/1152, Art. 5</a:t>
            </a:r>
            <a:endParaRPr lang="en-GB"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SOCIAL ISOLATION, SUPPORT NETWORKS AND ACCESS TO INFORMATION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When information is hard to find, check it twice</a:t>
            </a:r>
            <a:endParaRPr lang="en-GB" sz="2800" dirty="0"/>
          </a:p>
        </p:txBody>
      </p:sp>
      <p:pic>
        <p:nvPicPr>
          <p:cNvPr id="5" name="Image 0" descr="/root/smile-smartleap/sunum/build/cache/cizim/m5-info_noise--ed000aa49c-2400.png">    </p:cNvPr>
          <p:cNvPicPr>
            <a:picLocks noChangeAspect="1"/>
          </p:cNvPicPr>
          <p:nvPr/>
        </p:nvPicPr>
        <p:blipFill>
          <a:blip r:embed="rId1"/>
          <a:stretch>
            <a:fillRect/>
          </a:stretch>
        </p:blipFill>
        <p:spPr>
          <a:xfrm>
            <a:off x="6290068" y="1945872"/>
            <a:ext cx="5052240" cy="4041792"/>
          </a:xfrm>
          <a:prstGeom prst="rect">
            <a:avLst/>
          </a:prstGeom>
        </p:spPr>
      </p:pic>
      <p:sp>
        <p:nvSpPr>
          <p:cNvPr id="6" name="Shape 3"/>
          <p:cNvSpPr/>
          <p:nvPr/>
        </p:nvSpPr>
        <p:spPr>
          <a:xfrm>
            <a:off x="548640" y="1945872"/>
            <a:ext cx="5120640" cy="4041792"/>
          </a:xfrm>
          <a:prstGeom prst="roundRect">
            <a:avLst>
              <a:gd name="adj" fmla="val 3167"/>
            </a:avLst>
          </a:prstGeom>
          <a:solidFill>
            <a:srgbClr val="FEF4DE"/>
          </a:solidFill>
          <a:ln w="9525">
            <a:solidFill>
              <a:srgbClr val="FEF4DE"/>
            </a:solidFill>
            <a:prstDash val="solid"/>
          </a:ln>
        </p:spPr>
      </p:sp>
      <p:sp>
        <p:nvSpPr>
          <p:cNvPr id="7" name="Text 4"/>
          <p:cNvSpPr txBox="1"/>
          <p:nvPr/>
        </p:nvSpPr>
        <p:spPr>
          <a:xfrm>
            <a:off x="777240" y="2174472"/>
            <a:ext cx="4663440" cy="3630312"/>
          </a:xfrm>
          <a:prstGeom prst="rect">
            <a:avLst/>
          </a:prstGeom>
          <a:noFill/>
          <a:ln/>
        </p:spPr>
        <p:txBody>
          <a:bodyPr wrap="square" lIns="0" tIns="0" rIns="0" bIns="0" rtlCol="0" anchor="ctr">
            <a:normAutofit/>
          </a:bodyPr>
          <a:lstStyle/>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Information precarity: </a:t>
            </a:r>
            <a:r>
              <a:rPr lang="en-GB" altLang="en-US" sz="1500" dirty="0">
                <a:solidFill>
                  <a:srgbClr val="4A5B70"/>
                </a:solidFill>
                <a:latin typeface="Montserrat" pitchFamily="34" charset="0"/>
                <a:ea typeface="Montserrat" pitchFamily="34" charset="-122"/>
                <a:cs typeface="Montserrat" pitchFamily="34" charset="-120"/>
              </a:rPr>
              <a:t>unstable, untranslated or even dangerous information, and support networks lost when people move.</a:t>
            </a:r>
            <a:endParaRPr lang="en-GB" sz="1500" dirty="0"/>
          </a:p>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Official websites </a:t>
            </a:r>
            <a:r>
              <a:rPr lang="en-GB" altLang="en-US" sz="1500" dirty="0">
                <a:solidFill>
                  <a:srgbClr val="4A5B70"/>
                </a:solidFill>
                <a:latin typeface="Montserrat" pitchFamily="34" charset="0"/>
                <a:ea typeface="Montserrat" pitchFamily="34" charset="-122"/>
                <a:cs typeface="Montserrat" pitchFamily="34" charset="-120"/>
              </a:rPr>
              <a:t>are often only in the national language.</a:t>
            </a:r>
            <a:endParaRPr lang="en-GB" sz="1500" dirty="0"/>
          </a:p>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Social media brings jobs and scams: </a:t>
            </a:r>
            <a:r>
              <a:rPr lang="en-GB" altLang="en-US" sz="1500" dirty="0">
                <a:solidFill>
                  <a:srgbClr val="4A5B70"/>
                </a:solidFill>
                <a:latin typeface="Montserrat" pitchFamily="34" charset="0"/>
                <a:ea typeface="Montserrat" pitchFamily="34" charset="-122"/>
                <a:cs typeface="Montserrat" pitchFamily="34" charset="-120"/>
              </a:rPr>
              <a:t>criminal networks recruit online with promises of better jobs.</a:t>
            </a:r>
            <a:endParaRPr lang="en-GB" sz="1500" dirty="0"/>
          </a:p>
          <a:p>
            <a:pPr marL="203200" indent="-203200">
              <a:spcAft>
                <a:spcPts val="923"/>
              </a:spcAft>
              <a:buSzPct val="100000"/>
              <a:buChar char="●"/>
            </a:pPr>
            <a:r>
              <a:rPr lang="en-GB" altLang="en-US" sz="1500" b="1" dirty="0">
                <a:solidFill>
                  <a:srgbClr val="183454"/>
                </a:solidFill>
                <a:latin typeface="Montserrat" pitchFamily="34" charset="0"/>
                <a:ea typeface="Montserrat" pitchFamily="34" charset="-122"/>
                <a:cs typeface="Montserrat" pitchFamily="34" charset="-120"/>
              </a:rPr>
              <a:t>Save these: </a:t>
            </a:r>
            <a:r>
              <a:rPr lang="en-GB" altLang="en-US" sz="1500" dirty="0">
                <a:solidFill>
                  <a:srgbClr val="4A5B70"/>
                </a:solidFill>
                <a:latin typeface="Montserrat" pitchFamily="34" charset="0"/>
                <a:ea typeface="Montserrat" pitchFamily="34" charset="-122"/>
                <a:cs typeface="Montserrat" pitchFamily="34" charset="-120"/>
              </a:rPr>
              <a:t>Integreat app (DE) · Jugendmigrationsdienste 12-27 (DE) · YİMER 157 and ALO 170 (TR) · EURES advisers (EU).</a:t>
            </a:r>
            <a:endParaRPr lang="en-GB" sz="1500" dirty="0"/>
          </a:p>
        </p:txBody>
      </p:sp>
      <p:sp>
        <p:nvSpPr>
          <p:cNvPr id="8"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25</a:t>
            </a:r>
            <a:endParaRPr lang="en-GB" sz="900" dirty="0"/>
          </a:p>
        </p:txBody>
      </p:sp>
      <p:sp>
        <p:nvSpPr>
          <p:cNvPr id="9"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0" name="Text 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Wall, Otis Campbell &amp; Janbek (2017), New Media &amp; Society · FRA (2021) p. 7 · Europol EU-SOCTA 2025, p. 48</a:t>
            </a:r>
            <a:endParaRPr lang="en-GB"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 dream job on social media</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F8B414"/>
          </a:solidFill>
          <a:ln w="12700">
            <a:solidFill>
              <a:srgbClr val="F8B414"/>
            </a:solidFill>
            <a:prstDash val="solid"/>
          </a:ln>
        </p:spPr>
      </p:sp>
      <p:pic>
        <p:nvPicPr>
          <p:cNvPr id="7" name="Image 0" descr="/root/smile-smartleap/sunum/build/cache/cizim/ortak-portrait-ali-db4d912e3c-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Ali, 19</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Looking for work in Thessaloniki</a:t>
            </a:r>
            <a:endParaRPr lang="en-GB" sz="1600" dirty="0"/>
          </a:p>
        </p:txBody>
      </p:sp>
      <p:sp>
        <p:nvSpPr>
          <p:cNvPr id="9" name="Shape 6"/>
          <p:cNvSpPr/>
          <p:nvPr/>
        </p:nvSpPr>
        <p:spPr>
          <a:xfrm>
            <a:off x="822960" y="3088872"/>
            <a:ext cx="1577340"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577340"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Online job ad</a:t>
            </a:r>
            <a:endParaRPr lang="en-GB" sz="1000" dirty="0"/>
          </a:p>
        </p:txBody>
      </p:sp>
      <p:sp>
        <p:nvSpPr>
          <p:cNvPr id="11" name="Shape 8"/>
          <p:cNvSpPr/>
          <p:nvPr/>
        </p:nvSpPr>
        <p:spPr>
          <a:xfrm>
            <a:off x="2491740" y="3088872"/>
            <a:ext cx="90525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491740" y="3088872"/>
            <a:ext cx="90525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Greece</a:t>
            </a:r>
            <a:endParaRPr lang="en-GB" sz="1000" dirty="0"/>
          </a:p>
        </p:txBody>
      </p:sp>
      <p:sp>
        <p:nvSpPr>
          <p:cNvPr id="13" name="Shape 10"/>
          <p:cNvSpPr/>
          <p:nvPr/>
        </p:nvSpPr>
        <p:spPr>
          <a:xfrm>
            <a:off x="3488436" y="3088872"/>
            <a:ext cx="1673352"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488436" y="3088872"/>
            <a:ext cx="167335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Digital safety</a:t>
            </a:r>
            <a:endParaRPr lang="en-GB" sz="1000" dirty="0"/>
          </a:p>
        </p:txBody>
      </p:sp>
      <p:pic>
        <p:nvPicPr>
          <p:cNvPr id="15" name="Image 1" descr="/root/smile-smartleap/sunum/build/cache/cizim/m5-scam_phone--f685523ada-1800.png">    </p:cNvPr>
          <p:cNvPicPr>
            <a:picLocks noChangeAspect="1"/>
          </p:cNvPicPr>
          <p:nvPr/>
        </p:nvPicPr>
        <p:blipFill>
          <a:blip r:embed="rId2"/>
          <a:stretch>
            <a:fillRect/>
          </a:stretch>
        </p:blipFill>
        <p:spPr>
          <a:xfrm>
            <a:off x="4996997" y="3427200"/>
            <a:ext cx="1893206"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900" dirty="0">
                <a:solidFill>
                  <a:srgbClr val="183454"/>
                </a:solidFill>
                <a:latin typeface="Montserrat" pitchFamily="34" charset="0"/>
                <a:ea typeface="Montserrat" pitchFamily="34" charset="-122"/>
                <a:cs typeface="Montserrat" pitchFamily="34" charset="-120"/>
              </a:rPr>
              <a:t>A video ad: “Warehouse job in the Netherlands, 3,000 euro a month, free housing, visa guaranteed. Send a passport photo and a 250 euro fee by WhatsApp today.”</a:t>
            </a:r>
            <a:endParaRPr lang="en-GB" sz="19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F8B414"/>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Which details are warning signs?</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Which three questions should Ali ask before anything else?</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Who could check this offer for him?</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EURES (2023), “Never submit financial information via online forms during the recruitment process”; Europol EU-SOCTA 2025, p. 48.</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26</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DOCUMENTED CASES: FAIRE INTEGRATION, GERMANY</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Real cases: asking for advice changed the outcome</a:t>
            </a:r>
            <a:endParaRPr lang="en-GB" sz="2800" dirty="0"/>
          </a:p>
        </p:txBody>
      </p:sp>
      <p:sp>
        <p:nvSpPr>
          <p:cNvPr id="5" name="Shape 3"/>
          <p:cNvSpPr/>
          <p:nvPr/>
        </p:nvSpPr>
        <p:spPr>
          <a:xfrm>
            <a:off x="548640" y="1945872"/>
            <a:ext cx="3545738" cy="4041792"/>
          </a:xfrm>
          <a:prstGeom prst="roundRect">
            <a:avLst>
              <a:gd name="adj" fmla="val 2579"/>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F8B414"/>
          </a:solidFill>
          <a:ln w="12700">
            <a:solidFill>
              <a:srgbClr val="F8B414"/>
            </a:solidFill>
            <a:prstDash val="solid"/>
          </a:ln>
        </p:spPr>
      </p:sp>
      <p:pic>
        <p:nvPicPr>
          <p:cNvPr id="7" name="Image 0" descr="/root/smile-smartleap/sunum/build/cache/cizim/ortak-spot-wallet-9c616cd92e-900.png">    </p:cNvPr>
          <p:cNvPicPr>
            <a:picLocks noChangeAspect="1"/>
          </p:cNvPicPr>
          <p:nvPr/>
        </p:nvPicPr>
        <p:blipFill>
          <a:blip r:embed="rId1"/>
          <a:stretch>
            <a:fillRect/>
          </a:stretch>
        </p:blipFill>
        <p:spPr>
          <a:xfrm>
            <a:off x="1521409" y="2128752"/>
            <a:ext cx="1600200" cy="1600200"/>
          </a:xfrm>
          <a:prstGeom prst="rect">
            <a:avLst/>
          </a:prstGeom>
        </p:spPr>
      </p:pic>
      <p:sp>
        <p:nvSpPr>
          <p:cNvPr id="8" name="Shape 5"/>
          <p:cNvSpPr/>
          <p:nvPr/>
        </p:nvSpPr>
        <p:spPr>
          <a:xfrm>
            <a:off x="2430170" y="2110464"/>
            <a:ext cx="1423721" cy="237744"/>
          </a:xfrm>
          <a:prstGeom prst="roundRect">
            <a:avLst>
              <a:gd name="adj" fmla="val 50000"/>
            </a:avLst>
          </a:prstGeom>
          <a:solidFill>
            <a:srgbClr val="FEF4DE"/>
          </a:solidFill>
          <a:ln w="9525">
            <a:solidFill>
              <a:srgbClr val="FEF4DE"/>
            </a:solidFill>
            <a:prstDash val="solid"/>
          </a:ln>
        </p:spPr>
      </p:sp>
      <p:sp>
        <p:nvSpPr>
          <p:cNvPr id="9" name="Text 6"/>
          <p:cNvSpPr txBox="1"/>
          <p:nvPr/>
        </p:nvSpPr>
        <p:spPr>
          <a:xfrm>
            <a:off x="2430170" y="2110464"/>
            <a:ext cx="1423721" cy="237744"/>
          </a:xfrm>
          <a:prstGeom prst="rect">
            <a:avLst/>
          </a:prstGeom>
          <a:noFill/>
          <a:ln/>
        </p:spPr>
        <p:txBody>
          <a:bodyPr wrap="square" lIns="0" tIns="0" rIns="0" bIns="0" rtlCol="0" anchor="ctr"/>
          <a:lstStyle/>
          <a:p>
            <a:pPr algn="ctr" indent="0" marL="0">
              <a:buNone/>
            </a:pPr>
            <a:r>
              <a:rPr lang="en-GB" altLang="en-US" sz="950" b="1" dirty="0">
                <a:solidFill>
                  <a:srgbClr val="8A6000"/>
                </a:solidFill>
                <a:latin typeface="Montserrat" pitchFamily="34" charset="0"/>
                <a:ea typeface="Montserrat" pitchFamily="34" charset="-122"/>
                <a:cs typeface="Montserrat" pitchFamily="34" charset="-120"/>
              </a:rPr>
              <a:t>Hessen, 2025</a:t>
            </a:r>
            <a:endParaRPr lang="en-GB" sz="950" dirty="0"/>
          </a:p>
        </p:txBody>
      </p:sp>
      <p:sp>
        <p:nvSpPr>
          <p:cNvPr id="10" name="Text 7"/>
          <p:cNvSpPr txBox="1"/>
          <p:nvPr/>
        </p:nvSpPr>
        <p:spPr>
          <a:xfrm>
            <a:off x="777240"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Unpaid wages</a:t>
            </a:r>
            <a:endParaRPr lang="en-GB" sz="1550" dirty="0"/>
          </a:p>
        </p:txBody>
      </p:sp>
      <p:sp>
        <p:nvSpPr>
          <p:cNvPr id="11" name="Text 8"/>
          <p:cNvSpPr txBox="1"/>
          <p:nvPr/>
        </p:nvSpPr>
        <p:spPr>
          <a:xfrm>
            <a:off x="777240"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No wages, no payslips for 2.5 months. After a written demand: 5,250 euro gross paid, without court.</a:t>
            </a:r>
            <a:endParaRPr lang="en-GB" sz="1600" dirty="0"/>
          </a:p>
        </p:txBody>
      </p:sp>
      <p:sp>
        <p:nvSpPr>
          <p:cNvPr id="12" name="Shape 9"/>
          <p:cNvSpPr/>
          <p:nvPr/>
        </p:nvSpPr>
        <p:spPr>
          <a:xfrm>
            <a:off x="4322978" y="1945872"/>
            <a:ext cx="3545738" cy="4041792"/>
          </a:xfrm>
          <a:prstGeom prst="roundRect">
            <a:avLst>
              <a:gd name="adj" fmla="val 2579"/>
            </a:avLst>
          </a:prstGeom>
          <a:solidFill>
            <a:srgbClr val="FFFFFF"/>
          </a:solidFill>
          <a:ln w="9525">
            <a:solidFill>
              <a:srgbClr val="D6DEE8"/>
            </a:solidFill>
            <a:prstDash val="solid"/>
          </a:ln>
        </p:spPr>
      </p:sp>
      <p:sp>
        <p:nvSpPr>
          <p:cNvPr id="13" name="Shape 10"/>
          <p:cNvSpPr/>
          <p:nvPr/>
        </p:nvSpPr>
        <p:spPr>
          <a:xfrm>
            <a:off x="4432706" y="1945872"/>
            <a:ext cx="3326282" cy="64008"/>
          </a:xfrm>
          <a:prstGeom prst="rect">
            <a:avLst/>
          </a:prstGeom>
          <a:solidFill>
            <a:srgbClr val="F8B414"/>
          </a:solidFill>
          <a:ln w="12700">
            <a:solidFill>
              <a:srgbClr val="F8B414"/>
            </a:solidFill>
            <a:prstDash val="solid"/>
          </a:ln>
        </p:spPr>
      </p:sp>
      <p:pic>
        <p:nvPicPr>
          <p:cNvPr id="14" name="Image 1" descr="/root/smile-smartleap/sunum/build/cache/cizim/ortak-spot-contract-76fd0f5d3f-900.png">    </p:cNvPr>
          <p:cNvPicPr>
            <a:picLocks noChangeAspect="1"/>
          </p:cNvPicPr>
          <p:nvPr/>
        </p:nvPicPr>
        <p:blipFill>
          <a:blip r:embed="rId2"/>
          <a:stretch>
            <a:fillRect/>
          </a:stretch>
        </p:blipFill>
        <p:spPr>
          <a:xfrm>
            <a:off x="5295748" y="2128752"/>
            <a:ext cx="1600200" cy="1600200"/>
          </a:xfrm>
          <a:prstGeom prst="rect">
            <a:avLst/>
          </a:prstGeom>
        </p:spPr>
      </p:pic>
      <p:sp>
        <p:nvSpPr>
          <p:cNvPr id="15" name="Shape 11"/>
          <p:cNvSpPr/>
          <p:nvPr/>
        </p:nvSpPr>
        <p:spPr>
          <a:xfrm>
            <a:off x="6972605" y="2110464"/>
            <a:ext cx="694030" cy="237744"/>
          </a:xfrm>
          <a:prstGeom prst="roundRect">
            <a:avLst>
              <a:gd name="adj" fmla="val 50000"/>
            </a:avLst>
          </a:prstGeom>
          <a:solidFill>
            <a:srgbClr val="FEF4DE"/>
          </a:solidFill>
          <a:ln w="9525">
            <a:solidFill>
              <a:srgbClr val="FEF4DE"/>
            </a:solidFill>
            <a:prstDash val="solid"/>
          </a:ln>
        </p:spPr>
      </p:sp>
      <p:sp>
        <p:nvSpPr>
          <p:cNvPr id="16" name="Text 12"/>
          <p:cNvSpPr txBox="1"/>
          <p:nvPr/>
        </p:nvSpPr>
        <p:spPr>
          <a:xfrm>
            <a:off x="6972605" y="2110464"/>
            <a:ext cx="694030" cy="237744"/>
          </a:xfrm>
          <a:prstGeom prst="rect">
            <a:avLst/>
          </a:prstGeom>
          <a:noFill/>
          <a:ln/>
        </p:spPr>
        <p:txBody>
          <a:bodyPr wrap="square" lIns="0" tIns="0" rIns="0" bIns="0" rtlCol="0" anchor="ctr"/>
          <a:lstStyle/>
          <a:p>
            <a:pPr algn="ctr" indent="0" marL="0">
              <a:buNone/>
            </a:pPr>
            <a:r>
              <a:rPr lang="en-GB" altLang="en-US" sz="950" b="1" dirty="0">
                <a:solidFill>
                  <a:srgbClr val="8A6000"/>
                </a:solidFill>
                <a:latin typeface="Montserrat" pitchFamily="34" charset="0"/>
                <a:ea typeface="Montserrat" pitchFamily="34" charset="-122"/>
                <a:cs typeface="Montserrat" pitchFamily="34" charset="-120"/>
              </a:rPr>
              <a:t>2025</a:t>
            </a:r>
            <a:endParaRPr lang="en-GB" sz="950" dirty="0"/>
          </a:p>
        </p:txBody>
      </p:sp>
      <p:sp>
        <p:nvSpPr>
          <p:cNvPr id="17" name="Text 13"/>
          <p:cNvSpPr txBox="1"/>
          <p:nvPr/>
        </p:nvSpPr>
        <p:spPr>
          <a:xfrm>
            <a:off x="4551578"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A contract checked in time</a:t>
            </a:r>
            <a:endParaRPr lang="en-GB" sz="1550" dirty="0"/>
          </a:p>
        </p:txBody>
      </p:sp>
      <p:sp>
        <p:nvSpPr>
          <p:cNvPr id="18" name="Text 14"/>
          <p:cNvSpPr txBox="1"/>
          <p:nvPr/>
        </p:nvSpPr>
        <p:spPr>
          <a:xfrm>
            <a:off x="4551578"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Unclear hours, unclear night pay and a placement fee found. The person did not sign.</a:t>
            </a:r>
            <a:endParaRPr lang="en-GB" sz="1600" dirty="0"/>
          </a:p>
        </p:txBody>
      </p:sp>
      <p:sp>
        <p:nvSpPr>
          <p:cNvPr id="19" name="Shape 15"/>
          <p:cNvSpPr/>
          <p:nvPr/>
        </p:nvSpPr>
        <p:spPr>
          <a:xfrm>
            <a:off x="8097317" y="1945872"/>
            <a:ext cx="3545738" cy="4041792"/>
          </a:xfrm>
          <a:prstGeom prst="roundRect">
            <a:avLst>
              <a:gd name="adj" fmla="val 2579"/>
            </a:avLst>
          </a:prstGeom>
          <a:solidFill>
            <a:srgbClr val="FFFFFF"/>
          </a:solidFill>
          <a:ln w="9525">
            <a:solidFill>
              <a:srgbClr val="D6DEE8"/>
            </a:solidFill>
            <a:prstDash val="solid"/>
          </a:ln>
        </p:spPr>
      </p:sp>
      <p:sp>
        <p:nvSpPr>
          <p:cNvPr id="20" name="Shape 16"/>
          <p:cNvSpPr/>
          <p:nvPr/>
        </p:nvSpPr>
        <p:spPr>
          <a:xfrm>
            <a:off x="8207045" y="1945872"/>
            <a:ext cx="3326282" cy="64008"/>
          </a:xfrm>
          <a:prstGeom prst="rect">
            <a:avLst/>
          </a:prstGeom>
          <a:solidFill>
            <a:srgbClr val="F8B414"/>
          </a:solidFill>
          <a:ln w="12700">
            <a:solidFill>
              <a:srgbClr val="F8B414"/>
            </a:solidFill>
            <a:prstDash val="solid"/>
          </a:ln>
        </p:spPr>
      </p:sp>
      <p:pic>
        <p:nvPicPr>
          <p:cNvPr id="21" name="Image 2" descr="/root/smile-smartleap/sunum/build/cache/cizim/ortak-spot-chatproof-105881a78e-900.png">    </p:cNvPr>
          <p:cNvPicPr>
            <a:picLocks noChangeAspect="1"/>
          </p:cNvPicPr>
          <p:nvPr/>
        </p:nvPicPr>
        <p:blipFill>
          <a:blip r:embed="rId3"/>
          <a:stretch>
            <a:fillRect/>
          </a:stretch>
        </p:blipFill>
        <p:spPr>
          <a:xfrm>
            <a:off x="9070086" y="2128752"/>
            <a:ext cx="1600200" cy="1600200"/>
          </a:xfrm>
          <a:prstGeom prst="rect">
            <a:avLst/>
          </a:prstGeom>
        </p:spPr>
      </p:pic>
      <p:sp>
        <p:nvSpPr>
          <p:cNvPr id="22" name="Shape 17"/>
          <p:cNvSpPr/>
          <p:nvPr/>
        </p:nvSpPr>
        <p:spPr>
          <a:xfrm>
            <a:off x="9114739" y="2110464"/>
            <a:ext cx="2244623" cy="237744"/>
          </a:xfrm>
          <a:prstGeom prst="roundRect">
            <a:avLst>
              <a:gd name="adj" fmla="val 50000"/>
            </a:avLst>
          </a:prstGeom>
          <a:solidFill>
            <a:srgbClr val="FEF4DE"/>
          </a:solidFill>
          <a:ln w="9525">
            <a:solidFill>
              <a:srgbClr val="FEF4DE"/>
            </a:solidFill>
            <a:prstDash val="solid"/>
          </a:ln>
        </p:spPr>
      </p:sp>
      <p:sp>
        <p:nvSpPr>
          <p:cNvPr id="23" name="Text 18"/>
          <p:cNvSpPr txBox="1"/>
          <p:nvPr/>
        </p:nvSpPr>
        <p:spPr>
          <a:xfrm>
            <a:off x="9114739" y="2110464"/>
            <a:ext cx="2244623" cy="237744"/>
          </a:xfrm>
          <a:prstGeom prst="rect">
            <a:avLst/>
          </a:prstGeom>
          <a:noFill/>
          <a:ln/>
        </p:spPr>
        <p:txBody>
          <a:bodyPr wrap="square" lIns="0" tIns="0" rIns="0" bIns="0" rtlCol="0" anchor="ctr"/>
          <a:lstStyle/>
          <a:p>
            <a:pPr algn="ctr" indent="0" marL="0">
              <a:buNone/>
            </a:pPr>
            <a:r>
              <a:rPr lang="en-GB" altLang="en-US" sz="950" b="1" dirty="0">
                <a:solidFill>
                  <a:srgbClr val="8A6000"/>
                </a:solidFill>
                <a:latin typeface="Montserrat" pitchFamily="34" charset="0"/>
                <a:ea typeface="Montserrat" pitchFamily="34" charset="-122"/>
                <a:cs typeface="Montserrat" pitchFamily="34" charset="-120"/>
              </a:rPr>
              <a:t>Rheinland-Pfalz, 2025</a:t>
            </a:r>
            <a:endParaRPr lang="en-GB" sz="950" dirty="0"/>
          </a:p>
        </p:txBody>
      </p:sp>
      <p:sp>
        <p:nvSpPr>
          <p:cNvPr id="24" name="Text 19"/>
          <p:cNvSpPr txBox="1"/>
          <p:nvPr/>
        </p:nvSpPr>
        <p:spPr>
          <a:xfrm>
            <a:off x="8325917"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Messages as evidence</a:t>
            </a:r>
            <a:endParaRPr lang="en-GB" sz="1550" dirty="0"/>
          </a:p>
        </p:txBody>
      </p:sp>
      <p:sp>
        <p:nvSpPr>
          <p:cNvPr id="25" name="Text 20"/>
          <p:cNvSpPr txBox="1"/>
          <p:nvPr/>
        </p:nvSpPr>
        <p:spPr>
          <a:xfrm>
            <a:off x="8325917"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No written contract: chat messages and delivery notes with his name served as evidence in court.</a:t>
            </a:r>
            <a:endParaRPr lang="en-GB" sz="1600" dirty="0"/>
          </a:p>
        </p:txBody>
      </p:sp>
      <p:sp>
        <p:nvSpPr>
          <p:cNvPr id="26"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27</a:t>
            </a:r>
            <a:endParaRPr lang="en-GB" sz="900" dirty="0"/>
          </a:p>
        </p:txBody>
      </p:sp>
      <p:sp>
        <p:nvSpPr>
          <p:cNvPr id="27"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28" name="Text 2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Fachstelle Faire Integration / IQ Consult (2025), Fallsammlung der Fairen Integration, cases 3, 5 and 4 (anonymised)</a:t>
            </a:r>
            <a:endParaRPr lang="en-GB" sz="8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8B414"/>
          </a:solidFill>
          <a:ln w="12700">
            <a:solidFill>
              <a:srgbClr val="F8B414"/>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Case studies: what makes it harder, what helps?</a:t>
            </a:r>
            <a:endParaRPr lang="en-GB" sz="2800" dirty="0"/>
          </a:p>
        </p:txBody>
      </p:sp>
      <p:sp>
        <p:nvSpPr>
          <p:cNvPr id="6" name="Shape 4"/>
          <p:cNvSpPr/>
          <p:nvPr/>
        </p:nvSpPr>
        <p:spPr>
          <a:xfrm>
            <a:off x="548640" y="1945872"/>
            <a:ext cx="3246120" cy="4041792"/>
          </a:xfrm>
          <a:prstGeom prst="roundRect">
            <a:avLst>
              <a:gd name="adj" fmla="val 3944"/>
            </a:avLst>
          </a:prstGeom>
          <a:solidFill>
            <a:srgbClr val="F8B414"/>
          </a:solidFill>
          <a:ln w="9525">
            <a:solidFill>
              <a:srgbClr val="F8B414"/>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20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Groups of 3-4</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Case cards (real and invented), flipchart, sticky notes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Separate problems caused by the person from problems caused by the situation</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9b9494be5c-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8A6000"/>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group gets one case card. Real cases and invented ones are marked as such.</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Answer: What exactly is the problem? Which factor makes it harder: language, information, power, stress, culture or isolation?</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What helped, or what could help? Who could they ask?</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Draw a quick fishbone on the flipchart and present it in 2 minutes.</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4DE"/>
          </a:solidFill>
          <a:ln w="9525">
            <a:solidFill>
              <a:srgbClr val="FEF4DE"/>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8A6000"/>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64"/>
              </a:spcAft>
              <a:buSzPct val="100000"/>
              <a:buChar char="●"/>
            </a:pPr>
            <a:r>
              <a:rPr lang="en-GB" altLang="en-US" sz="1450" dirty="0">
                <a:solidFill>
                  <a:srgbClr val="183454"/>
                </a:solidFill>
                <a:latin typeface="Montserrat" pitchFamily="34" charset="0"/>
                <a:ea typeface="Montserrat" pitchFamily="34" charset="-122"/>
                <a:cs typeface="Montserrat" pitchFamily="34" charset="-120"/>
              </a:rPr>
              <a:t>Which problems were caused by the person, and which by the situation?</a:t>
            </a:r>
            <a:endParaRPr lang="en-GB" sz="1450" dirty="0"/>
          </a:p>
          <a:p>
            <a:pPr marL="342900" indent="-342900">
              <a:spcAft>
                <a:spcPts val="464"/>
              </a:spcAft>
              <a:buSzPct val="100000"/>
              <a:buChar char="●"/>
            </a:pPr>
            <a:r>
              <a:rPr lang="en-GB" altLang="en-US" sz="1450" dirty="0">
                <a:solidFill>
                  <a:srgbClr val="183454"/>
                </a:solidFill>
                <a:latin typeface="Montserrat" pitchFamily="34" charset="0"/>
                <a:ea typeface="Montserrat" pitchFamily="34" charset="-122"/>
                <a:cs typeface="Montserrat" pitchFamily="34" charset="-120"/>
              </a:rPr>
              <a:t>Which resource surprised you?</a:t>
            </a:r>
            <a:endParaRPr lang="en-GB" sz="14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28</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F8B414-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5-u3_toolbox--62425e8e67-2000.png">    </p:cNvPr>
          <p:cNvPicPr>
            <a:picLocks noChangeAspect="1"/>
          </p:cNvPicPr>
          <p:nvPr/>
        </p:nvPicPr>
        <p:blipFill>
          <a:blip r:embed="rId2"/>
          <a:stretch>
            <a:fillRect/>
          </a:stretch>
        </p:blipFill>
        <p:spPr>
          <a:xfrm>
            <a:off x="8076895" y="1788610"/>
            <a:ext cx="3703320" cy="3268180"/>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F8B414"/>
                </a:solidFill>
                <a:latin typeface="Montserrat" pitchFamily="34" charset="0"/>
                <a:ea typeface="Montserrat" pitchFamily="34" charset="-122"/>
                <a:cs typeface="Montserrat" pitchFamily="34" charset="-120"/>
              </a:rPr>
              <a:t>03</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UNIT 3  ·  ≈ 70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Practical strategies and good practices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Time to take the field: practise the steps with tools you can use tomorrow.</a:t>
            </a:r>
            <a:endParaRPr lang="en-GB" sz="1800" dirty="0"/>
          </a:p>
        </p:txBody>
      </p:sp>
      <p:sp>
        <p:nvSpPr>
          <p:cNvPr id="10" name="Shape 5"/>
          <p:cNvSpPr/>
          <p:nvPr/>
        </p:nvSpPr>
        <p:spPr>
          <a:xfrm>
            <a:off x="548640" y="5073120"/>
            <a:ext cx="940003"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940003"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Define</a:t>
            </a:r>
            <a:endParaRPr lang="en-GB" sz="1100" dirty="0"/>
          </a:p>
        </p:txBody>
      </p:sp>
      <p:sp>
        <p:nvSpPr>
          <p:cNvPr id="12" name="Shape 7"/>
          <p:cNvSpPr/>
          <p:nvPr/>
        </p:nvSpPr>
        <p:spPr>
          <a:xfrm>
            <a:off x="1598371" y="5073120"/>
            <a:ext cx="126187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598371" y="5073120"/>
            <a:ext cx="126187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Break down</a:t>
            </a:r>
            <a:endParaRPr lang="en-GB" sz="1100" dirty="0"/>
          </a:p>
        </p:txBody>
      </p:sp>
      <p:sp>
        <p:nvSpPr>
          <p:cNvPr id="14" name="Shape 9"/>
          <p:cNvSpPr/>
          <p:nvPr/>
        </p:nvSpPr>
        <p:spPr>
          <a:xfrm>
            <a:off x="2969971" y="5073120"/>
            <a:ext cx="69860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2969971" y="5073120"/>
            <a:ext cx="69860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Ask</a:t>
            </a:r>
            <a:endParaRPr lang="en-GB" sz="1100" dirty="0"/>
          </a:p>
        </p:txBody>
      </p:sp>
      <p:sp>
        <p:nvSpPr>
          <p:cNvPr id="16" name="Shape 11"/>
          <p:cNvSpPr/>
          <p:nvPr/>
        </p:nvSpPr>
        <p:spPr>
          <a:xfrm>
            <a:off x="3778301" y="5073120"/>
            <a:ext cx="1905610"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3778301" y="5073120"/>
            <a:ext cx="190561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Decide and reflect</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29</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YOUR TOOLBOX</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strategies, six tools</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F8B414"/>
          </a:solidFill>
          <a:ln w="12700">
            <a:solidFill>
              <a:srgbClr val="F8B414"/>
            </a:solidFill>
            <a:prstDash val="solid"/>
          </a:ln>
        </p:spPr>
      </p:sp>
      <p:sp>
        <p:nvSpPr>
          <p:cNvPr id="7" name="Shape 5"/>
          <p:cNvSpPr/>
          <p:nvPr/>
        </p:nvSpPr>
        <p:spPr>
          <a:xfrm>
            <a:off x="749808" y="2174472"/>
            <a:ext cx="457200" cy="457200"/>
          </a:xfrm>
          <a:prstGeom prst="ellipse">
            <a:avLst/>
          </a:prstGeom>
          <a:solidFill>
            <a:srgbClr val="FEF4DE"/>
          </a:solidFill>
          <a:ln w="12700">
            <a:solidFill>
              <a:srgbClr val="FEF4DE"/>
            </a:solidFill>
            <a:prstDash val="solid"/>
          </a:ln>
        </p:spPr>
      </p:sp>
      <p:pic>
        <p:nvPicPr>
          <p:cNvPr id="8" name="Image 0" descr="/root/smile-smartleap/sunum/build/cache/varlik/ikon-target-8A6000-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Define the problem clearly</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Tool: one sentence with facts, dates, numbers.</a:t>
            </a:r>
            <a:endParaRPr lang="en-GB" sz="155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F8B414"/>
          </a:solidFill>
          <a:ln w="12700">
            <a:solidFill>
              <a:srgbClr val="F8B414"/>
            </a:solidFill>
            <a:prstDash val="solid"/>
          </a:ln>
        </p:spPr>
      </p:sp>
      <p:sp>
        <p:nvSpPr>
          <p:cNvPr id="13" name="Shape 10"/>
          <p:cNvSpPr/>
          <p:nvPr/>
        </p:nvSpPr>
        <p:spPr>
          <a:xfrm>
            <a:off x="4524146" y="2174472"/>
            <a:ext cx="457200" cy="457200"/>
          </a:xfrm>
          <a:prstGeom prst="ellipse">
            <a:avLst/>
          </a:prstGeom>
          <a:solidFill>
            <a:srgbClr val="FEF4DE"/>
          </a:solidFill>
          <a:ln w="12700">
            <a:solidFill>
              <a:srgbClr val="FEF4DE"/>
            </a:solidFill>
            <a:prstDash val="solid"/>
          </a:ln>
        </p:spPr>
      </p:sp>
      <p:pic>
        <p:nvPicPr>
          <p:cNvPr id="14" name="Image 1" descr="/root/smile-smartleap/sunum/build/cache/varlik/ikon-layers-8A6000-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Break it into small steps</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Tool: problem list and the first small step.</a:t>
            </a:r>
            <a:endParaRPr lang="en-GB" sz="155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F8B414"/>
          </a:solidFill>
          <a:ln w="12700">
            <a:solidFill>
              <a:srgbClr val="F8B414"/>
            </a:solidFill>
            <a:prstDash val="solid"/>
          </a:ln>
        </p:spPr>
      </p:sp>
      <p:sp>
        <p:nvSpPr>
          <p:cNvPr id="19" name="Shape 15"/>
          <p:cNvSpPr/>
          <p:nvPr/>
        </p:nvSpPr>
        <p:spPr>
          <a:xfrm>
            <a:off x="8298485" y="2174472"/>
            <a:ext cx="457200" cy="457200"/>
          </a:xfrm>
          <a:prstGeom prst="ellipse">
            <a:avLst/>
          </a:prstGeom>
          <a:solidFill>
            <a:srgbClr val="FEF4DE"/>
          </a:solidFill>
          <a:ln w="12700">
            <a:solidFill>
              <a:srgbClr val="FEF4DE"/>
            </a:solidFill>
            <a:prstDash val="solid"/>
          </a:ln>
        </p:spPr>
      </p:sp>
      <p:pic>
        <p:nvPicPr>
          <p:cNvPr id="20" name="Image 2" descr="/root/smile-smartleap/sunum/build/cache/varlik/ikon-circle-help-8A6000-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Ask for help and information</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Tool: phrases for checking, reporting and asking.</a:t>
            </a:r>
            <a:endParaRPr lang="en-GB" sz="155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F8B414"/>
          </a:solidFill>
          <a:ln w="12700">
            <a:solidFill>
              <a:srgbClr val="F8B414"/>
            </a:solidFill>
            <a:prstDash val="solid"/>
          </a:ln>
        </p:spPr>
      </p:sp>
      <p:sp>
        <p:nvSpPr>
          <p:cNvPr id="25" name="Shape 20"/>
          <p:cNvSpPr/>
          <p:nvPr/>
        </p:nvSpPr>
        <p:spPr>
          <a:xfrm>
            <a:off x="749808" y="4309668"/>
            <a:ext cx="457200" cy="457200"/>
          </a:xfrm>
          <a:prstGeom prst="ellipse">
            <a:avLst/>
          </a:prstGeom>
          <a:solidFill>
            <a:srgbClr val="FEF4DE"/>
          </a:solidFill>
          <a:ln w="12700">
            <a:solidFill>
              <a:srgbClr val="FEF4DE"/>
            </a:solidFill>
            <a:prstDash val="solid"/>
          </a:ln>
        </p:spPr>
      </p:sp>
      <p:pic>
        <p:nvPicPr>
          <p:cNvPr id="26" name="Image 3" descr="/root/smile-smartleap/sunum/build/cache/varlik/ikon-lightbulb-8A6000-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Explore possible solutions</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Tool: fishbone of causes, at least three options.</a:t>
            </a:r>
            <a:endParaRPr lang="en-GB" sz="155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F8B414"/>
          </a:solidFill>
          <a:ln w="12700">
            <a:solidFill>
              <a:srgbClr val="F8B414"/>
            </a:solidFill>
            <a:prstDash val="solid"/>
          </a:ln>
        </p:spPr>
      </p:sp>
      <p:sp>
        <p:nvSpPr>
          <p:cNvPr id="31" name="Shape 25"/>
          <p:cNvSpPr/>
          <p:nvPr/>
        </p:nvSpPr>
        <p:spPr>
          <a:xfrm>
            <a:off x="4524146" y="4309668"/>
            <a:ext cx="457200" cy="457200"/>
          </a:xfrm>
          <a:prstGeom prst="ellipse">
            <a:avLst/>
          </a:prstGeom>
          <a:solidFill>
            <a:srgbClr val="FEF4DE"/>
          </a:solidFill>
          <a:ln w="12700">
            <a:solidFill>
              <a:srgbClr val="FEF4DE"/>
            </a:solidFill>
            <a:prstDash val="solid"/>
          </a:ln>
        </p:spPr>
      </p:sp>
      <p:pic>
        <p:nvPicPr>
          <p:cNvPr id="32" name="Image 4" descr="/root/smile-smartleap/sunum/build/cache/varlik/ikon-scale-8A6000-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Make responsible decisions</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Tool: decision matrix with your own criteria.</a:t>
            </a:r>
            <a:endParaRPr lang="en-GB" sz="155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F8B414"/>
          </a:solidFill>
          <a:ln w="12700">
            <a:solidFill>
              <a:srgbClr val="F8B414"/>
            </a:solidFill>
            <a:prstDash val="solid"/>
          </a:ln>
        </p:spPr>
      </p:sp>
      <p:sp>
        <p:nvSpPr>
          <p:cNvPr id="37" name="Shape 30"/>
          <p:cNvSpPr/>
          <p:nvPr/>
        </p:nvSpPr>
        <p:spPr>
          <a:xfrm>
            <a:off x="8298485" y="4309668"/>
            <a:ext cx="457200" cy="457200"/>
          </a:xfrm>
          <a:prstGeom prst="ellipse">
            <a:avLst/>
          </a:prstGeom>
          <a:solidFill>
            <a:srgbClr val="FEF4DE"/>
          </a:solidFill>
          <a:ln w="12700">
            <a:solidFill>
              <a:srgbClr val="FEF4DE"/>
            </a:solidFill>
            <a:prstDash val="solid"/>
          </a:ln>
        </p:spPr>
      </p:sp>
      <p:pic>
        <p:nvPicPr>
          <p:cNvPr id="38" name="Image 5" descr="/root/smile-smartleap/sunum/build/cache/varlik/ikon-refresh-cw-8A6000-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Reflect and learn</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550" dirty="0">
                <a:solidFill>
                  <a:srgbClr val="4A5B70"/>
                </a:solidFill>
                <a:latin typeface="Montserrat" pitchFamily="34" charset="0"/>
                <a:ea typeface="Montserrat" pitchFamily="34" charset="-122"/>
                <a:cs typeface="Montserrat" pitchFamily="34" charset="-120"/>
              </a:rPr>
              <a:t>Tool: six reflection questions after each try.</a:t>
            </a:r>
            <a:endParaRPr lang="en-GB" sz="155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30</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DEFINE THE PROBLEM CLEARLY</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From a cloud of worry to one clear sentence</a:t>
            </a:r>
            <a:endParaRPr lang="en-GB" sz="2800" dirty="0"/>
          </a:p>
        </p:txBody>
      </p:sp>
      <p:sp>
        <p:nvSpPr>
          <p:cNvPr id="5" name="Text 3"/>
          <p:cNvSpPr txBox="1"/>
          <p:nvPr/>
        </p:nvSpPr>
        <p:spPr>
          <a:xfrm>
            <a:off x="548640"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6B7A8C"/>
                </a:solidFill>
                <a:latin typeface="Montserrat" pitchFamily="34" charset="0"/>
                <a:ea typeface="Montserrat" pitchFamily="34" charset="-122"/>
                <a:cs typeface="Montserrat" pitchFamily="34" charset="-120"/>
              </a:rPr>
              <a:t>INSTEAD OF</a:t>
            </a:r>
            <a:endParaRPr lang="en-GB" sz="1100" dirty="0"/>
          </a:p>
        </p:txBody>
      </p:sp>
      <p:sp>
        <p:nvSpPr>
          <p:cNvPr id="6" name="Text 4"/>
          <p:cNvSpPr txBox="1"/>
          <p:nvPr/>
        </p:nvSpPr>
        <p:spPr>
          <a:xfrm>
            <a:off x="6324448"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8A6000"/>
                </a:solidFill>
                <a:latin typeface="Montserrat" pitchFamily="34" charset="0"/>
                <a:ea typeface="Montserrat" pitchFamily="34" charset="-122"/>
                <a:cs typeface="Montserrat" pitchFamily="34" charset="-120"/>
              </a:rPr>
              <a:t>TRY</a:t>
            </a:r>
            <a:endParaRPr lang="en-GB" sz="1100" dirty="0"/>
          </a:p>
        </p:txBody>
      </p:sp>
      <p:sp>
        <p:nvSpPr>
          <p:cNvPr id="7" name="Shape 5"/>
          <p:cNvSpPr/>
          <p:nvPr/>
        </p:nvSpPr>
        <p:spPr>
          <a:xfrm>
            <a:off x="548640" y="2311632"/>
            <a:ext cx="5318608" cy="809280"/>
          </a:xfrm>
          <a:prstGeom prst="roundRect">
            <a:avLst>
              <a:gd name="adj" fmla="val 11299"/>
            </a:avLst>
          </a:prstGeom>
          <a:solidFill>
            <a:srgbClr val="F4F7FB"/>
          </a:solidFill>
          <a:ln w="9525">
            <a:solidFill>
              <a:srgbClr val="D6DEE8"/>
            </a:solidFill>
            <a:prstDash val="solid"/>
          </a:ln>
        </p:spPr>
      </p:sp>
      <p:sp>
        <p:nvSpPr>
          <p:cNvPr id="8" name="Text 6"/>
          <p:cNvSpPr txBox="1"/>
          <p:nvPr/>
        </p:nvSpPr>
        <p:spPr>
          <a:xfrm>
            <a:off x="777240" y="2311632"/>
            <a:ext cx="4861408" cy="809280"/>
          </a:xfrm>
          <a:prstGeom prst="rect">
            <a:avLst/>
          </a:prstGeom>
          <a:noFill/>
          <a:ln/>
        </p:spPr>
        <p:txBody>
          <a:bodyPr wrap="square" lIns="0" tIns="0" rIns="0" bIns="0" rtlCol="0" anchor="ctr">
            <a:normAutofit/>
          </a:bodyPr>
          <a:lstStyle/>
          <a:p>
            <a:pPr indent="0" marL="0">
              <a:buNone/>
            </a:pPr>
            <a:r>
              <a:rPr lang="en-GB" altLang="en-US" sz="1450" i="1" dirty="0">
                <a:solidFill>
                  <a:srgbClr val="4A5B70"/>
                </a:solidFill>
                <a:latin typeface="Montserrat" pitchFamily="34" charset="0"/>
                <a:ea typeface="Montserrat" pitchFamily="34" charset="-122"/>
                <a:cs typeface="Montserrat" pitchFamily="34" charset="-120"/>
              </a:rPr>
              <a:t>“Everything is going wrong at work.”</a:t>
            </a:r>
            <a:endParaRPr lang="en-GB" sz="1450" dirty="0"/>
          </a:p>
        </p:txBody>
      </p:sp>
      <p:sp>
        <p:nvSpPr>
          <p:cNvPr id="9" name="Shape 7"/>
          <p:cNvSpPr/>
          <p:nvPr/>
        </p:nvSpPr>
        <p:spPr>
          <a:xfrm rot="5400000">
            <a:off x="6013552" y="2615688"/>
            <a:ext cx="164592" cy="201168"/>
          </a:xfrm>
          <a:prstGeom prst="triangle">
            <a:avLst/>
          </a:prstGeom>
          <a:solidFill>
            <a:srgbClr val="F8B414"/>
          </a:solidFill>
          <a:ln w="12700">
            <a:solidFill>
              <a:srgbClr val="F8B414"/>
            </a:solidFill>
            <a:prstDash val="solid"/>
          </a:ln>
        </p:spPr>
      </p:sp>
      <p:sp>
        <p:nvSpPr>
          <p:cNvPr id="10" name="Shape 8"/>
          <p:cNvSpPr/>
          <p:nvPr/>
        </p:nvSpPr>
        <p:spPr>
          <a:xfrm>
            <a:off x="6324448" y="2311632"/>
            <a:ext cx="5318608" cy="809280"/>
          </a:xfrm>
          <a:prstGeom prst="roundRect">
            <a:avLst>
              <a:gd name="adj" fmla="val 11299"/>
            </a:avLst>
          </a:prstGeom>
          <a:solidFill>
            <a:srgbClr val="FEF4DE"/>
          </a:solidFill>
          <a:ln w="9525">
            <a:solidFill>
              <a:srgbClr val="FEF4DE"/>
            </a:solidFill>
            <a:prstDash val="solid"/>
          </a:ln>
        </p:spPr>
      </p:sp>
      <p:sp>
        <p:nvSpPr>
          <p:cNvPr id="11" name="Text 9"/>
          <p:cNvSpPr txBox="1"/>
          <p:nvPr/>
        </p:nvSpPr>
        <p:spPr>
          <a:xfrm>
            <a:off x="6553048" y="2311632"/>
            <a:ext cx="4861408" cy="809280"/>
          </a:xfrm>
          <a:prstGeom prst="rect">
            <a:avLst/>
          </a:prstGeom>
          <a:noFill/>
          <a:ln/>
        </p:spPr>
        <p:txBody>
          <a:bodyPr wrap="square" lIns="0" tIns="0" rIns="0" bIns="0" rtlCol="0" anchor="ctr">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“I was late three times this week because the 6:20 bus is often full.”</a:t>
            </a:r>
            <a:endParaRPr lang="en-GB" sz="1450" dirty="0"/>
          </a:p>
        </p:txBody>
      </p:sp>
      <p:sp>
        <p:nvSpPr>
          <p:cNvPr id="12" name="Shape 10"/>
          <p:cNvSpPr/>
          <p:nvPr/>
        </p:nvSpPr>
        <p:spPr>
          <a:xfrm>
            <a:off x="548640" y="3267216"/>
            <a:ext cx="5318608" cy="809280"/>
          </a:xfrm>
          <a:prstGeom prst="roundRect">
            <a:avLst>
              <a:gd name="adj" fmla="val 11299"/>
            </a:avLst>
          </a:prstGeom>
          <a:solidFill>
            <a:srgbClr val="F4F7FB"/>
          </a:solidFill>
          <a:ln w="9525">
            <a:solidFill>
              <a:srgbClr val="D6DEE8"/>
            </a:solidFill>
            <a:prstDash val="solid"/>
          </a:ln>
        </p:spPr>
      </p:sp>
      <p:sp>
        <p:nvSpPr>
          <p:cNvPr id="13" name="Text 11"/>
          <p:cNvSpPr txBox="1"/>
          <p:nvPr/>
        </p:nvSpPr>
        <p:spPr>
          <a:xfrm>
            <a:off x="777240" y="3267216"/>
            <a:ext cx="4861408" cy="809280"/>
          </a:xfrm>
          <a:prstGeom prst="rect">
            <a:avLst/>
          </a:prstGeom>
          <a:noFill/>
          <a:ln/>
        </p:spPr>
        <p:txBody>
          <a:bodyPr wrap="square" lIns="0" tIns="0" rIns="0" bIns="0" rtlCol="0" anchor="ctr">
            <a:normAutofit/>
          </a:bodyPr>
          <a:lstStyle/>
          <a:p>
            <a:pPr indent="0" marL="0">
              <a:buNone/>
            </a:pPr>
            <a:r>
              <a:rPr lang="en-GB" altLang="en-US" sz="1450" i="1" dirty="0">
                <a:solidFill>
                  <a:srgbClr val="4A5B70"/>
                </a:solidFill>
                <a:latin typeface="Montserrat" pitchFamily="34" charset="0"/>
                <a:ea typeface="Montserrat" pitchFamily="34" charset="-122"/>
                <a:cs typeface="Montserrat" pitchFamily="34" charset="-120"/>
              </a:rPr>
              <a:t>“My boss hates me.”</a:t>
            </a:r>
            <a:endParaRPr lang="en-GB" sz="1450" dirty="0"/>
          </a:p>
        </p:txBody>
      </p:sp>
      <p:sp>
        <p:nvSpPr>
          <p:cNvPr id="14" name="Shape 12"/>
          <p:cNvSpPr/>
          <p:nvPr/>
        </p:nvSpPr>
        <p:spPr>
          <a:xfrm rot="5400000">
            <a:off x="6013552" y="3571272"/>
            <a:ext cx="164592" cy="201168"/>
          </a:xfrm>
          <a:prstGeom prst="triangle">
            <a:avLst/>
          </a:prstGeom>
          <a:solidFill>
            <a:srgbClr val="F8B414"/>
          </a:solidFill>
          <a:ln w="12700">
            <a:solidFill>
              <a:srgbClr val="F8B414"/>
            </a:solidFill>
            <a:prstDash val="solid"/>
          </a:ln>
        </p:spPr>
      </p:sp>
      <p:sp>
        <p:nvSpPr>
          <p:cNvPr id="15" name="Shape 13"/>
          <p:cNvSpPr/>
          <p:nvPr/>
        </p:nvSpPr>
        <p:spPr>
          <a:xfrm>
            <a:off x="6324448" y="3267216"/>
            <a:ext cx="5318608" cy="809280"/>
          </a:xfrm>
          <a:prstGeom prst="roundRect">
            <a:avLst>
              <a:gd name="adj" fmla="val 11299"/>
            </a:avLst>
          </a:prstGeom>
          <a:solidFill>
            <a:srgbClr val="FEF4DE"/>
          </a:solidFill>
          <a:ln w="9525">
            <a:solidFill>
              <a:srgbClr val="FEF4DE"/>
            </a:solidFill>
            <a:prstDash val="solid"/>
          </a:ln>
        </p:spPr>
      </p:sp>
      <p:sp>
        <p:nvSpPr>
          <p:cNvPr id="16" name="Text 14"/>
          <p:cNvSpPr txBox="1"/>
          <p:nvPr/>
        </p:nvSpPr>
        <p:spPr>
          <a:xfrm>
            <a:off x="6553048" y="3267216"/>
            <a:ext cx="4861408" cy="809280"/>
          </a:xfrm>
          <a:prstGeom prst="rect">
            <a:avLst/>
          </a:prstGeom>
          <a:noFill/>
          <a:ln/>
        </p:spPr>
        <p:txBody>
          <a:bodyPr wrap="square" lIns="0" tIns="0" rIns="0" bIns="0" rtlCol="0" anchor="ctr">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“My supervisor gave me the late shift five times in a row. I want to understand why.”</a:t>
            </a:r>
            <a:endParaRPr lang="en-GB" sz="1450" dirty="0"/>
          </a:p>
        </p:txBody>
      </p:sp>
      <p:sp>
        <p:nvSpPr>
          <p:cNvPr id="17" name="Shape 15"/>
          <p:cNvSpPr/>
          <p:nvPr/>
        </p:nvSpPr>
        <p:spPr>
          <a:xfrm>
            <a:off x="548640" y="4222800"/>
            <a:ext cx="5318608" cy="809280"/>
          </a:xfrm>
          <a:prstGeom prst="roundRect">
            <a:avLst>
              <a:gd name="adj" fmla="val 11299"/>
            </a:avLst>
          </a:prstGeom>
          <a:solidFill>
            <a:srgbClr val="F4F7FB"/>
          </a:solidFill>
          <a:ln w="9525">
            <a:solidFill>
              <a:srgbClr val="D6DEE8"/>
            </a:solidFill>
            <a:prstDash val="solid"/>
          </a:ln>
        </p:spPr>
      </p:sp>
      <p:sp>
        <p:nvSpPr>
          <p:cNvPr id="18" name="Text 16"/>
          <p:cNvSpPr txBox="1"/>
          <p:nvPr/>
        </p:nvSpPr>
        <p:spPr>
          <a:xfrm>
            <a:off x="777240" y="4222800"/>
            <a:ext cx="4861408" cy="809280"/>
          </a:xfrm>
          <a:prstGeom prst="rect">
            <a:avLst/>
          </a:prstGeom>
          <a:noFill/>
          <a:ln/>
        </p:spPr>
        <p:txBody>
          <a:bodyPr wrap="square" lIns="0" tIns="0" rIns="0" bIns="0" rtlCol="0" anchor="ctr">
            <a:normAutofit/>
          </a:bodyPr>
          <a:lstStyle/>
          <a:p>
            <a:pPr indent="0" marL="0">
              <a:buNone/>
            </a:pPr>
            <a:r>
              <a:rPr lang="en-GB" altLang="en-US" sz="1450" i="1" dirty="0">
                <a:solidFill>
                  <a:srgbClr val="4A5B70"/>
                </a:solidFill>
                <a:latin typeface="Montserrat" pitchFamily="34" charset="0"/>
                <a:ea typeface="Montserrat" pitchFamily="34" charset="-122"/>
                <a:cs typeface="Montserrat" pitchFamily="34" charset="-120"/>
              </a:rPr>
              <a:t>“The office never helps.”</a:t>
            </a:r>
            <a:endParaRPr lang="en-GB" sz="1450" dirty="0"/>
          </a:p>
        </p:txBody>
      </p:sp>
      <p:sp>
        <p:nvSpPr>
          <p:cNvPr id="19" name="Shape 17"/>
          <p:cNvSpPr/>
          <p:nvPr/>
        </p:nvSpPr>
        <p:spPr>
          <a:xfrm rot="5400000">
            <a:off x="6013552" y="4526856"/>
            <a:ext cx="164592" cy="201168"/>
          </a:xfrm>
          <a:prstGeom prst="triangle">
            <a:avLst/>
          </a:prstGeom>
          <a:solidFill>
            <a:srgbClr val="F8B414"/>
          </a:solidFill>
          <a:ln w="12700">
            <a:solidFill>
              <a:srgbClr val="F8B414"/>
            </a:solidFill>
            <a:prstDash val="solid"/>
          </a:ln>
        </p:spPr>
      </p:sp>
      <p:sp>
        <p:nvSpPr>
          <p:cNvPr id="20" name="Shape 18"/>
          <p:cNvSpPr/>
          <p:nvPr/>
        </p:nvSpPr>
        <p:spPr>
          <a:xfrm>
            <a:off x="6324448" y="4222800"/>
            <a:ext cx="5318608" cy="809280"/>
          </a:xfrm>
          <a:prstGeom prst="roundRect">
            <a:avLst>
              <a:gd name="adj" fmla="val 11299"/>
            </a:avLst>
          </a:prstGeom>
          <a:solidFill>
            <a:srgbClr val="FEF4DE"/>
          </a:solidFill>
          <a:ln w="9525">
            <a:solidFill>
              <a:srgbClr val="FEF4DE"/>
            </a:solidFill>
            <a:prstDash val="solid"/>
          </a:ln>
        </p:spPr>
      </p:sp>
      <p:sp>
        <p:nvSpPr>
          <p:cNvPr id="21" name="Text 19"/>
          <p:cNvSpPr txBox="1"/>
          <p:nvPr/>
        </p:nvSpPr>
        <p:spPr>
          <a:xfrm>
            <a:off x="6553048" y="4222800"/>
            <a:ext cx="4861408" cy="809280"/>
          </a:xfrm>
          <a:prstGeom prst="rect">
            <a:avLst/>
          </a:prstGeom>
          <a:noFill/>
          <a:ln/>
        </p:spPr>
        <p:txBody>
          <a:bodyPr wrap="square" lIns="0" tIns="0" rIns="0" bIns="0" rtlCol="0" anchor="ctr">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“My payslip shows 128 hours, my notes show 152. The office is open only during my shift.”</a:t>
            </a:r>
            <a:endParaRPr lang="en-GB" sz="1450" dirty="0"/>
          </a:p>
        </p:txBody>
      </p:sp>
      <p:sp>
        <p:nvSpPr>
          <p:cNvPr id="22" name="Shape 20"/>
          <p:cNvSpPr/>
          <p:nvPr/>
        </p:nvSpPr>
        <p:spPr>
          <a:xfrm>
            <a:off x="548640" y="5178384"/>
            <a:ext cx="5318608" cy="809280"/>
          </a:xfrm>
          <a:prstGeom prst="roundRect">
            <a:avLst>
              <a:gd name="adj" fmla="val 11299"/>
            </a:avLst>
          </a:prstGeom>
          <a:solidFill>
            <a:srgbClr val="F4F7FB"/>
          </a:solidFill>
          <a:ln w="9525">
            <a:solidFill>
              <a:srgbClr val="D6DEE8"/>
            </a:solidFill>
            <a:prstDash val="solid"/>
          </a:ln>
        </p:spPr>
      </p:sp>
      <p:sp>
        <p:nvSpPr>
          <p:cNvPr id="23" name="Text 21"/>
          <p:cNvSpPr txBox="1"/>
          <p:nvPr/>
        </p:nvSpPr>
        <p:spPr>
          <a:xfrm>
            <a:off x="777240" y="5178384"/>
            <a:ext cx="4861408" cy="809280"/>
          </a:xfrm>
          <a:prstGeom prst="rect">
            <a:avLst/>
          </a:prstGeom>
          <a:noFill/>
          <a:ln/>
        </p:spPr>
        <p:txBody>
          <a:bodyPr wrap="square" lIns="0" tIns="0" rIns="0" bIns="0" rtlCol="0" anchor="ctr">
            <a:normAutofit/>
          </a:bodyPr>
          <a:lstStyle/>
          <a:p>
            <a:pPr indent="0" marL="0">
              <a:buNone/>
            </a:pPr>
            <a:r>
              <a:rPr lang="en-GB" altLang="en-US" sz="1450" i="1" dirty="0">
                <a:solidFill>
                  <a:srgbClr val="4A5B70"/>
                </a:solidFill>
                <a:latin typeface="Montserrat" pitchFamily="34" charset="0"/>
                <a:ea typeface="Montserrat" pitchFamily="34" charset="-122"/>
                <a:cs typeface="Montserrat" pitchFamily="34" charset="-120"/>
              </a:rPr>
              <a:t>“I will never find a job here.”</a:t>
            </a:r>
            <a:endParaRPr lang="en-GB" sz="1450" dirty="0"/>
          </a:p>
        </p:txBody>
      </p:sp>
      <p:sp>
        <p:nvSpPr>
          <p:cNvPr id="24" name="Shape 22"/>
          <p:cNvSpPr/>
          <p:nvPr/>
        </p:nvSpPr>
        <p:spPr>
          <a:xfrm rot="5400000">
            <a:off x="6013552" y="5482440"/>
            <a:ext cx="164592" cy="201168"/>
          </a:xfrm>
          <a:prstGeom prst="triangle">
            <a:avLst/>
          </a:prstGeom>
          <a:solidFill>
            <a:srgbClr val="F8B414"/>
          </a:solidFill>
          <a:ln w="12700">
            <a:solidFill>
              <a:srgbClr val="F8B414"/>
            </a:solidFill>
            <a:prstDash val="solid"/>
          </a:ln>
        </p:spPr>
      </p:sp>
      <p:sp>
        <p:nvSpPr>
          <p:cNvPr id="25" name="Shape 23"/>
          <p:cNvSpPr/>
          <p:nvPr/>
        </p:nvSpPr>
        <p:spPr>
          <a:xfrm>
            <a:off x="6324448" y="5178384"/>
            <a:ext cx="5318608" cy="809280"/>
          </a:xfrm>
          <a:prstGeom prst="roundRect">
            <a:avLst>
              <a:gd name="adj" fmla="val 11299"/>
            </a:avLst>
          </a:prstGeom>
          <a:solidFill>
            <a:srgbClr val="FEF4DE"/>
          </a:solidFill>
          <a:ln w="9525">
            <a:solidFill>
              <a:srgbClr val="FEF4DE"/>
            </a:solidFill>
            <a:prstDash val="solid"/>
          </a:ln>
        </p:spPr>
      </p:sp>
      <p:sp>
        <p:nvSpPr>
          <p:cNvPr id="26" name="Text 24"/>
          <p:cNvSpPr txBox="1"/>
          <p:nvPr/>
        </p:nvSpPr>
        <p:spPr>
          <a:xfrm>
            <a:off x="6553048" y="5178384"/>
            <a:ext cx="4861408" cy="809280"/>
          </a:xfrm>
          <a:prstGeom prst="rect">
            <a:avLst/>
          </a:prstGeom>
          <a:noFill/>
          <a:ln/>
        </p:spPr>
        <p:txBody>
          <a:bodyPr wrap="square" lIns="0" tIns="0" rIns="0" bIns="0" rtlCol="0" anchor="ctr">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“I need one employer to see my skills. My diploma is not recognised yet.”</a:t>
            </a:r>
            <a:endParaRPr lang="en-GB" sz="1450" dirty="0"/>
          </a:p>
        </p:txBody>
      </p:sp>
      <p:sp>
        <p:nvSpPr>
          <p:cNvPr id="27" name="Text 2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31</a:t>
            </a:r>
            <a:endParaRPr lang="en-GB" sz="900" dirty="0"/>
          </a:p>
        </p:txBody>
      </p:sp>
      <p:sp>
        <p:nvSpPr>
          <p:cNvPr id="28" name="Text 2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BREAK PROBLEMS INTO SMALLER STEPS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Too many problems? Make a list, pick one, take one step</a:t>
            </a:r>
            <a:endParaRPr lang="en-GB" sz="25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3749040"/>
                <a:gridCol w="1280160"/>
                <a:gridCol w="1737360"/>
                <a:gridCol w="4325112"/>
              </a:tblGrid>
              <a:tr h="603123">
                <a:tc>
                  <a:txBody>
                    <a:bodyPr/>
                    <a:lstStyle/>
                    <a:p>
                      <a:pPr indent="0" marL="0">
                        <a:buNone/>
                      </a:pPr>
                      <a:r>
                        <a:rPr lang="en-GB" sz="1550" b="1" dirty="0">
                          <a:solidFill>
                            <a:srgbClr val="FFFFFF"/>
                          </a:solidFill>
                          <a:latin typeface="Montserrat" pitchFamily="34" charset="0"/>
                          <a:ea typeface="Montserrat" pitchFamily="34" charset="-122"/>
                          <a:cs typeface="Montserrat" pitchFamily="34" charset="-120"/>
                        </a:rPr>
                        <a:t>My problems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50" b="1" dirty="0">
                          <a:solidFill>
                            <a:srgbClr val="FFFFFF"/>
                          </a:solidFill>
                          <a:latin typeface="Montserrat" pitchFamily="34" charset="0"/>
                          <a:ea typeface="Montserrat" pitchFamily="34" charset="-122"/>
                          <a:cs typeface="Montserrat" pitchFamily="34" charset="-120"/>
                        </a:rPr>
                        <a:t>Important?</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50" b="1" dirty="0">
                          <a:solidFill>
                            <a:srgbClr val="FFFFFF"/>
                          </a:solidFill>
                          <a:latin typeface="Montserrat" pitchFamily="34" charset="0"/>
                          <a:ea typeface="Montserrat" pitchFamily="34" charset="-122"/>
                          <a:cs typeface="Montserrat" pitchFamily="34" charset="-120"/>
                        </a:rPr>
                        <a:t>Can I influence it?</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550" b="1" dirty="0">
                          <a:solidFill>
                            <a:srgbClr val="FFFFFF"/>
                          </a:solidFill>
                          <a:latin typeface="Montserrat" pitchFamily="34" charset="0"/>
                          <a:ea typeface="Montserrat" pitchFamily="34" charset="-122"/>
                          <a:cs typeface="Montserrat" pitchFamily="34" charset="-120"/>
                        </a:rPr>
                        <a:t>First small step</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929701">
                <a:tc>
                  <a:txBody>
                    <a:bodyPr/>
                    <a:lstStyle/>
                    <a:p>
                      <a:pPr indent="0" marL="0">
                        <a:buNone/>
                      </a:pPr>
                      <a:r>
                        <a:rPr lang="en-GB" sz="1550" b="1" dirty="0">
                          <a:solidFill>
                            <a:srgbClr val="183454"/>
                          </a:solidFill>
                          <a:latin typeface="Montserrat" pitchFamily="34" charset="0"/>
                          <a:ea typeface="Montserrat" pitchFamily="34" charset="-122"/>
                          <a:cs typeface="Montserrat" pitchFamily="34" charset="-120"/>
                        </a:rPr>
                        <a:t>The landlord wants a work contract before giving me the room</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Yes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Partly</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Ask my future employer for a letter confirming the start date</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87576">
                <a:tc>
                  <a:txBody>
                    <a:bodyPr/>
                    <a:lstStyle/>
                    <a:p>
                      <a:pPr indent="0" marL="0">
                        <a:buNone/>
                      </a:pPr>
                      <a:r>
                        <a:rPr lang="en-GB" sz="1550" b="1" dirty="0">
                          <a:solidFill>
                            <a:srgbClr val="183454"/>
                          </a:solidFill>
                          <a:latin typeface="Montserrat" pitchFamily="34" charset="0"/>
                          <a:ea typeface="Montserrat" pitchFamily="34" charset="-122"/>
                          <a:cs typeface="Montserrat" pitchFamily="34" charset="-120"/>
                        </a:rPr>
                        <a:t>No work contract yet (job starts in 3 weeks)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Yes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Partly</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Ask HR: “Could I have the contract before day one?”</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87576">
                <a:tc>
                  <a:txBody>
                    <a:bodyPr/>
                    <a:lstStyle/>
                    <a:p>
                      <a:pPr indent="0" marL="0">
                        <a:buNone/>
                      </a:pPr>
                      <a:r>
                        <a:rPr lang="en-GB" sz="1550" b="1" dirty="0">
                          <a:solidFill>
                            <a:srgbClr val="183454"/>
                          </a:solidFill>
                          <a:latin typeface="Montserrat" pitchFamily="34" charset="0"/>
                          <a:ea typeface="Montserrat" pitchFamily="34" charset="-122"/>
                          <a:cs typeface="Montserrat" pitchFamily="34" charset="-120"/>
                        </a:rPr>
                        <a:t>My family needs money this month</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Yes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A little</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Check when my first salary arrives; talk to my family about the date</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445450">
                <a:tc>
                  <a:txBody>
                    <a:bodyPr/>
                    <a:lstStyle/>
                    <a:p>
                      <a:pPr indent="0" marL="0">
                        <a:buNone/>
                      </a:pPr>
                      <a:r>
                        <a:rPr lang="en-GB" sz="1550" b="1" dirty="0">
                          <a:solidFill>
                            <a:srgbClr val="183454"/>
                          </a:solidFill>
                          <a:latin typeface="Montserrat" pitchFamily="34" charset="0"/>
                          <a:ea typeface="Montserrat" pitchFamily="34" charset="-122"/>
                          <a:cs typeface="Montserrat" pitchFamily="34" charset="-120"/>
                        </a:rPr>
                        <a:t>B1 language exam in March</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Yes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Yes</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550" dirty="0">
                          <a:solidFill>
                            <a:srgbClr val="183454"/>
                          </a:solidFill>
                          <a:latin typeface="Montserrat" pitchFamily="34" charset="0"/>
                          <a:ea typeface="Montserrat" pitchFamily="34" charset="-122"/>
                          <a:cs typeface="Montserrat" pitchFamily="34" charset="-120"/>
                        </a:rPr>
                        <a:t>Book two hours of practice per week now</a:t>
                      </a:r>
                      <a:endParaRPr lang="en-GB" sz="15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bl>
          </a:graphicData>
        </a:graphic>
      </p:graphicFrame>
      <p:sp>
        <p:nvSpPr>
          <p:cNvPr id="6"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Only problems with two “yes” or “partly” answers go to the next step. Solve the smallest piece first.</a:t>
            </a:r>
            <a:endParaRPr lang="en-GB" sz="1300" dirty="0"/>
          </a:p>
        </p:txBody>
      </p:sp>
      <p:sp>
        <p:nvSpPr>
          <p:cNvPr id="7"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32</a:t>
            </a:r>
            <a:endParaRPr lang="en-GB" sz="900" dirty="0"/>
          </a:p>
        </p:txBody>
      </p:sp>
      <p:sp>
        <p:nvSpPr>
          <p:cNvPr id="8"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9"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Logic adapted from WHO (2018), Problem Management Plus, “Managing problems” strategy · example based on an invented scenario</a:t>
            </a:r>
            <a:endParaRPr lang="en-GB" sz="8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EXPLORE POSSIBLE CAUSES AND SOLUTIONS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Fishbone: problems usually have more than one cause</a:t>
            </a:r>
            <a:endParaRPr lang="en-GB" sz="2500" dirty="0"/>
          </a:p>
        </p:txBody>
      </p:sp>
      <p:pic>
        <p:nvPicPr>
          <p:cNvPr id="5" name="Image 0" descr="/root/smile-smartleap/sunum/build/cache/cizim/m5-fish--db864c3aa3-2400.png">    </p:cNvPr>
          <p:cNvPicPr>
            <a:picLocks noChangeAspect="1"/>
          </p:cNvPicPr>
          <p:nvPr/>
        </p:nvPicPr>
        <p:blipFill>
          <a:blip r:embed="rId1"/>
          <a:stretch>
            <a:fillRect/>
          </a:stretch>
        </p:blipFill>
        <p:spPr>
          <a:xfrm>
            <a:off x="1476657" y="1945872"/>
            <a:ext cx="9238382" cy="4041792"/>
          </a:xfrm>
          <a:prstGeom prst="rect">
            <a:avLst/>
          </a:prstGeom>
        </p:spPr>
      </p:pic>
      <p:sp>
        <p:nvSpPr>
          <p:cNvPr id="6" name="Text 3"/>
          <p:cNvSpPr txBox="1"/>
          <p:nvPr/>
        </p:nvSpPr>
        <p:spPr>
          <a:xfrm>
            <a:off x="8672329" y="3576624"/>
            <a:ext cx="1591056" cy="780288"/>
          </a:xfrm>
          <a:prstGeom prst="rect">
            <a:avLst/>
          </a:prstGeom>
          <a:noFill/>
          <a:ln/>
        </p:spPr>
        <p:txBody>
          <a:bodyPr wrap="square" lIns="0" tIns="0" rIns="0" bIns="0" rtlCol="0" anchor="ctr">
            <a:normAutofit/>
          </a:bodyPr>
          <a:lstStyle/>
          <a:p>
            <a:pPr algn="ctr" indent="0" marL="0">
              <a:buNone/>
            </a:pPr>
            <a:r>
              <a:rPr lang="en-GB" altLang="en-US" sz="1300" b="1" dirty="0">
                <a:solidFill>
                  <a:srgbClr val="183454"/>
                </a:solidFill>
                <a:latin typeface="Montserrat" pitchFamily="34" charset="0"/>
                <a:ea typeface="Montserrat" pitchFamily="34" charset="-122"/>
                <a:cs typeface="Montserrat" pitchFamily="34" charset="-120"/>
              </a:rPr>
              <a:t>Problem: late for work on many days</a:t>
            </a:r>
            <a:endParaRPr lang="en-GB" sz="1300" dirty="0"/>
          </a:p>
        </p:txBody>
      </p:sp>
      <p:sp>
        <p:nvSpPr>
          <p:cNvPr id="7" name="Shape 4"/>
          <p:cNvSpPr/>
          <p:nvPr/>
        </p:nvSpPr>
        <p:spPr>
          <a:xfrm>
            <a:off x="2156585" y="2009119"/>
            <a:ext cx="1965960" cy="520192"/>
          </a:xfrm>
          <a:prstGeom prst="roundRect">
            <a:avLst>
              <a:gd name="adj" fmla="val 35156"/>
            </a:avLst>
          </a:prstGeom>
          <a:solidFill>
            <a:srgbClr val="FFFFFF"/>
          </a:solidFill>
          <a:ln w="15875">
            <a:solidFill>
              <a:srgbClr val="F8B414"/>
            </a:solidFill>
            <a:prstDash val="solid"/>
          </a:ln>
        </p:spPr>
      </p:sp>
      <p:sp>
        <p:nvSpPr>
          <p:cNvPr id="8" name="Text 5"/>
          <p:cNvSpPr txBox="1"/>
          <p:nvPr/>
        </p:nvSpPr>
        <p:spPr>
          <a:xfrm>
            <a:off x="2229737" y="2009119"/>
            <a:ext cx="181965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Transport: one bus per hour, strikes</a:t>
            </a:r>
            <a:endParaRPr lang="en-GB" sz="1150" dirty="0"/>
          </a:p>
        </p:txBody>
      </p:sp>
      <p:sp>
        <p:nvSpPr>
          <p:cNvPr id="9" name="Shape 6"/>
          <p:cNvSpPr/>
          <p:nvPr/>
        </p:nvSpPr>
        <p:spPr>
          <a:xfrm>
            <a:off x="4373797" y="1915647"/>
            <a:ext cx="1965960" cy="707136"/>
          </a:xfrm>
          <a:prstGeom prst="roundRect">
            <a:avLst>
              <a:gd name="adj" fmla="val 25862"/>
            </a:avLst>
          </a:prstGeom>
          <a:solidFill>
            <a:srgbClr val="FFFFFF"/>
          </a:solidFill>
          <a:ln w="15875">
            <a:solidFill>
              <a:srgbClr val="F8B414"/>
            </a:solidFill>
            <a:prstDash val="solid"/>
          </a:ln>
        </p:spPr>
      </p:sp>
      <p:sp>
        <p:nvSpPr>
          <p:cNvPr id="10" name="Text 7"/>
          <p:cNvSpPr txBox="1"/>
          <p:nvPr/>
        </p:nvSpPr>
        <p:spPr>
          <a:xfrm>
            <a:off x="4446949" y="1915647"/>
            <a:ext cx="1819656" cy="707136"/>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Information: shift plan only in a Dutch group chat</a:t>
            </a:r>
            <a:endParaRPr lang="en-GB" sz="1150" dirty="0"/>
          </a:p>
        </p:txBody>
      </p:sp>
      <p:sp>
        <p:nvSpPr>
          <p:cNvPr id="11" name="Shape 8"/>
          <p:cNvSpPr/>
          <p:nvPr/>
        </p:nvSpPr>
        <p:spPr>
          <a:xfrm>
            <a:off x="6591009" y="2009119"/>
            <a:ext cx="1965960" cy="520192"/>
          </a:xfrm>
          <a:prstGeom prst="roundRect">
            <a:avLst>
              <a:gd name="adj" fmla="val 35156"/>
            </a:avLst>
          </a:prstGeom>
          <a:solidFill>
            <a:srgbClr val="FFFFFF"/>
          </a:solidFill>
          <a:ln w="15875">
            <a:solidFill>
              <a:srgbClr val="F8B414"/>
            </a:solidFill>
            <a:prstDash val="solid"/>
          </a:ln>
        </p:spPr>
      </p:sp>
      <p:sp>
        <p:nvSpPr>
          <p:cNvPr id="12" name="Text 9"/>
          <p:cNvSpPr txBox="1"/>
          <p:nvPr/>
        </p:nvSpPr>
        <p:spPr>
          <a:xfrm>
            <a:off x="6664161" y="2009119"/>
            <a:ext cx="181965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Rules: no flexible start time</a:t>
            </a:r>
            <a:endParaRPr lang="en-GB" sz="1150" dirty="0"/>
          </a:p>
        </p:txBody>
      </p:sp>
      <p:sp>
        <p:nvSpPr>
          <p:cNvPr id="13" name="Shape 10"/>
          <p:cNvSpPr/>
          <p:nvPr/>
        </p:nvSpPr>
        <p:spPr>
          <a:xfrm>
            <a:off x="3265191" y="5404225"/>
            <a:ext cx="1965960" cy="520192"/>
          </a:xfrm>
          <a:prstGeom prst="roundRect">
            <a:avLst>
              <a:gd name="adj" fmla="val 35156"/>
            </a:avLst>
          </a:prstGeom>
          <a:solidFill>
            <a:srgbClr val="FFFFFF"/>
          </a:solidFill>
          <a:ln w="15875">
            <a:solidFill>
              <a:srgbClr val="F8B414"/>
            </a:solidFill>
            <a:prstDash val="solid"/>
          </a:ln>
        </p:spPr>
      </p:sp>
      <p:sp>
        <p:nvSpPr>
          <p:cNvPr id="14" name="Text 11"/>
          <p:cNvSpPr txBox="1"/>
          <p:nvPr/>
        </p:nvSpPr>
        <p:spPr>
          <a:xfrm>
            <a:off x="3338343" y="5404225"/>
            <a:ext cx="181965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Me: too little sleep, a second job</a:t>
            </a:r>
            <a:endParaRPr lang="en-GB" sz="1150" dirty="0"/>
          </a:p>
        </p:txBody>
      </p:sp>
      <p:sp>
        <p:nvSpPr>
          <p:cNvPr id="15" name="Shape 12"/>
          <p:cNvSpPr/>
          <p:nvPr/>
        </p:nvSpPr>
        <p:spPr>
          <a:xfrm>
            <a:off x="5482403" y="5404225"/>
            <a:ext cx="1965960" cy="520192"/>
          </a:xfrm>
          <a:prstGeom prst="roundRect">
            <a:avLst>
              <a:gd name="adj" fmla="val 35156"/>
            </a:avLst>
          </a:prstGeom>
          <a:solidFill>
            <a:srgbClr val="FFFFFF"/>
          </a:solidFill>
          <a:ln w="15875">
            <a:solidFill>
              <a:srgbClr val="F8B414"/>
            </a:solidFill>
            <a:prstDash val="solid"/>
          </a:ln>
        </p:spPr>
      </p:sp>
      <p:sp>
        <p:nvSpPr>
          <p:cNvPr id="16" name="Text 13"/>
          <p:cNvSpPr txBox="1"/>
          <p:nvPr/>
        </p:nvSpPr>
        <p:spPr>
          <a:xfrm>
            <a:off x="5555555" y="5404225"/>
            <a:ext cx="181965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Others: I take my siblings to school</a:t>
            </a:r>
            <a:endParaRPr lang="en-GB" sz="1150" dirty="0"/>
          </a:p>
        </p:txBody>
      </p:sp>
      <p:sp>
        <p:nvSpPr>
          <p:cNvPr id="17" name="Text 1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33</a:t>
            </a:r>
            <a:endParaRPr lang="en-GB" sz="900" dirty="0"/>
          </a:p>
        </p:txBody>
      </p:sp>
      <p:sp>
        <p:nvSpPr>
          <p:cNvPr id="18" name="Text 1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9" name="Text 1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Ishikawa (1986), Guide to Quality Control · categories adapted for everyday problems</a:t>
            </a:r>
            <a:endParaRPr lang="en-GB" sz="8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ASK FOR HELP AND INFORMATION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checking, reporting and asking</a:t>
            </a:r>
            <a:endParaRPr lang="en-GB" sz="2800" dirty="0"/>
          </a:p>
        </p:txBody>
      </p:sp>
      <p:sp>
        <p:nvSpPr>
          <p:cNvPr id="5" name="Shape 3"/>
          <p:cNvSpPr/>
          <p:nvPr/>
        </p:nvSpPr>
        <p:spPr>
          <a:xfrm>
            <a:off x="548640" y="1945872"/>
            <a:ext cx="3545738" cy="4041792"/>
          </a:xfrm>
          <a:prstGeom prst="roundRect">
            <a:avLst>
              <a:gd name="adj" fmla="val 3610"/>
            </a:avLst>
          </a:prstGeom>
          <a:solidFill>
            <a:srgbClr val="FEF4DE"/>
          </a:solidFill>
          <a:ln w="9525">
            <a:solidFill>
              <a:srgbClr val="FEF4DE"/>
            </a:solidFill>
            <a:prstDash val="solid"/>
          </a:ln>
        </p:spPr>
      </p:sp>
      <p:pic>
        <p:nvPicPr>
          <p:cNvPr id="6" name="Image 0" descr="/root/smile-smartleap/sunum/build/cache/varlik/ikon-circle-help-8A6000-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Checking an instruction</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“Sorry, can I check that I understood? First I do this, and then that?”</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“Could you show me once, please? Then I will do it myself.”</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“What does this word mean here?”</a:t>
            </a:r>
            <a:endParaRPr lang="en-GB" sz="170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megaphone-8A6000-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Reporting a problem</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need to report a problem: the machine stopped at 10:15 after I pressed the green button.”</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am not sure what went wrong, so I stopped.”</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“Can someone check it with me before I continue?”</a:t>
            </a:r>
            <a:endParaRPr lang="en-GB" sz="1700" dirty="0"/>
          </a:p>
        </p:txBody>
      </p:sp>
      <p:sp>
        <p:nvSpPr>
          <p:cNvPr id="13" name="Shape 9"/>
          <p:cNvSpPr/>
          <p:nvPr/>
        </p:nvSpPr>
        <p:spPr>
          <a:xfrm>
            <a:off x="8097317" y="1945872"/>
            <a:ext cx="3545738" cy="4041792"/>
          </a:xfrm>
          <a:prstGeom prst="roundRect">
            <a:avLst>
              <a:gd name="adj" fmla="val 3610"/>
            </a:avLst>
          </a:prstGeom>
          <a:solidFill>
            <a:srgbClr val="FEF4DE"/>
          </a:solidFill>
          <a:ln w="9525">
            <a:solidFill>
              <a:srgbClr val="FEF4DE"/>
            </a:solidFill>
            <a:prstDash val="solid"/>
          </a:ln>
        </p:spPr>
      </p:sp>
      <p:pic>
        <p:nvPicPr>
          <p:cNvPr id="14" name="Image 2" descr="/root/smile-smartleap/sunum/build/cache/varlik/ikon-hand-helping-8A6000-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Asking for help</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“Can I ask you something? I don't know who is responsible for this.”</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“Where can I find information about this?”</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“Could you write that down for me, please?”</a:t>
            </a:r>
            <a:endParaRPr lang="en-GB" sz="170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34</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MAKE RESPONSIBLE DECISIONS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Decision matrix: make your reasons visible</a:t>
            </a:r>
            <a:endParaRPr lang="en-GB" sz="28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3291840"/>
                <a:gridCol w="1508760"/>
                <a:gridCol w="2011680"/>
                <a:gridCol w="1783080"/>
                <a:gridCol w="1691640"/>
                <a:gridCol w="804672"/>
              </a:tblGrid>
              <a:tr h="868680">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Option</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Income now (×3)</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Contract and legal security (×3)</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Learning, qualification (×2)</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Fits my language course (×1)</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600" b="1" dirty="0">
                          <a:solidFill>
                            <a:srgbClr val="FFFFFF"/>
                          </a:solidFill>
                          <a:latin typeface="Montserrat" pitchFamily="34" charset="0"/>
                          <a:ea typeface="Montserrat" pitchFamily="34" charset="-122"/>
                          <a:cs typeface="Montserrat" pitchFamily="34" charset="-120"/>
                        </a:rPr>
                        <a:t>Total</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828249">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A · Cash job in a kitchen, start tomorrow</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5 → 15</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 → 3</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1 → 2</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2 → 2</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22</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828249">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B · Apprenticeship, starts in September</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2 → 6</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5 → 15</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5 → 10</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4 → 4</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35</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828249">
                <a:tc>
                  <a:txBody>
                    <a:bodyPr/>
                    <a:lstStyle/>
                    <a:p>
                      <a:pPr indent="0" marL="0">
                        <a:buNone/>
                      </a:pPr>
                      <a:r>
                        <a:rPr lang="en-GB" sz="1600" b="1" dirty="0">
                          <a:solidFill>
                            <a:srgbClr val="183454"/>
                          </a:solidFill>
                          <a:latin typeface="Montserrat" pitchFamily="34" charset="0"/>
                          <a:ea typeface="Montserrat" pitchFamily="34" charset="-122"/>
                          <a:cs typeface="Montserrat" pitchFamily="34" charset="-120"/>
                        </a:rPr>
                        <a:t>C · Agency warehouse job with contract</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4 → 12</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4 → 12</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2 → 4</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3 → 3</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600" dirty="0">
                          <a:solidFill>
                            <a:srgbClr val="183454"/>
                          </a:solidFill>
                          <a:latin typeface="Montserrat" pitchFamily="34" charset="0"/>
                          <a:ea typeface="Montserrat" pitchFamily="34" charset="-122"/>
                          <a:cs typeface="Montserrat" pitchFamily="34" charset="-120"/>
                        </a:rPr>
                        <a:t>31</a:t>
                      </a:r>
                      <a:endParaRPr lang="en-GB" sz="16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The number does not decide for you. It shows that “income now” is only one of your reasons.</a:t>
            </a:r>
            <a:endParaRPr lang="en-GB" sz="1300" dirty="0"/>
          </a:p>
        </p:txBody>
      </p:sp>
      <p:sp>
        <p:nvSpPr>
          <p:cNvPr id="7"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35</a:t>
            </a:r>
            <a:endParaRPr lang="en-GB" sz="900" dirty="0"/>
          </a:p>
        </p:txBody>
      </p:sp>
      <p:sp>
        <p:nvSpPr>
          <p:cNvPr id="8"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9"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Weighted decision matrix (after Pugh, 1991, Total Design) · scores in this example are invented</a:t>
            </a:r>
            <a:endParaRPr lang="en-GB" sz="8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EXPLORE OPTIONS BEFORE YOU GIVE UP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Two appointments at the same time</a:t>
            </a:r>
            <a:endParaRPr lang="en-GB" sz="2800" dirty="0"/>
          </a:p>
        </p:txBody>
      </p:sp>
      <p:pic>
        <p:nvPicPr>
          <p:cNvPr id="5" name="Image 0" descr="/root/smile-smartleap/sunum/build/cache/cizim/ortak-portrait-daniel-76babc0e28-400.png">    </p:cNvPr>
          <p:cNvPicPr>
            <a:picLocks noChangeAspect="1"/>
          </p:cNvPicPr>
          <p:nvPr/>
        </p:nvPicPr>
        <p:blipFill>
          <a:blip r:embed="rId1"/>
          <a:stretch>
            <a:fillRect/>
          </a:stretch>
        </p:blipFill>
        <p:spPr>
          <a:xfrm>
            <a:off x="548640" y="1945872"/>
            <a:ext cx="550498" cy="550498"/>
          </a:xfrm>
          <a:prstGeom prst="rect">
            <a:avLst/>
          </a:prstGeom>
        </p:spPr>
      </p:pic>
      <p:sp>
        <p:nvSpPr>
          <p:cNvPr id="6" name="Shape 3"/>
          <p:cNvSpPr/>
          <p:nvPr/>
        </p:nvSpPr>
        <p:spPr>
          <a:xfrm>
            <a:off x="1234440" y="1945872"/>
            <a:ext cx="7863840" cy="550498"/>
          </a:xfrm>
          <a:prstGeom prst="roundRect">
            <a:avLst>
              <a:gd name="adj" fmla="val 26577"/>
            </a:avLst>
          </a:prstGeom>
          <a:solidFill>
            <a:srgbClr val="FEF4DE"/>
          </a:solidFill>
          <a:ln w="9525">
            <a:solidFill>
              <a:srgbClr val="FEF4DE"/>
            </a:solidFill>
            <a:prstDash val="solid"/>
          </a:ln>
        </p:spPr>
      </p:sp>
      <p:sp>
        <p:nvSpPr>
          <p:cNvPr id="7" name="Text 4"/>
          <p:cNvSpPr txBox="1"/>
          <p:nvPr/>
        </p:nvSpPr>
        <p:spPr>
          <a:xfrm>
            <a:off x="1463040" y="1945872"/>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8A6000"/>
                </a:solidFill>
                <a:latin typeface="Montserrat" pitchFamily="34" charset="0"/>
                <a:ea typeface="Montserrat" pitchFamily="34" charset="-122"/>
                <a:cs typeface="Montserrat" pitchFamily="34" charset="-120"/>
              </a:rPr>
              <a:t>Daniel  </a:t>
            </a:r>
            <a:r>
              <a:rPr lang="en-GB" altLang="en-US" sz="1500" dirty="0">
                <a:solidFill>
                  <a:srgbClr val="183454"/>
                </a:solidFill>
                <a:latin typeface="Montserrat" pitchFamily="34" charset="0"/>
                <a:ea typeface="Montserrat" pitchFamily="34" charset="-122"/>
                <a:cs typeface="Montserrat" pitchFamily="34" charset="-120"/>
              </a:rPr>
              <a:t>Hello, this is Daniel Haile. Thank you for inviting me to an interview on Thursday at 10:30.</a:t>
            </a:r>
            <a:endParaRPr lang="en-GB" sz="1500" dirty="0"/>
          </a:p>
        </p:txBody>
      </p:sp>
      <p:pic>
        <p:nvPicPr>
          <p:cNvPr id="8" name="Image 1" descr="/root/smile-smartleap/sunum/build/cache/cizim/ortak-portrait-boss2-5f3c1fe984-400.png">    </p:cNvPr>
          <p:cNvPicPr>
            <a:picLocks noChangeAspect="1"/>
          </p:cNvPicPr>
          <p:nvPr/>
        </p:nvPicPr>
        <p:blipFill>
          <a:blip r:embed="rId2"/>
          <a:stretch>
            <a:fillRect/>
          </a:stretch>
        </p:blipFill>
        <p:spPr>
          <a:xfrm>
            <a:off x="11092558" y="2624386"/>
            <a:ext cx="550498" cy="550498"/>
          </a:xfrm>
          <a:prstGeom prst="rect">
            <a:avLst/>
          </a:prstGeom>
        </p:spPr>
      </p:pic>
      <p:sp>
        <p:nvSpPr>
          <p:cNvPr id="9" name="Shape 5"/>
          <p:cNvSpPr/>
          <p:nvPr/>
        </p:nvSpPr>
        <p:spPr>
          <a:xfrm>
            <a:off x="3093415" y="2624386"/>
            <a:ext cx="7863840" cy="550498"/>
          </a:xfrm>
          <a:prstGeom prst="roundRect">
            <a:avLst>
              <a:gd name="adj" fmla="val 26577"/>
            </a:avLst>
          </a:prstGeom>
          <a:solidFill>
            <a:srgbClr val="F4F7FB"/>
          </a:solidFill>
          <a:ln w="9525">
            <a:solidFill>
              <a:srgbClr val="D6DEE8"/>
            </a:solidFill>
            <a:prstDash val="solid"/>
          </a:ln>
        </p:spPr>
      </p:sp>
      <p:sp>
        <p:nvSpPr>
          <p:cNvPr id="10" name="Text 6"/>
          <p:cNvSpPr txBox="1"/>
          <p:nvPr/>
        </p:nvSpPr>
        <p:spPr>
          <a:xfrm>
            <a:off x="3322015" y="2624386"/>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Recruiter  </a:t>
            </a:r>
            <a:r>
              <a:rPr lang="en-GB" altLang="en-US" sz="1750" dirty="0">
                <a:solidFill>
                  <a:srgbClr val="183454"/>
                </a:solidFill>
                <a:latin typeface="Montserrat" pitchFamily="34" charset="0"/>
                <a:ea typeface="Montserrat" pitchFamily="34" charset="-122"/>
                <a:cs typeface="Montserrat" pitchFamily="34" charset="-120"/>
              </a:rPr>
              <a:t>You're welcome. Is the time okay for you?</a:t>
            </a:r>
            <a:endParaRPr lang="en-GB" sz="1750" dirty="0"/>
          </a:p>
        </p:txBody>
      </p:sp>
      <p:pic>
        <p:nvPicPr>
          <p:cNvPr id="11" name="Image 2" descr="/root/smile-smartleap/sunum/build/cache/cizim/ortak-portrait-daniel-76babc0e28-400.png">    </p:cNvPr>
          <p:cNvPicPr>
            <a:picLocks noChangeAspect="1"/>
          </p:cNvPicPr>
          <p:nvPr/>
        </p:nvPicPr>
        <p:blipFill>
          <a:blip r:embed="rId3"/>
          <a:stretch>
            <a:fillRect/>
          </a:stretch>
        </p:blipFill>
        <p:spPr>
          <a:xfrm>
            <a:off x="548640" y="3302899"/>
            <a:ext cx="550498" cy="550498"/>
          </a:xfrm>
          <a:prstGeom prst="rect">
            <a:avLst/>
          </a:prstGeom>
        </p:spPr>
      </p:pic>
      <p:sp>
        <p:nvSpPr>
          <p:cNvPr id="12" name="Shape 7"/>
          <p:cNvSpPr/>
          <p:nvPr/>
        </p:nvSpPr>
        <p:spPr>
          <a:xfrm>
            <a:off x="1234440" y="3302899"/>
            <a:ext cx="7863840" cy="550498"/>
          </a:xfrm>
          <a:prstGeom prst="roundRect">
            <a:avLst>
              <a:gd name="adj" fmla="val 26577"/>
            </a:avLst>
          </a:prstGeom>
          <a:solidFill>
            <a:srgbClr val="FEF4DE"/>
          </a:solidFill>
          <a:ln w="9525">
            <a:solidFill>
              <a:srgbClr val="FEF4DE"/>
            </a:solidFill>
            <a:prstDash val="solid"/>
          </a:ln>
        </p:spPr>
      </p:sp>
      <p:sp>
        <p:nvSpPr>
          <p:cNvPr id="13" name="Text 8"/>
          <p:cNvSpPr txBox="1"/>
          <p:nvPr/>
        </p:nvSpPr>
        <p:spPr>
          <a:xfrm>
            <a:off x="1463040" y="3302899"/>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8A6000"/>
                </a:solidFill>
                <a:latin typeface="Montserrat" pitchFamily="34" charset="0"/>
                <a:ea typeface="Montserrat" pitchFamily="34" charset="-122"/>
                <a:cs typeface="Montserrat" pitchFamily="34" charset="-120"/>
              </a:rPr>
              <a:t>Daniel  </a:t>
            </a:r>
            <a:r>
              <a:rPr lang="en-GB" altLang="en-US" sz="1500" dirty="0">
                <a:solidFill>
                  <a:srgbClr val="183454"/>
                </a:solidFill>
                <a:latin typeface="Montserrat" pitchFamily="34" charset="0"/>
                <a:ea typeface="Montserrat" pitchFamily="34" charset="-122"/>
                <a:cs typeface="Montserrat" pitchFamily="34" charset="-120"/>
              </a:rPr>
              <a:t>I have my B1 language exam at the same time. Would it be possible to come on another day, or a bit later?</a:t>
            </a:r>
            <a:endParaRPr lang="en-GB" sz="1500" dirty="0"/>
          </a:p>
        </p:txBody>
      </p:sp>
      <p:pic>
        <p:nvPicPr>
          <p:cNvPr id="14" name="Image 3" descr="/root/smile-smartleap/sunum/build/cache/cizim/ortak-portrait-boss2-5f3c1fe984-400.png">    </p:cNvPr>
          <p:cNvPicPr>
            <a:picLocks noChangeAspect="1"/>
          </p:cNvPicPr>
          <p:nvPr/>
        </p:nvPicPr>
        <p:blipFill>
          <a:blip r:embed="rId4"/>
          <a:stretch>
            <a:fillRect/>
          </a:stretch>
        </p:blipFill>
        <p:spPr>
          <a:xfrm>
            <a:off x="11092558" y="3981413"/>
            <a:ext cx="550498" cy="550498"/>
          </a:xfrm>
          <a:prstGeom prst="rect">
            <a:avLst/>
          </a:prstGeom>
        </p:spPr>
      </p:pic>
      <p:sp>
        <p:nvSpPr>
          <p:cNvPr id="15" name="Shape 9"/>
          <p:cNvSpPr/>
          <p:nvPr/>
        </p:nvSpPr>
        <p:spPr>
          <a:xfrm>
            <a:off x="3093415" y="3981413"/>
            <a:ext cx="7863840" cy="550498"/>
          </a:xfrm>
          <a:prstGeom prst="roundRect">
            <a:avLst>
              <a:gd name="adj" fmla="val 26577"/>
            </a:avLst>
          </a:prstGeom>
          <a:solidFill>
            <a:srgbClr val="F4F7FB"/>
          </a:solidFill>
          <a:ln w="9525">
            <a:solidFill>
              <a:srgbClr val="D6DEE8"/>
            </a:solidFill>
            <a:prstDash val="solid"/>
          </a:ln>
        </p:spPr>
      </p:sp>
      <p:sp>
        <p:nvSpPr>
          <p:cNvPr id="16" name="Text 10"/>
          <p:cNvSpPr txBox="1"/>
          <p:nvPr/>
        </p:nvSpPr>
        <p:spPr>
          <a:xfrm>
            <a:off x="3322015" y="3981413"/>
            <a:ext cx="7406640" cy="550498"/>
          </a:xfrm>
          <a:prstGeom prst="rect">
            <a:avLst/>
          </a:prstGeom>
          <a:noFill/>
          <a:ln/>
        </p:spPr>
        <p:txBody>
          <a:bodyPr wrap="square" lIns="0" tIns="0" rIns="0" bIns="0" rtlCol="0" anchor="ctr">
            <a:normAutofit/>
          </a:bodyPr>
          <a:lstStyle/>
          <a:p>
            <a:pPr indent="0" marL="0">
              <a:buNone/>
            </a:pPr>
            <a:r>
              <a:rPr lang="en-GB" altLang="en-US" sz="1200" b="1" dirty="0">
                <a:solidFill>
                  <a:srgbClr val="6B7A8C"/>
                </a:solidFill>
                <a:latin typeface="Montserrat" pitchFamily="34" charset="0"/>
                <a:ea typeface="Montserrat" pitchFamily="34" charset="-122"/>
                <a:cs typeface="Montserrat" pitchFamily="34" charset="-120"/>
              </a:rPr>
              <a:t>Recruiter  </a:t>
            </a:r>
            <a:r>
              <a:rPr lang="en-GB" altLang="en-US" sz="1600" dirty="0">
                <a:solidFill>
                  <a:srgbClr val="183454"/>
                </a:solidFill>
                <a:latin typeface="Montserrat" pitchFamily="34" charset="0"/>
                <a:ea typeface="Montserrat" pitchFamily="34" charset="-122"/>
                <a:cs typeface="Montserrat" pitchFamily="34" charset="-120"/>
              </a:rPr>
              <a:t>We could do Friday at 9:00, or Thursday afternoon online.</a:t>
            </a:r>
            <a:endParaRPr lang="en-GB" sz="1600" dirty="0"/>
          </a:p>
        </p:txBody>
      </p:sp>
      <p:pic>
        <p:nvPicPr>
          <p:cNvPr id="17" name="Image 4" descr="/root/smile-smartleap/sunum/build/cache/cizim/ortak-portrait-daniel-76babc0e28-400.png">    </p:cNvPr>
          <p:cNvPicPr>
            <a:picLocks noChangeAspect="1"/>
          </p:cNvPicPr>
          <p:nvPr/>
        </p:nvPicPr>
        <p:blipFill>
          <a:blip r:embed="rId5"/>
          <a:stretch>
            <a:fillRect/>
          </a:stretch>
        </p:blipFill>
        <p:spPr>
          <a:xfrm>
            <a:off x="548640" y="4659926"/>
            <a:ext cx="550498" cy="550498"/>
          </a:xfrm>
          <a:prstGeom prst="rect">
            <a:avLst/>
          </a:prstGeom>
        </p:spPr>
      </p:pic>
      <p:sp>
        <p:nvSpPr>
          <p:cNvPr id="18" name="Shape 11"/>
          <p:cNvSpPr/>
          <p:nvPr/>
        </p:nvSpPr>
        <p:spPr>
          <a:xfrm>
            <a:off x="1234440" y="4659926"/>
            <a:ext cx="7863840" cy="550498"/>
          </a:xfrm>
          <a:prstGeom prst="roundRect">
            <a:avLst>
              <a:gd name="adj" fmla="val 26577"/>
            </a:avLst>
          </a:prstGeom>
          <a:solidFill>
            <a:srgbClr val="FEF4DE"/>
          </a:solidFill>
          <a:ln w="9525">
            <a:solidFill>
              <a:srgbClr val="FEF4DE"/>
            </a:solidFill>
            <a:prstDash val="solid"/>
          </a:ln>
        </p:spPr>
      </p:sp>
      <p:sp>
        <p:nvSpPr>
          <p:cNvPr id="19" name="Text 12"/>
          <p:cNvSpPr txBox="1"/>
          <p:nvPr/>
        </p:nvSpPr>
        <p:spPr>
          <a:xfrm>
            <a:off x="1463040" y="4659926"/>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8A6000"/>
                </a:solidFill>
                <a:latin typeface="Montserrat" pitchFamily="34" charset="0"/>
                <a:ea typeface="Montserrat" pitchFamily="34" charset="-122"/>
                <a:cs typeface="Montserrat" pitchFamily="34" charset="-120"/>
              </a:rPr>
              <a:t>Daniel  </a:t>
            </a:r>
            <a:r>
              <a:rPr lang="en-GB" altLang="en-US" sz="1500" dirty="0">
                <a:solidFill>
                  <a:srgbClr val="183454"/>
                </a:solidFill>
                <a:latin typeface="Montserrat" pitchFamily="34" charset="0"/>
                <a:ea typeface="Montserrat" pitchFamily="34" charset="-122"/>
                <a:cs typeface="Montserrat" pitchFamily="34" charset="-120"/>
              </a:rPr>
              <a:t>Friday at 9:00 is perfect. Could you send me the address by email, please?</a:t>
            </a:r>
            <a:endParaRPr lang="en-GB" sz="1500" dirty="0"/>
          </a:p>
        </p:txBody>
      </p:sp>
      <p:sp>
        <p:nvSpPr>
          <p:cNvPr id="20" name="Shape 13"/>
          <p:cNvSpPr/>
          <p:nvPr/>
        </p:nvSpPr>
        <p:spPr>
          <a:xfrm>
            <a:off x="548640" y="5329296"/>
            <a:ext cx="11094415" cy="658368"/>
          </a:xfrm>
          <a:prstGeom prst="roundRect">
            <a:avLst>
              <a:gd name="adj" fmla="val 13889"/>
            </a:avLst>
          </a:prstGeom>
          <a:solidFill>
            <a:srgbClr val="FEF4DE"/>
          </a:solidFill>
          <a:ln w="9525">
            <a:solidFill>
              <a:srgbClr val="FEF4DE"/>
            </a:solidFill>
            <a:prstDash val="solid"/>
          </a:ln>
        </p:spPr>
      </p:sp>
      <p:pic>
        <p:nvPicPr>
          <p:cNvPr id="21" name="Image 5" descr="/root/smile-smartleap/sunum/build/cache/varlik/ikon-lightbulb-8A6000-256.png">    </p:cNvPr>
          <p:cNvPicPr>
            <a:picLocks noChangeAspect="1"/>
          </p:cNvPicPr>
          <p:nvPr/>
        </p:nvPicPr>
        <p:blipFill>
          <a:blip r:embed="rId6"/>
          <a:stretch>
            <a:fillRect/>
          </a:stretch>
        </p:blipFill>
        <p:spPr>
          <a:xfrm>
            <a:off x="731520" y="5493888"/>
            <a:ext cx="329184" cy="329184"/>
          </a:xfrm>
          <a:prstGeom prst="rect">
            <a:avLst/>
          </a:prstGeom>
        </p:spPr>
      </p:pic>
      <p:sp>
        <p:nvSpPr>
          <p:cNvPr id="22" name="Text 14"/>
          <p:cNvSpPr txBox="1"/>
          <p:nvPr/>
        </p:nvSpPr>
        <p:spPr>
          <a:xfrm>
            <a:off x="1188720" y="5329296"/>
            <a:ext cx="10271455" cy="658368"/>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Invented scenario. First check if the conflict is real: can one appointment move? A polite request to reschedule is normal.</a:t>
            </a:r>
            <a:endParaRPr lang="en-GB" sz="1250" dirty="0"/>
          </a:p>
        </p:txBody>
      </p:sp>
      <p:sp>
        <p:nvSpPr>
          <p:cNvPr id="23"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36</a:t>
            </a:r>
            <a:endParaRPr lang="en-GB" sz="900" dirty="0"/>
          </a:p>
        </p:txBody>
      </p:sp>
      <p:sp>
        <p:nvSpPr>
          <p:cNvPr id="24"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REFLECT ON RESULTS AND LEARN FROM EXPERIENCE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After every try: six questions</a:t>
            </a:r>
            <a:endParaRPr lang="en-GB" sz="2800" dirty="0"/>
          </a:p>
        </p:txBody>
      </p:sp>
      <p:sp>
        <p:nvSpPr>
          <p:cNvPr id="5" name="Shape 3"/>
          <p:cNvSpPr/>
          <p:nvPr/>
        </p:nvSpPr>
        <p:spPr>
          <a:xfrm>
            <a:off x="1938528" y="2512800"/>
            <a:ext cx="2907936" cy="2907936"/>
          </a:xfrm>
          <a:prstGeom prst="ellipse">
            <a:avLst/>
          </a:prstGeom>
          <a:solidFill>
            <a:srgbClr val="FFFFFF"/>
          </a:solidFill>
          <a:ln w="31750">
            <a:solidFill>
              <a:srgbClr val="F8B414"/>
            </a:solidFill>
            <a:prstDash val="dash"/>
          </a:ln>
        </p:spPr>
      </p:sp>
      <p:sp>
        <p:nvSpPr>
          <p:cNvPr id="6" name="Shape 4"/>
          <p:cNvSpPr/>
          <p:nvPr/>
        </p:nvSpPr>
        <p:spPr>
          <a:xfrm>
            <a:off x="3026736" y="3189528"/>
            <a:ext cx="731520" cy="731520"/>
          </a:xfrm>
          <a:prstGeom prst="ellipse">
            <a:avLst/>
          </a:prstGeom>
          <a:solidFill>
            <a:srgbClr val="FEF4DE"/>
          </a:solidFill>
          <a:ln w="12700">
            <a:solidFill>
              <a:srgbClr val="FEF4DE"/>
            </a:solidFill>
            <a:prstDash val="solid"/>
          </a:ln>
        </p:spPr>
      </p:sp>
      <p:pic>
        <p:nvPicPr>
          <p:cNvPr id="7" name="Image 0" descr="/root/smile-smartleap/sunum/build/cache/varlik/ikon-refresh-cw-8A6000-256.png">    </p:cNvPr>
          <p:cNvPicPr>
            <a:picLocks noChangeAspect="1"/>
          </p:cNvPicPr>
          <p:nvPr/>
        </p:nvPicPr>
        <p:blipFill>
          <a:blip r:embed="rId1"/>
          <a:stretch>
            <a:fillRect/>
          </a:stretch>
        </p:blipFill>
        <p:spPr>
          <a:xfrm>
            <a:off x="3187670" y="3350462"/>
            <a:ext cx="409651" cy="409651"/>
          </a:xfrm>
          <a:prstGeom prst="rect">
            <a:avLst/>
          </a:prstGeom>
        </p:spPr>
      </p:pic>
      <p:sp>
        <p:nvSpPr>
          <p:cNvPr id="8" name="Text 5"/>
          <p:cNvSpPr txBox="1"/>
          <p:nvPr/>
        </p:nvSpPr>
        <p:spPr>
          <a:xfrm>
            <a:off x="2660976" y="4012488"/>
            <a:ext cx="1463040" cy="566928"/>
          </a:xfrm>
          <a:prstGeom prst="rect">
            <a:avLst/>
          </a:prstGeom>
          <a:noFill/>
          <a:ln/>
        </p:spPr>
        <p:txBody>
          <a:bodyPr wrap="square" lIns="0" tIns="0" rIns="0" bIns="0" rtlCol="0" anchor="t">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Gibbs reflective cycle</a:t>
            </a:r>
            <a:endParaRPr lang="en-GB" sz="1100" dirty="0"/>
          </a:p>
        </p:txBody>
      </p:sp>
      <p:sp>
        <p:nvSpPr>
          <p:cNvPr id="9" name="Shape 6"/>
          <p:cNvSpPr/>
          <p:nvPr/>
        </p:nvSpPr>
        <p:spPr>
          <a:xfrm>
            <a:off x="2853000" y="1973304"/>
            <a:ext cx="1078992" cy="1078992"/>
          </a:xfrm>
          <a:prstGeom prst="ellipse">
            <a:avLst/>
          </a:prstGeom>
          <a:solidFill>
            <a:srgbClr val="F8B414"/>
          </a:solidFill>
          <a:ln w="25400">
            <a:solidFill>
              <a:srgbClr val="FFFFFF"/>
            </a:solidFill>
            <a:prstDash val="solid"/>
          </a:ln>
        </p:spPr>
      </p:sp>
      <p:sp>
        <p:nvSpPr>
          <p:cNvPr id="10" name="Text 7"/>
          <p:cNvSpPr txBox="1"/>
          <p:nvPr/>
        </p:nvSpPr>
        <p:spPr>
          <a:xfrm>
            <a:off x="2907864" y="2046456"/>
            <a:ext cx="969264" cy="932688"/>
          </a:xfrm>
          <a:prstGeom prst="rect">
            <a:avLst/>
          </a:prstGeom>
          <a:noFill/>
          <a:ln/>
        </p:spPr>
        <p:txBody>
          <a:bodyPr wrap="square" lIns="0" tIns="0" rIns="0" bIns="0" rtlCol="0" anchor="ctr">
            <a:normAutofit/>
          </a:bodyPr>
          <a:lstStyle/>
          <a:p>
            <a:pPr algn="ctr" indent="0" marL="0">
              <a:buNone/>
            </a:pPr>
            <a:r>
              <a:rPr lang="en-GB" altLang="en-US" sz="1050" b="1" dirty="0">
                <a:solidFill>
                  <a:srgbClr val="183454"/>
                </a:solidFill>
                <a:latin typeface="Montserrat" pitchFamily="34" charset="0"/>
                <a:ea typeface="Montserrat" pitchFamily="34" charset="-122"/>
                <a:cs typeface="Montserrat" pitchFamily="34" charset="-120"/>
              </a:rPr>
              <a:t>What happened?</a:t>
            </a:r>
            <a:endParaRPr lang="en-GB" sz="1050" dirty="0"/>
          </a:p>
        </p:txBody>
      </p:sp>
      <p:sp>
        <p:nvSpPr>
          <p:cNvPr id="11" name="Shape 8"/>
          <p:cNvSpPr/>
          <p:nvPr/>
        </p:nvSpPr>
        <p:spPr>
          <a:xfrm>
            <a:off x="4112173" y="2700288"/>
            <a:ext cx="1078992" cy="1078992"/>
          </a:xfrm>
          <a:prstGeom prst="ellipse">
            <a:avLst/>
          </a:prstGeom>
          <a:solidFill>
            <a:srgbClr val="183454"/>
          </a:solidFill>
          <a:ln w="25400">
            <a:solidFill>
              <a:srgbClr val="FFFFFF"/>
            </a:solidFill>
            <a:prstDash val="solid"/>
          </a:ln>
        </p:spPr>
      </p:sp>
      <p:sp>
        <p:nvSpPr>
          <p:cNvPr id="12" name="Text 9"/>
          <p:cNvSpPr txBox="1"/>
          <p:nvPr/>
        </p:nvSpPr>
        <p:spPr>
          <a:xfrm>
            <a:off x="4167037" y="2773440"/>
            <a:ext cx="969264" cy="932688"/>
          </a:xfrm>
          <a:prstGeom prst="rect">
            <a:avLst/>
          </a:prstGeom>
          <a:noFill/>
          <a:ln/>
        </p:spPr>
        <p:txBody>
          <a:bodyPr wrap="square" lIns="0" tIns="0" rIns="0" bIns="0" rtlCol="0" anchor="ctr">
            <a:normAutofit/>
          </a:bodyPr>
          <a:lstStyle/>
          <a:p>
            <a:pPr algn="ctr" indent="0" marL="0">
              <a:buNone/>
            </a:pPr>
            <a:r>
              <a:rPr lang="en-GB" altLang="en-US" sz="1050" b="1" dirty="0">
                <a:solidFill>
                  <a:srgbClr val="FFFFFF"/>
                </a:solidFill>
                <a:latin typeface="Montserrat" pitchFamily="34" charset="0"/>
                <a:ea typeface="Montserrat" pitchFamily="34" charset="-122"/>
                <a:cs typeface="Montserrat" pitchFamily="34" charset="-120"/>
              </a:rPr>
              <a:t>What did I feel?</a:t>
            </a:r>
            <a:endParaRPr lang="en-GB" sz="1050" dirty="0"/>
          </a:p>
        </p:txBody>
      </p:sp>
      <p:sp>
        <p:nvSpPr>
          <p:cNvPr id="13" name="Shape 10"/>
          <p:cNvSpPr/>
          <p:nvPr/>
        </p:nvSpPr>
        <p:spPr>
          <a:xfrm>
            <a:off x="4112173" y="4154256"/>
            <a:ext cx="1078992" cy="1078992"/>
          </a:xfrm>
          <a:prstGeom prst="ellipse">
            <a:avLst/>
          </a:prstGeom>
          <a:solidFill>
            <a:srgbClr val="F8B414"/>
          </a:solidFill>
          <a:ln w="25400">
            <a:solidFill>
              <a:srgbClr val="FFFFFF"/>
            </a:solidFill>
            <a:prstDash val="solid"/>
          </a:ln>
        </p:spPr>
      </p:sp>
      <p:sp>
        <p:nvSpPr>
          <p:cNvPr id="14" name="Text 11"/>
          <p:cNvSpPr txBox="1"/>
          <p:nvPr/>
        </p:nvSpPr>
        <p:spPr>
          <a:xfrm>
            <a:off x="4167037" y="4227408"/>
            <a:ext cx="969264" cy="932688"/>
          </a:xfrm>
          <a:prstGeom prst="rect">
            <a:avLst/>
          </a:prstGeom>
          <a:noFill/>
          <a:ln/>
        </p:spPr>
        <p:txBody>
          <a:bodyPr wrap="square" lIns="0" tIns="0" rIns="0" bIns="0" rtlCol="0" anchor="ctr">
            <a:normAutofit/>
          </a:bodyPr>
          <a:lstStyle/>
          <a:p>
            <a:pPr algn="ctr" indent="0" marL="0">
              <a:buNone/>
            </a:pPr>
            <a:r>
              <a:rPr lang="en-GB" altLang="en-US" sz="1050" b="1" dirty="0">
                <a:solidFill>
                  <a:srgbClr val="183454"/>
                </a:solidFill>
                <a:latin typeface="Montserrat" pitchFamily="34" charset="0"/>
                <a:ea typeface="Montserrat" pitchFamily="34" charset="-122"/>
                <a:cs typeface="Montserrat" pitchFamily="34" charset="-120"/>
              </a:rPr>
              <a:t>What went well or badly?</a:t>
            </a:r>
            <a:endParaRPr lang="en-GB" sz="1050" dirty="0"/>
          </a:p>
        </p:txBody>
      </p:sp>
      <p:sp>
        <p:nvSpPr>
          <p:cNvPr id="15" name="Shape 12"/>
          <p:cNvSpPr/>
          <p:nvPr/>
        </p:nvSpPr>
        <p:spPr>
          <a:xfrm>
            <a:off x="2853000" y="4881240"/>
            <a:ext cx="1078992" cy="1078992"/>
          </a:xfrm>
          <a:prstGeom prst="ellipse">
            <a:avLst/>
          </a:prstGeom>
          <a:solidFill>
            <a:srgbClr val="183454"/>
          </a:solidFill>
          <a:ln w="25400">
            <a:solidFill>
              <a:srgbClr val="FFFFFF"/>
            </a:solidFill>
            <a:prstDash val="solid"/>
          </a:ln>
        </p:spPr>
      </p:sp>
      <p:sp>
        <p:nvSpPr>
          <p:cNvPr id="16" name="Text 13"/>
          <p:cNvSpPr txBox="1"/>
          <p:nvPr/>
        </p:nvSpPr>
        <p:spPr>
          <a:xfrm>
            <a:off x="2907864" y="4954392"/>
            <a:ext cx="969264" cy="932688"/>
          </a:xfrm>
          <a:prstGeom prst="rect">
            <a:avLst/>
          </a:prstGeom>
          <a:noFill/>
          <a:ln/>
        </p:spPr>
        <p:txBody>
          <a:bodyPr wrap="square" lIns="0" tIns="0" rIns="0" bIns="0" rtlCol="0" anchor="ctr">
            <a:normAutofit/>
          </a:bodyPr>
          <a:lstStyle/>
          <a:p>
            <a:pPr algn="ctr" indent="0" marL="0">
              <a:buNone/>
            </a:pPr>
            <a:r>
              <a:rPr lang="en-GB" altLang="en-US" sz="1050" b="1" dirty="0">
                <a:solidFill>
                  <a:srgbClr val="FFFFFF"/>
                </a:solidFill>
                <a:latin typeface="Montserrat" pitchFamily="34" charset="0"/>
                <a:ea typeface="Montserrat" pitchFamily="34" charset="-122"/>
                <a:cs typeface="Montserrat" pitchFamily="34" charset="-120"/>
              </a:rPr>
              <a:t>Why?</a:t>
            </a:r>
            <a:endParaRPr lang="en-GB" sz="1050" dirty="0"/>
          </a:p>
        </p:txBody>
      </p:sp>
      <p:sp>
        <p:nvSpPr>
          <p:cNvPr id="17" name="Shape 14"/>
          <p:cNvSpPr/>
          <p:nvPr/>
        </p:nvSpPr>
        <p:spPr>
          <a:xfrm>
            <a:off x="1593827" y="4154256"/>
            <a:ext cx="1078992" cy="1078992"/>
          </a:xfrm>
          <a:prstGeom prst="ellipse">
            <a:avLst/>
          </a:prstGeom>
          <a:solidFill>
            <a:srgbClr val="F8B414"/>
          </a:solidFill>
          <a:ln w="25400">
            <a:solidFill>
              <a:srgbClr val="FFFFFF"/>
            </a:solidFill>
            <a:prstDash val="solid"/>
          </a:ln>
        </p:spPr>
      </p:sp>
      <p:sp>
        <p:nvSpPr>
          <p:cNvPr id="18" name="Text 15"/>
          <p:cNvSpPr txBox="1"/>
          <p:nvPr/>
        </p:nvSpPr>
        <p:spPr>
          <a:xfrm>
            <a:off x="1648691" y="4227408"/>
            <a:ext cx="969264" cy="932688"/>
          </a:xfrm>
          <a:prstGeom prst="rect">
            <a:avLst/>
          </a:prstGeom>
          <a:noFill/>
          <a:ln/>
        </p:spPr>
        <p:txBody>
          <a:bodyPr wrap="square" lIns="0" tIns="0" rIns="0" bIns="0" rtlCol="0" anchor="ctr">
            <a:normAutofit/>
          </a:bodyPr>
          <a:lstStyle/>
          <a:p>
            <a:pPr algn="ctr" indent="0" marL="0">
              <a:buNone/>
            </a:pPr>
            <a:r>
              <a:rPr lang="en-GB" altLang="en-US" sz="1050" b="1" dirty="0">
                <a:solidFill>
                  <a:srgbClr val="183454"/>
                </a:solidFill>
                <a:latin typeface="Montserrat" pitchFamily="34" charset="0"/>
                <a:ea typeface="Montserrat" pitchFamily="34" charset="-122"/>
                <a:cs typeface="Montserrat" pitchFamily="34" charset="-120"/>
              </a:rPr>
              <a:t>What did I learn?</a:t>
            </a:r>
            <a:endParaRPr lang="en-GB" sz="1050" dirty="0"/>
          </a:p>
        </p:txBody>
      </p:sp>
      <p:sp>
        <p:nvSpPr>
          <p:cNvPr id="19" name="Shape 16"/>
          <p:cNvSpPr/>
          <p:nvPr/>
        </p:nvSpPr>
        <p:spPr>
          <a:xfrm>
            <a:off x="1593827" y="2700288"/>
            <a:ext cx="1078992" cy="1078992"/>
          </a:xfrm>
          <a:prstGeom prst="ellipse">
            <a:avLst/>
          </a:prstGeom>
          <a:solidFill>
            <a:srgbClr val="183454"/>
          </a:solidFill>
          <a:ln w="25400">
            <a:solidFill>
              <a:srgbClr val="FFFFFF"/>
            </a:solidFill>
            <a:prstDash val="solid"/>
          </a:ln>
        </p:spPr>
      </p:sp>
      <p:sp>
        <p:nvSpPr>
          <p:cNvPr id="20" name="Text 17"/>
          <p:cNvSpPr txBox="1"/>
          <p:nvPr/>
        </p:nvSpPr>
        <p:spPr>
          <a:xfrm>
            <a:off x="1648691" y="2773440"/>
            <a:ext cx="969264" cy="932688"/>
          </a:xfrm>
          <a:prstGeom prst="rect">
            <a:avLst/>
          </a:prstGeom>
          <a:noFill/>
          <a:ln/>
        </p:spPr>
        <p:txBody>
          <a:bodyPr wrap="square" lIns="0" tIns="0" rIns="0" bIns="0" rtlCol="0" anchor="ctr">
            <a:normAutofit/>
          </a:bodyPr>
          <a:lstStyle/>
          <a:p>
            <a:pPr algn="ctr" indent="0" marL="0">
              <a:buNone/>
            </a:pPr>
            <a:r>
              <a:rPr lang="en-GB" altLang="en-US" sz="1050" b="1" dirty="0">
                <a:solidFill>
                  <a:srgbClr val="FFFFFF"/>
                </a:solidFill>
                <a:latin typeface="Montserrat" pitchFamily="34" charset="0"/>
                <a:ea typeface="Montserrat" pitchFamily="34" charset="-122"/>
                <a:cs typeface="Montserrat" pitchFamily="34" charset="-120"/>
              </a:rPr>
              <a:t>What will I do next time?</a:t>
            </a:r>
            <a:endParaRPr lang="en-GB" sz="1050" dirty="0"/>
          </a:p>
        </p:txBody>
      </p:sp>
      <p:sp>
        <p:nvSpPr>
          <p:cNvPr id="21" name="Text 18"/>
          <p:cNvSpPr txBox="1"/>
          <p:nvPr/>
        </p:nvSpPr>
        <p:spPr>
          <a:xfrm>
            <a:off x="5916312" y="1945872"/>
            <a:ext cx="5726743" cy="4041792"/>
          </a:xfrm>
          <a:prstGeom prst="rect">
            <a:avLst/>
          </a:prstGeom>
          <a:noFill/>
          <a:ln/>
        </p:spPr>
        <p:txBody>
          <a:bodyPr wrap="square" lIns="0" tIns="0" rIns="0" bIns="0" rtlCol="0" anchor="ctr">
            <a:normAutofit/>
          </a:bodyPr>
          <a:lstStyle/>
          <a:p>
            <a:pPr marL="203200" indent="-203200">
              <a:spcAft>
                <a:spcPts val="830"/>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What happened?: </a:t>
            </a:r>
            <a:r>
              <a:rPr lang="en-GB" altLang="en-US" sz="1600" dirty="0">
                <a:solidFill>
                  <a:srgbClr val="4A5B70"/>
                </a:solidFill>
                <a:latin typeface="Montserrat" pitchFamily="34" charset="0"/>
                <a:ea typeface="Montserrat" pitchFamily="34" charset="-122"/>
                <a:cs typeface="Montserrat" pitchFamily="34" charset="-120"/>
              </a:rPr>
              <a:t>Describe it like a camera, without judging.</a:t>
            </a:r>
            <a:endParaRPr lang="en-GB" sz="1600" dirty="0"/>
          </a:p>
          <a:p>
            <a:pPr marL="203200" indent="-203200">
              <a:spcAft>
                <a:spcPts val="830"/>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What did I feel?: </a:t>
            </a:r>
            <a:r>
              <a:rPr lang="en-GB" altLang="en-US" sz="1600" dirty="0">
                <a:solidFill>
                  <a:srgbClr val="4A5B70"/>
                </a:solidFill>
                <a:latin typeface="Montserrat" pitchFamily="34" charset="0"/>
                <a:ea typeface="Montserrat" pitchFamily="34" charset="-122"/>
                <a:cs typeface="Montserrat" pitchFamily="34" charset="-120"/>
              </a:rPr>
              <a:t>Shame, anger, relief: feelings are information.</a:t>
            </a:r>
            <a:endParaRPr lang="en-GB" sz="1600" dirty="0"/>
          </a:p>
          <a:p>
            <a:pPr marL="203200" indent="-203200">
              <a:spcAft>
                <a:spcPts val="830"/>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What went well or badly?: </a:t>
            </a:r>
            <a:r>
              <a:rPr lang="en-GB" altLang="en-US" sz="1600" dirty="0">
                <a:solidFill>
                  <a:srgbClr val="4A5B70"/>
                </a:solidFill>
                <a:latin typeface="Montserrat" pitchFamily="34" charset="0"/>
                <a:ea typeface="Montserrat" pitchFamily="34" charset="-122"/>
                <a:cs typeface="Montserrat" pitchFamily="34" charset="-120"/>
              </a:rPr>
              <a:t>Name at least one good thing.</a:t>
            </a:r>
            <a:endParaRPr lang="en-GB" sz="1600" dirty="0"/>
          </a:p>
          <a:p>
            <a:pPr marL="203200" indent="-203200">
              <a:spcAft>
                <a:spcPts val="830"/>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Why?: </a:t>
            </a:r>
            <a:r>
              <a:rPr lang="en-GB" altLang="en-US" sz="1600" dirty="0">
                <a:solidFill>
                  <a:srgbClr val="4A5B70"/>
                </a:solidFill>
                <a:latin typeface="Montserrat" pitchFamily="34" charset="0"/>
                <a:ea typeface="Montserrat" pitchFamily="34" charset="-122"/>
                <a:cs typeface="Montserrat" pitchFamily="34" charset="-120"/>
              </a:rPr>
              <a:t>Which causes were mine, which were the situation?</a:t>
            </a:r>
            <a:endParaRPr lang="en-GB" sz="1600" dirty="0"/>
          </a:p>
          <a:p>
            <a:pPr marL="203200" indent="-203200">
              <a:spcAft>
                <a:spcPts val="830"/>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What did I learn?: </a:t>
            </a:r>
            <a:r>
              <a:rPr lang="en-GB" altLang="en-US" sz="1600" dirty="0">
                <a:solidFill>
                  <a:srgbClr val="4A5B70"/>
                </a:solidFill>
                <a:latin typeface="Montserrat" pitchFamily="34" charset="0"/>
                <a:ea typeface="Montserrat" pitchFamily="34" charset="-122"/>
                <a:cs typeface="Montserrat" pitchFamily="34" charset="-120"/>
              </a:rPr>
              <a:t>One sentence.</a:t>
            </a:r>
            <a:endParaRPr lang="en-GB" sz="1600" dirty="0"/>
          </a:p>
          <a:p>
            <a:pPr marL="203200" indent="-203200">
              <a:spcAft>
                <a:spcPts val="830"/>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What will I do next time?: </a:t>
            </a:r>
            <a:r>
              <a:rPr lang="en-GB" altLang="en-US" sz="1600" dirty="0">
                <a:solidFill>
                  <a:srgbClr val="4A5B70"/>
                </a:solidFill>
                <a:latin typeface="Montserrat" pitchFamily="34" charset="0"/>
                <a:ea typeface="Montserrat" pitchFamily="34" charset="-122"/>
                <a:cs typeface="Montserrat" pitchFamily="34" charset="-120"/>
              </a:rPr>
              <a:t>One concrete sentence I will say or do.</a:t>
            </a:r>
            <a:endParaRPr lang="en-GB" sz="1600" dirty="0"/>
          </a:p>
        </p:txBody>
      </p:sp>
      <p:sp>
        <p:nvSpPr>
          <p:cNvPr id="22"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37</a:t>
            </a:r>
            <a:endParaRPr lang="en-GB" sz="900" dirty="0"/>
          </a:p>
        </p:txBody>
      </p:sp>
      <p:sp>
        <p:nvSpPr>
          <p:cNvPr id="23"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24"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Gibbs (1988), Learning by Doing · Kolb (1984), experiential learning cycle</a:t>
            </a:r>
            <a:endParaRPr lang="en-GB" sz="8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F8B414"/>
          </a:solidFill>
          <a:ln w="12700">
            <a:solidFill>
              <a:srgbClr val="F8B414"/>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Role-play: solve it in three minutes</a:t>
            </a:r>
            <a:endParaRPr lang="en-GB" sz="2800" dirty="0"/>
          </a:p>
        </p:txBody>
      </p:sp>
      <p:sp>
        <p:nvSpPr>
          <p:cNvPr id="6" name="Shape 4"/>
          <p:cNvSpPr/>
          <p:nvPr/>
        </p:nvSpPr>
        <p:spPr>
          <a:xfrm>
            <a:off x="548640" y="1945872"/>
            <a:ext cx="3246120" cy="4041792"/>
          </a:xfrm>
          <a:prstGeom prst="roundRect">
            <a:avLst>
              <a:gd name="adj" fmla="val 3944"/>
            </a:avLst>
          </a:prstGeom>
          <a:solidFill>
            <a:srgbClr val="F8B414"/>
          </a:solidFill>
          <a:ln w="9525">
            <a:solidFill>
              <a:srgbClr val="F8B414"/>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35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Trios: person with the problem, other side, observer</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Scenario cards, ADAPT card, observer checklist</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Practise defining, asking, proposing options and agreeing a next step</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roleplay-1736d50a78-1200.png">    </p:cNvPr>
          <p:cNvPicPr>
            <a:picLocks noChangeAspect="1"/>
          </p:cNvPicPr>
          <p:nvPr/>
        </p:nvPicPr>
        <p:blipFill>
          <a:blip r:embed="rId5"/>
          <a:stretch>
            <a:fillRect/>
          </a:stretch>
        </p:blipFill>
        <p:spPr>
          <a:xfrm>
            <a:off x="9311335" y="2377058"/>
            <a:ext cx="2194560" cy="164592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8A6000"/>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73933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Each round: 3 min preparation with the ADAPT card, 2 min role-play, 2 min feedback.</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Three rounds. Roles rotate so everyone plays the person with the problem once.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Observer checks: Did they define the problem clearly? Ask questions? Propose options? Agree a next step?</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Pause and rewind are allowed. The other side is firm but never abusive.</a:t>
            </a:r>
            <a:endParaRPr lang="en-GB" sz="1100" dirty="0"/>
          </a:p>
          <a:p>
            <a:pPr marL="342900" indent="-342900">
              <a:spcAft>
                <a:spcPts val="600"/>
              </a:spcAft>
              <a:buSzPct val="100000"/>
              <a:buFont typeface="+mj-lt"/>
              <a:buAutoNum type="arabicPeriod" startAt="1"/>
            </a:pPr>
            <a:r>
              <a:rPr lang="en-GB" altLang="en-US" sz="1100" dirty="0">
                <a:solidFill>
                  <a:srgbClr val="183454"/>
                </a:solidFill>
                <a:latin typeface="Montserrat" pitchFamily="34" charset="0"/>
                <a:ea typeface="Montserrat" pitchFamily="34" charset="-122"/>
                <a:cs typeface="Montserrat" pitchFamily="34" charset="-120"/>
              </a:rPr>
              <a:t>Whole group: one volunteer replays a better version.</a:t>
            </a:r>
            <a:endParaRPr lang="en-GB" sz="1100" dirty="0"/>
          </a:p>
        </p:txBody>
      </p:sp>
      <p:sp>
        <p:nvSpPr>
          <p:cNvPr id="19" name="Shape 12"/>
          <p:cNvSpPr/>
          <p:nvPr/>
        </p:nvSpPr>
        <p:spPr>
          <a:xfrm>
            <a:off x="4069080" y="4637045"/>
            <a:ext cx="7573975" cy="1350619"/>
          </a:xfrm>
          <a:prstGeom prst="roundRect">
            <a:avLst>
              <a:gd name="adj" fmla="val 9478"/>
            </a:avLst>
          </a:prstGeom>
          <a:solidFill>
            <a:srgbClr val="FEF4DE"/>
          </a:solidFill>
          <a:ln w="9525">
            <a:solidFill>
              <a:srgbClr val="FEF4DE"/>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8A6000"/>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What worked? What will you say next time?</a:t>
            </a:r>
            <a:endParaRPr lang="en-GB" sz="1550" dirty="0"/>
          </a:p>
          <a:p>
            <a:pPr marL="342900" indent="-342900">
              <a:spcAft>
                <a:spcPts val="496"/>
              </a:spcAft>
              <a:buSzPct val="100000"/>
              <a:buChar char="●"/>
            </a:pPr>
            <a:r>
              <a:rPr lang="en-GB" altLang="en-US" sz="1550" dirty="0">
                <a:solidFill>
                  <a:srgbClr val="183454"/>
                </a:solidFill>
                <a:latin typeface="Montserrat" pitchFamily="34" charset="0"/>
                <a:ea typeface="Montserrat" pitchFamily="34" charset="-122"/>
                <a:cs typeface="Montserrat" pitchFamily="34" charset="-120"/>
              </a:rPr>
              <a:t>Feedback rule: one thing that worked + one thing to try.</a:t>
            </a:r>
            <a:endParaRPr lang="en-GB" sz="15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38</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MONEY, HOURS, CONTRACTS AND FAIRNESS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the difficult conversations</a:t>
            </a:r>
            <a:endParaRPr lang="en-GB" sz="2800" dirty="0"/>
          </a:p>
        </p:txBody>
      </p:sp>
      <p:sp>
        <p:nvSpPr>
          <p:cNvPr id="5" name="Shape 3"/>
          <p:cNvSpPr/>
          <p:nvPr/>
        </p:nvSpPr>
        <p:spPr>
          <a:xfrm>
            <a:off x="548640" y="1945872"/>
            <a:ext cx="3545738" cy="4041792"/>
          </a:xfrm>
          <a:prstGeom prst="roundRect">
            <a:avLst>
              <a:gd name="adj" fmla="val 3610"/>
            </a:avLst>
          </a:prstGeom>
          <a:solidFill>
            <a:srgbClr val="FEF4DE"/>
          </a:solidFill>
          <a:ln w="9525">
            <a:solidFill>
              <a:srgbClr val="FEF4DE"/>
            </a:solidFill>
            <a:prstDash val="solid"/>
          </a:ln>
        </p:spPr>
      </p:sp>
      <p:pic>
        <p:nvPicPr>
          <p:cNvPr id="6" name="Image 0" descr="/root/smile-smartleap/sunum/build/cache/varlik/ikon-receipt-euro-8A6000-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Payslip and hours</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think there is a mistake on my payslip. I worked 38 hours, but it says 32. Could you check it with me?”</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wrote down my hours every day. Here is my list.”</a:t>
            </a:r>
            <a:endParaRPr lang="en-GB" sz="170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file-text-8A6000-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Contracts</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“Before I start, could I have the contract in writing, please?”</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would like to read it at home first. Can I give it back tomorrow?”</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“I'd like to ask for advice before I sign this.”</a:t>
            </a:r>
            <a:endParaRPr lang="en-GB" sz="1700" dirty="0"/>
          </a:p>
        </p:txBody>
      </p:sp>
      <p:sp>
        <p:nvSpPr>
          <p:cNvPr id="13" name="Shape 9"/>
          <p:cNvSpPr/>
          <p:nvPr/>
        </p:nvSpPr>
        <p:spPr>
          <a:xfrm>
            <a:off x="8097317" y="1945872"/>
            <a:ext cx="3545738" cy="4041792"/>
          </a:xfrm>
          <a:prstGeom prst="roundRect">
            <a:avLst>
              <a:gd name="adj" fmla="val 3610"/>
            </a:avLst>
          </a:prstGeom>
          <a:solidFill>
            <a:srgbClr val="FEF4DE"/>
          </a:solidFill>
          <a:ln w="9525">
            <a:solidFill>
              <a:srgbClr val="FEF4DE"/>
            </a:solidFill>
            <a:prstDash val="solid"/>
          </a:ln>
        </p:spPr>
      </p:sp>
      <p:pic>
        <p:nvPicPr>
          <p:cNvPr id="14" name="Image 2" descr="/root/smile-smartleap/sunum/build/cache/varlik/ikon-scale-8A6000-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Speaking up calmly</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prepared the tables, and I'd like my part to be visible.”</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“I don't agree, but I'd like to understand your reason.”</a:t>
            </a:r>
            <a:endParaRPr lang="en-GB" sz="1700" dirty="0"/>
          </a:p>
          <a:p>
            <a:pPr indent="0" marL="0">
              <a:spcAft>
                <a:spcPts val="600"/>
              </a:spcAft>
              <a:buNone/>
            </a:pPr>
            <a:r>
              <a:rPr lang="en-GB" altLang="en-US" sz="1700" dirty="0">
                <a:solidFill>
                  <a:srgbClr val="183454"/>
                </a:solidFill>
                <a:latin typeface="Montserrat" pitchFamily="34" charset="0"/>
                <a:ea typeface="Montserrat" pitchFamily="34" charset="-122"/>
                <a:cs typeface="Montserrat" pitchFamily="34" charset="-120"/>
              </a:rPr>
              <a:t>“Can we write down what we agreed?”</a:t>
            </a:r>
            <a:endParaRPr lang="en-GB" sz="170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39</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BE FAIR TO YOURSELF</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Skills open doors, but they are not the whole story</a:t>
            </a:r>
            <a:endParaRPr lang="en-GB" sz="2500" dirty="0"/>
          </a:p>
        </p:txBody>
      </p:sp>
      <p:sp>
        <p:nvSpPr>
          <p:cNvPr id="5" name="Shape 3"/>
          <p:cNvSpPr/>
          <p:nvPr/>
        </p:nvSpPr>
        <p:spPr>
          <a:xfrm>
            <a:off x="548640" y="1945872"/>
            <a:ext cx="5387188" cy="3401712"/>
          </a:xfrm>
          <a:prstGeom prst="roundRect">
            <a:avLst>
              <a:gd name="adj" fmla="val 3763"/>
            </a:avLst>
          </a:prstGeom>
          <a:solidFill>
            <a:srgbClr val="FEF4DE"/>
          </a:solidFill>
          <a:ln w="9525">
            <a:solidFill>
              <a:srgbClr val="FEF4DE"/>
            </a:solidFill>
            <a:prstDash val="solid"/>
          </a:ln>
        </p:spPr>
      </p:sp>
      <p:pic>
        <p:nvPicPr>
          <p:cNvPr id="6" name="Image 0" descr="/root/smile-smartleap/sunum/build/cache/cizim/ortak-spot-sprout-70ae251d6c-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8A6000"/>
                </a:solidFill>
                <a:latin typeface="Montserrat" pitchFamily="34" charset="0"/>
                <a:ea typeface="Montserrat" pitchFamily="34" charset="-122"/>
                <a:cs typeface="Montserrat" pitchFamily="34" charset="-120"/>
              </a:rPr>
              <a:t>What this skill can change</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Notice problems early and describe them clearly.</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Ask, check and keep evidence: hours, messages, letters.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Compare options and make informed choices, step by step.</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Find the right help point faster.</a:t>
            </a:r>
            <a:endParaRPr lang="en-GB" sz="13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ortak-spot-scale-8f3023d939-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What it cannot fix alone</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Identical CV, different name: 55 of 100 got a positive answer with a Dutch name, 40 of 100 with a Turkish name.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Recognition of diplomas, residence permits and the right to work depend on laws and offices, not on you.</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Discrimination is not your fault. It can be reported to an equality body, a union or an NGO.</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Train your skills AND know your rights. Both are part of a fair start.</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40</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Thijssen et al., 2021, JEMS (correspondence test, NL, applicants aged 23-25)</a:t>
            </a:r>
            <a:endParaRPr lang="en-GB" sz="8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WHERE TO GET HELP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Official help points in the SMILE countries</a:t>
            </a:r>
            <a:endParaRPr lang="en-GB" sz="28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371600"/>
                <a:gridCol w="3337560"/>
                <a:gridCol w="2743200"/>
                <a:gridCol w="2953512"/>
              </a:tblGrid>
              <a:tr h="321945">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Country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Jobs and training</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Diplomas and recognition</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Unfair or unsafe work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809369">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Türkiye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İŞKUR (iskur.gov.tr), Public Education Centres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YÖK denklik, MEB e-Denklik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Ministry of Labour (csgb.gov.tr), YİMER 157 helpline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403223">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Greece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DYPA (dypa.gov.gr)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DOATAP (doatap.gr)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Labour Inspectorate, phone 1555</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Italy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Centri per l'Impiego, SIISL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CIMEA (free for protection holders)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Ispettorato Nazionale del Lavoro</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Germany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Agentur für Arbeit, Jobcenter, Jugendmigrationsdienste (12-27)</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Anerkennung in Deutschland, IQ Netzwerk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Faire Integration (free, multilingual)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Netherlands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UWV, werk.nl, your municipality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IDW (idw.nl)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Nederlandse Arbeidsinspectie, Juridisch Loket</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pic>
        <p:nvPicPr>
          <p:cNvPr id="6" name="Image 0" descr="/root/smile-smartleap/sunum/build/cache/cizim/ortak-flag-TR-abec77abda-300.png">    </p:cNvPr>
          <p:cNvPicPr>
            <a:picLocks noChangeAspect="1"/>
          </p:cNvPicPr>
          <p:nvPr/>
        </p:nvPicPr>
        <p:blipFill>
          <a:blip r:embed="rId1"/>
          <a:stretch>
            <a:fillRect/>
          </a:stretch>
        </p:blipFill>
        <p:spPr>
          <a:xfrm>
            <a:off x="640080" y="2347065"/>
            <a:ext cx="502920" cy="335280"/>
          </a:xfrm>
          <a:prstGeom prst="rect">
            <a:avLst/>
          </a:prstGeom>
        </p:spPr>
      </p:pic>
      <p:pic>
        <p:nvPicPr>
          <p:cNvPr id="7" name="Image 1" descr="/root/smile-smartleap/sunum/build/cache/cizim/ortak-flag-EL-1a5777cd76-300.png">    </p:cNvPr>
          <p:cNvPicPr>
            <a:picLocks noChangeAspect="1"/>
          </p:cNvPicPr>
          <p:nvPr/>
        </p:nvPicPr>
        <p:blipFill>
          <a:blip r:embed="rId2"/>
          <a:stretch>
            <a:fillRect/>
          </a:stretch>
        </p:blipFill>
        <p:spPr>
          <a:xfrm>
            <a:off x="671419" y="3132050"/>
            <a:ext cx="440243" cy="293495"/>
          </a:xfrm>
          <a:prstGeom prst="rect">
            <a:avLst/>
          </a:prstGeom>
        </p:spPr>
      </p:pic>
      <p:pic>
        <p:nvPicPr>
          <p:cNvPr id="8" name="Image 2" descr="/root/smile-smartleap/sunum/build/cache/cizim/ortak-flag-IT-ec97d945b2-300.png">    </p:cNvPr>
          <p:cNvPicPr>
            <a:picLocks noChangeAspect="1"/>
          </p:cNvPicPr>
          <p:nvPr/>
        </p:nvPicPr>
        <p:blipFill>
          <a:blip r:embed="rId3"/>
          <a:stretch>
            <a:fillRect/>
          </a:stretch>
        </p:blipFill>
        <p:spPr>
          <a:xfrm>
            <a:off x="640080" y="3559657"/>
            <a:ext cx="502920" cy="335280"/>
          </a:xfrm>
          <a:prstGeom prst="rect">
            <a:avLst/>
          </a:prstGeom>
        </p:spPr>
      </p:pic>
      <p:pic>
        <p:nvPicPr>
          <p:cNvPr id="9" name="Image 3" descr="/root/smile-smartleap/sunum/build/cache/cizim/ortak-flag-DE-db408ca8a9-300.png">    </p:cNvPr>
          <p:cNvPicPr>
            <a:picLocks noChangeAspect="1"/>
          </p:cNvPicPr>
          <p:nvPr/>
        </p:nvPicPr>
        <p:blipFill>
          <a:blip r:embed="rId4"/>
          <a:stretch>
            <a:fillRect/>
          </a:stretch>
        </p:blipFill>
        <p:spPr>
          <a:xfrm>
            <a:off x="640080" y="4165954"/>
            <a:ext cx="502920" cy="335280"/>
          </a:xfrm>
          <a:prstGeom prst="rect">
            <a:avLst/>
          </a:prstGeom>
        </p:spPr>
      </p:pic>
      <p:pic>
        <p:nvPicPr>
          <p:cNvPr id="10" name="Image 4" descr="/root/smile-smartleap/sunum/build/cache/cizim/ortak-flag-NL-49a8ab6a58-300.png">    </p:cNvPr>
          <p:cNvPicPr>
            <a:picLocks noChangeAspect="1"/>
          </p:cNvPicPr>
          <p:nvPr/>
        </p:nvPicPr>
        <p:blipFill>
          <a:blip r:embed="rId5"/>
          <a:stretch>
            <a:fillRect/>
          </a:stretch>
        </p:blipFill>
        <p:spPr>
          <a:xfrm>
            <a:off x="640080" y="4772250"/>
            <a:ext cx="502920" cy="335280"/>
          </a:xfrm>
          <a:prstGeom prst="rect">
            <a:avLst/>
          </a:prstGeom>
        </p:spPr>
      </p:pic>
      <p:sp>
        <p:nvSpPr>
          <p:cNvPr id="11"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Save the number or website of one help point in your phone today.</a:t>
            </a:r>
            <a:endParaRPr lang="en-GB" sz="1300" dirty="0"/>
          </a:p>
        </p:txBody>
      </p:sp>
      <p:sp>
        <p:nvSpPr>
          <p:cNvPr id="12"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41</a:t>
            </a:r>
            <a:endParaRPr lang="en-GB" sz="900" dirty="0"/>
          </a:p>
        </p:txBody>
      </p:sp>
      <p:sp>
        <p:nvSpPr>
          <p:cNvPr id="13"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
        <p:nvSpPr>
          <p:cNvPr id="14"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Official websites, checked 1 October 2026 (SMILE research note, labour market)</a:t>
            </a:r>
            <a:endParaRPr lang="en-GB" sz="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Self-diagnosis: how do I solve problems? (1/2)</a:t>
            </a:r>
            <a:endParaRPr lang="en-GB" sz="2800" dirty="0"/>
          </a:p>
        </p:txBody>
      </p:sp>
      <p:sp>
        <p:nvSpPr>
          <p:cNvPr id="5" name="Text 3"/>
          <p:cNvSpPr txBox="1"/>
          <p:nvPr/>
        </p:nvSpPr>
        <p:spPr>
          <a:xfrm>
            <a:off x="725393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8A6000"/>
                </a:solidFill>
                <a:latin typeface="Montserrat" pitchFamily="34" charset="0"/>
                <a:ea typeface="Montserrat" pitchFamily="34" charset="-122"/>
                <a:cs typeface="Montserrat" pitchFamily="34" charset="-120"/>
              </a:rPr>
              <a:t>Never</a:t>
            </a:r>
            <a:endParaRPr lang="en-GB" sz="1050" dirty="0"/>
          </a:p>
        </p:txBody>
      </p:sp>
      <p:sp>
        <p:nvSpPr>
          <p:cNvPr id="6" name="Text 4"/>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8A6000"/>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8A6000"/>
                </a:solidFill>
                <a:latin typeface="Montserrat" pitchFamily="34" charset="0"/>
                <a:ea typeface="Montserrat" pitchFamily="34" charset="-122"/>
                <a:cs typeface="Montserrat" pitchFamily="34" charset="-120"/>
              </a:rPr>
              <a:t>Often</a:t>
            </a:r>
            <a:endParaRPr lang="en-GB" sz="1050" dirty="0"/>
          </a:p>
        </p:txBody>
      </p:sp>
      <p:sp>
        <p:nvSpPr>
          <p:cNvPr id="8" name="Text 6"/>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8A6000"/>
                </a:solidFill>
                <a:latin typeface="Montserrat" pitchFamily="34" charset="0"/>
                <a:ea typeface="Montserrat" pitchFamily="34" charset="-122"/>
                <a:cs typeface="Montserrat" pitchFamily="34" charset="-120"/>
              </a:rPr>
              <a:t>Almost always</a:t>
            </a:r>
            <a:endParaRPr lang="en-GB" sz="1050" dirty="0"/>
          </a:p>
        </p:txBody>
      </p:sp>
      <p:sp>
        <p:nvSpPr>
          <p:cNvPr id="9" name="Shape 7"/>
          <p:cNvSpPr/>
          <p:nvPr/>
        </p:nvSpPr>
        <p:spPr>
          <a:xfrm>
            <a:off x="548640" y="2311632"/>
            <a:ext cx="11094415" cy="525147"/>
          </a:xfrm>
          <a:prstGeom prst="rect">
            <a:avLst/>
          </a:prstGeom>
          <a:solidFill>
            <a:srgbClr val="F4F7FB"/>
          </a:solidFill>
          <a:ln w="12700">
            <a:solidFill>
              <a:srgbClr val="F4F7FB"/>
            </a:solidFill>
            <a:prstDash val="solid"/>
          </a:ln>
        </p:spPr>
      </p:sp>
      <p:sp>
        <p:nvSpPr>
          <p:cNvPr id="10" name="Text 8"/>
          <p:cNvSpPr txBox="1"/>
          <p:nvPr/>
        </p:nvSpPr>
        <p:spPr>
          <a:xfrm>
            <a:off x="731520" y="2311632"/>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When a problem appears, I believe I can find a way to deal with it.</a:t>
            </a:r>
            <a:endParaRPr lang="en-GB" sz="1350" dirty="0"/>
          </a:p>
        </p:txBody>
      </p:sp>
      <p:sp>
        <p:nvSpPr>
          <p:cNvPr id="11" name="Shape 9"/>
          <p:cNvSpPr/>
          <p:nvPr/>
        </p:nvSpPr>
        <p:spPr>
          <a:xfrm>
            <a:off x="7683703" y="245533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8780983" y="2455334"/>
            <a:ext cx="237744" cy="237744"/>
          </a:xfrm>
          <a:prstGeom prst="roundRect">
            <a:avLst>
              <a:gd name="adj" fmla="val 19231"/>
            </a:avLst>
          </a:prstGeom>
          <a:solidFill>
            <a:srgbClr val="FFFFFF"/>
          </a:solidFill>
          <a:ln w="15875">
            <a:solidFill>
              <a:srgbClr val="183454"/>
            </a:solidFill>
            <a:prstDash val="solid"/>
          </a:ln>
        </p:spPr>
      </p:sp>
      <p:sp>
        <p:nvSpPr>
          <p:cNvPr id="13" name="Shape 11"/>
          <p:cNvSpPr/>
          <p:nvPr/>
        </p:nvSpPr>
        <p:spPr>
          <a:xfrm>
            <a:off x="9878263" y="2455334"/>
            <a:ext cx="237744" cy="237744"/>
          </a:xfrm>
          <a:prstGeom prst="roundRect">
            <a:avLst>
              <a:gd name="adj" fmla="val 19231"/>
            </a:avLst>
          </a:prstGeom>
          <a:solidFill>
            <a:srgbClr val="FFFFFF"/>
          </a:solidFill>
          <a:ln w="15875">
            <a:solidFill>
              <a:srgbClr val="183454"/>
            </a:solidFill>
            <a:prstDash val="solid"/>
          </a:ln>
        </p:spPr>
      </p:sp>
      <p:sp>
        <p:nvSpPr>
          <p:cNvPr id="14" name="Shape 12"/>
          <p:cNvSpPr/>
          <p:nvPr/>
        </p:nvSpPr>
        <p:spPr>
          <a:xfrm>
            <a:off x="10975543" y="2455334"/>
            <a:ext cx="237744" cy="237744"/>
          </a:xfrm>
          <a:prstGeom prst="roundRect">
            <a:avLst>
              <a:gd name="adj" fmla="val 19231"/>
            </a:avLst>
          </a:prstGeom>
          <a:solidFill>
            <a:srgbClr val="FFFFFF"/>
          </a:solidFill>
          <a:ln w="15875">
            <a:solidFill>
              <a:srgbClr val="183454"/>
            </a:solidFill>
            <a:prstDash val="solid"/>
          </a:ln>
        </p:spPr>
      </p:sp>
      <p:sp>
        <p:nvSpPr>
          <p:cNvPr id="15" name="Text 13"/>
          <p:cNvSpPr txBox="1"/>
          <p:nvPr/>
        </p:nvSpPr>
        <p:spPr>
          <a:xfrm>
            <a:off x="731520" y="2836779"/>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see problems as a normal part of life in a new country or job.</a:t>
            </a:r>
            <a:endParaRPr lang="en-GB" sz="1350" dirty="0"/>
          </a:p>
        </p:txBody>
      </p:sp>
      <p:sp>
        <p:nvSpPr>
          <p:cNvPr id="16" name="Shape 14"/>
          <p:cNvSpPr/>
          <p:nvPr/>
        </p:nvSpPr>
        <p:spPr>
          <a:xfrm>
            <a:off x="7683703" y="2980481"/>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8780983" y="2980481"/>
            <a:ext cx="237744" cy="237744"/>
          </a:xfrm>
          <a:prstGeom prst="roundRect">
            <a:avLst>
              <a:gd name="adj" fmla="val 19231"/>
            </a:avLst>
          </a:prstGeom>
          <a:solidFill>
            <a:srgbClr val="FFFFFF"/>
          </a:solidFill>
          <a:ln w="15875">
            <a:solidFill>
              <a:srgbClr val="183454"/>
            </a:solidFill>
            <a:prstDash val="solid"/>
          </a:ln>
        </p:spPr>
      </p:sp>
      <p:sp>
        <p:nvSpPr>
          <p:cNvPr id="18" name="Shape 16"/>
          <p:cNvSpPr/>
          <p:nvPr/>
        </p:nvSpPr>
        <p:spPr>
          <a:xfrm>
            <a:off x="9878263" y="2980481"/>
            <a:ext cx="237744" cy="237744"/>
          </a:xfrm>
          <a:prstGeom prst="roundRect">
            <a:avLst>
              <a:gd name="adj" fmla="val 19231"/>
            </a:avLst>
          </a:prstGeom>
          <a:solidFill>
            <a:srgbClr val="FFFFFF"/>
          </a:solidFill>
          <a:ln w="15875">
            <a:solidFill>
              <a:srgbClr val="183454"/>
            </a:solidFill>
            <a:prstDash val="solid"/>
          </a:ln>
        </p:spPr>
      </p:sp>
      <p:sp>
        <p:nvSpPr>
          <p:cNvPr id="19" name="Shape 17"/>
          <p:cNvSpPr/>
          <p:nvPr/>
        </p:nvSpPr>
        <p:spPr>
          <a:xfrm>
            <a:off x="10975543" y="2980481"/>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548640" y="3361927"/>
            <a:ext cx="11094415" cy="525147"/>
          </a:xfrm>
          <a:prstGeom prst="rect">
            <a:avLst/>
          </a:prstGeom>
          <a:solidFill>
            <a:srgbClr val="F4F7FB"/>
          </a:solidFill>
          <a:ln w="12700">
            <a:solidFill>
              <a:srgbClr val="F4F7FB"/>
            </a:solidFill>
            <a:prstDash val="solid"/>
          </a:ln>
        </p:spPr>
      </p:sp>
      <p:sp>
        <p:nvSpPr>
          <p:cNvPr id="21" name="Text 19"/>
          <p:cNvSpPr txBox="1"/>
          <p:nvPr/>
        </p:nvSpPr>
        <p:spPr>
          <a:xfrm>
            <a:off x="731520" y="3361927"/>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describe the problem to myself in one clear sentence before I act.</a:t>
            </a:r>
            <a:endParaRPr lang="en-GB" sz="1350" dirty="0"/>
          </a:p>
        </p:txBody>
      </p:sp>
      <p:sp>
        <p:nvSpPr>
          <p:cNvPr id="22" name="Shape 20"/>
          <p:cNvSpPr/>
          <p:nvPr/>
        </p:nvSpPr>
        <p:spPr>
          <a:xfrm>
            <a:off x="7683703" y="3505629"/>
            <a:ext cx="237744" cy="237744"/>
          </a:xfrm>
          <a:prstGeom prst="roundRect">
            <a:avLst>
              <a:gd name="adj" fmla="val 19231"/>
            </a:avLst>
          </a:prstGeom>
          <a:solidFill>
            <a:srgbClr val="FFFFFF"/>
          </a:solidFill>
          <a:ln w="15875">
            <a:solidFill>
              <a:srgbClr val="183454"/>
            </a:solidFill>
            <a:prstDash val="solid"/>
          </a:ln>
        </p:spPr>
      </p:sp>
      <p:sp>
        <p:nvSpPr>
          <p:cNvPr id="23" name="Shape 21"/>
          <p:cNvSpPr/>
          <p:nvPr/>
        </p:nvSpPr>
        <p:spPr>
          <a:xfrm>
            <a:off x="8780983" y="3505629"/>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3505629"/>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3505629"/>
            <a:ext cx="237744" cy="237744"/>
          </a:xfrm>
          <a:prstGeom prst="roundRect">
            <a:avLst>
              <a:gd name="adj" fmla="val 19231"/>
            </a:avLst>
          </a:prstGeom>
          <a:solidFill>
            <a:srgbClr val="FFFFFF"/>
          </a:solidFill>
          <a:ln w="15875">
            <a:solidFill>
              <a:srgbClr val="183454"/>
            </a:solidFill>
            <a:prstDash val="solid"/>
          </a:ln>
        </p:spPr>
      </p:sp>
      <p:sp>
        <p:nvSpPr>
          <p:cNvPr id="26" name="Text 24"/>
          <p:cNvSpPr txBox="1"/>
          <p:nvPr/>
        </p:nvSpPr>
        <p:spPr>
          <a:xfrm>
            <a:off x="731520" y="3887074"/>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think of more than one possible solution.</a:t>
            </a:r>
            <a:endParaRPr lang="en-GB" sz="1350" dirty="0"/>
          </a:p>
        </p:txBody>
      </p:sp>
      <p:sp>
        <p:nvSpPr>
          <p:cNvPr id="27" name="Shape 25"/>
          <p:cNvSpPr/>
          <p:nvPr/>
        </p:nvSpPr>
        <p:spPr>
          <a:xfrm>
            <a:off x="7683703" y="4030776"/>
            <a:ext cx="237744" cy="237744"/>
          </a:xfrm>
          <a:prstGeom prst="roundRect">
            <a:avLst>
              <a:gd name="adj" fmla="val 19231"/>
            </a:avLst>
          </a:prstGeom>
          <a:solidFill>
            <a:srgbClr val="FFFFFF"/>
          </a:solidFill>
          <a:ln w="15875">
            <a:solidFill>
              <a:srgbClr val="183454"/>
            </a:solidFill>
            <a:prstDash val="solid"/>
          </a:ln>
        </p:spPr>
      </p:sp>
      <p:sp>
        <p:nvSpPr>
          <p:cNvPr id="28" name="Shape 26"/>
          <p:cNvSpPr/>
          <p:nvPr/>
        </p:nvSpPr>
        <p:spPr>
          <a:xfrm>
            <a:off x="8780983" y="4030776"/>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030776"/>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030776"/>
            <a:ext cx="237744" cy="237744"/>
          </a:xfrm>
          <a:prstGeom prst="roundRect">
            <a:avLst>
              <a:gd name="adj" fmla="val 19231"/>
            </a:avLst>
          </a:prstGeom>
          <a:solidFill>
            <a:srgbClr val="FFFFFF"/>
          </a:solidFill>
          <a:ln w="15875">
            <a:solidFill>
              <a:srgbClr val="183454"/>
            </a:solidFill>
            <a:prstDash val="solid"/>
          </a:ln>
        </p:spPr>
      </p:sp>
      <p:sp>
        <p:nvSpPr>
          <p:cNvPr id="31" name="Shape 29"/>
          <p:cNvSpPr/>
          <p:nvPr/>
        </p:nvSpPr>
        <p:spPr>
          <a:xfrm>
            <a:off x="548640" y="4412222"/>
            <a:ext cx="11094415" cy="525147"/>
          </a:xfrm>
          <a:prstGeom prst="rect">
            <a:avLst/>
          </a:prstGeom>
          <a:solidFill>
            <a:srgbClr val="F4F7FB"/>
          </a:solidFill>
          <a:ln w="12700">
            <a:solidFill>
              <a:srgbClr val="F4F7FB"/>
            </a:solidFill>
            <a:prstDash val="solid"/>
          </a:ln>
        </p:spPr>
      </p:sp>
      <p:sp>
        <p:nvSpPr>
          <p:cNvPr id="32" name="Text 30"/>
          <p:cNvSpPr txBox="1"/>
          <p:nvPr/>
        </p:nvSpPr>
        <p:spPr>
          <a:xfrm>
            <a:off x="731520" y="4412222"/>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Before deciding, I think about what could happen with each option.</a:t>
            </a:r>
            <a:endParaRPr lang="en-GB" sz="1350" dirty="0"/>
          </a:p>
        </p:txBody>
      </p:sp>
      <p:sp>
        <p:nvSpPr>
          <p:cNvPr id="33" name="Shape 31"/>
          <p:cNvSpPr/>
          <p:nvPr/>
        </p:nvSpPr>
        <p:spPr>
          <a:xfrm>
            <a:off x="7683703" y="4555923"/>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8780983" y="4555923"/>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9878263" y="4555923"/>
            <a:ext cx="237744" cy="237744"/>
          </a:xfrm>
          <a:prstGeom prst="roundRect">
            <a:avLst>
              <a:gd name="adj" fmla="val 19231"/>
            </a:avLst>
          </a:prstGeom>
          <a:solidFill>
            <a:srgbClr val="FFFFFF"/>
          </a:solidFill>
          <a:ln w="15875">
            <a:solidFill>
              <a:srgbClr val="183454"/>
            </a:solidFill>
            <a:prstDash val="solid"/>
          </a:ln>
        </p:spPr>
      </p:sp>
      <p:sp>
        <p:nvSpPr>
          <p:cNvPr id="36" name="Shape 34"/>
          <p:cNvSpPr/>
          <p:nvPr/>
        </p:nvSpPr>
        <p:spPr>
          <a:xfrm>
            <a:off x="10975543" y="4555923"/>
            <a:ext cx="237744" cy="237744"/>
          </a:xfrm>
          <a:prstGeom prst="roundRect">
            <a:avLst>
              <a:gd name="adj" fmla="val 19231"/>
            </a:avLst>
          </a:prstGeom>
          <a:solidFill>
            <a:srgbClr val="FFFFFF"/>
          </a:solidFill>
          <a:ln w="15875">
            <a:solidFill>
              <a:srgbClr val="183454"/>
            </a:solidFill>
            <a:prstDash val="solid"/>
          </a:ln>
        </p:spPr>
      </p:sp>
      <p:sp>
        <p:nvSpPr>
          <p:cNvPr id="37" name="Text 35"/>
          <p:cNvSpPr txBox="1"/>
          <p:nvPr/>
        </p:nvSpPr>
        <p:spPr>
          <a:xfrm>
            <a:off x="731520" y="4937369"/>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After I try a solution, I check if it worked and what I learned.</a:t>
            </a:r>
            <a:endParaRPr lang="en-GB" sz="1350" dirty="0"/>
          </a:p>
        </p:txBody>
      </p:sp>
      <p:sp>
        <p:nvSpPr>
          <p:cNvPr id="38" name="Shape 36"/>
          <p:cNvSpPr/>
          <p:nvPr/>
        </p:nvSpPr>
        <p:spPr>
          <a:xfrm>
            <a:off x="7683703" y="5081071"/>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8780983" y="5081071"/>
            <a:ext cx="237744" cy="237744"/>
          </a:xfrm>
          <a:prstGeom prst="roundRect">
            <a:avLst>
              <a:gd name="adj" fmla="val 19231"/>
            </a:avLst>
          </a:prstGeom>
          <a:solidFill>
            <a:srgbClr val="FFFFFF"/>
          </a:solidFill>
          <a:ln w="15875">
            <a:solidFill>
              <a:srgbClr val="183454"/>
            </a:solidFill>
            <a:prstDash val="solid"/>
          </a:ln>
        </p:spPr>
      </p:sp>
      <p:sp>
        <p:nvSpPr>
          <p:cNvPr id="40" name="Shape 38"/>
          <p:cNvSpPr/>
          <p:nvPr/>
        </p:nvSpPr>
        <p:spPr>
          <a:xfrm>
            <a:off x="9878263" y="5081071"/>
            <a:ext cx="237744" cy="237744"/>
          </a:xfrm>
          <a:prstGeom prst="roundRect">
            <a:avLst>
              <a:gd name="adj" fmla="val 19231"/>
            </a:avLst>
          </a:prstGeom>
          <a:solidFill>
            <a:srgbClr val="FFFFFF"/>
          </a:solidFill>
          <a:ln w="15875">
            <a:solidFill>
              <a:srgbClr val="183454"/>
            </a:solidFill>
            <a:prstDash val="solid"/>
          </a:ln>
        </p:spPr>
      </p:sp>
      <p:sp>
        <p:nvSpPr>
          <p:cNvPr id="41" name="Shape 39"/>
          <p:cNvSpPr/>
          <p:nvPr/>
        </p:nvSpPr>
        <p:spPr>
          <a:xfrm>
            <a:off x="10975543" y="5081071"/>
            <a:ext cx="237744" cy="237744"/>
          </a:xfrm>
          <a:prstGeom prst="roundRect">
            <a:avLst>
              <a:gd name="adj" fmla="val 19231"/>
            </a:avLst>
          </a:prstGeom>
          <a:solidFill>
            <a:srgbClr val="FFFFFF"/>
          </a:solidFill>
          <a:ln w="15875">
            <a:solidFill>
              <a:srgbClr val="183454"/>
            </a:solidFill>
            <a:prstDash val="solid"/>
          </a:ln>
        </p:spPr>
      </p:sp>
      <p:sp>
        <p:nvSpPr>
          <p:cNvPr id="42" name="Shape 40"/>
          <p:cNvSpPr/>
          <p:nvPr/>
        </p:nvSpPr>
        <p:spPr>
          <a:xfrm>
            <a:off x="548640" y="5462517"/>
            <a:ext cx="11094415" cy="525147"/>
          </a:xfrm>
          <a:prstGeom prst="rect">
            <a:avLst/>
          </a:prstGeom>
          <a:solidFill>
            <a:srgbClr val="F4F7FB"/>
          </a:solidFill>
          <a:ln w="12700">
            <a:solidFill>
              <a:srgbClr val="F4F7FB"/>
            </a:solidFill>
            <a:prstDash val="solid"/>
          </a:ln>
        </p:spPr>
      </p:sp>
      <p:sp>
        <p:nvSpPr>
          <p:cNvPr id="43" name="Text 41"/>
          <p:cNvSpPr txBox="1"/>
          <p:nvPr/>
        </p:nvSpPr>
        <p:spPr>
          <a:xfrm>
            <a:off x="731520" y="5462517"/>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When I do not understand an instruction, I ask.</a:t>
            </a:r>
            <a:endParaRPr lang="en-GB" sz="1350" dirty="0"/>
          </a:p>
        </p:txBody>
      </p:sp>
      <p:sp>
        <p:nvSpPr>
          <p:cNvPr id="44" name="Shape 42"/>
          <p:cNvSpPr/>
          <p:nvPr/>
        </p:nvSpPr>
        <p:spPr>
          <a:xfrm>
            <a:off x="7683703" y="5606218"/>
            <a:ext cx="237744" cy="237744"/>
          </a:xfrm>
          <a:prstGeom prst="roundRect">
            <a:avLst>
              <a:gd name="adj" fmla="val 19231"/>
            </a:avLst>
          </a:prstGeom>
          <a:solidFill>
            <a:srgbClr val="FFFFFF"/>
          </a:solidFill>
          <a:ln w="15875">
            <a:solidFill>
              <a:srgbClr val="183454"/>
            </a:solidFill>
            <a:prstDash val="solid"/>
          </a:ln>
        </p:spPr>
      </p:sp>
      <p:sp>
        <p:nvSpPr>
          <p:cNvPr id="45" name="Shape 43"/>
          <p:cNvSpPr/>
          <p:nvPr/>
        </p:nvSpPr>
        <p:spPr>
          <a:xfrm>
            <a:off x="8780983" y="5606218"/>
            <a:ext cx="237744" cy="237744"/>
          </a:xfrm>
          <a:prstGeom prst="roundRect">
            <a:avLst>
              <a:gd name="adj" fmla="val 19231"/>
            </a:avLst>
          </a:prstGeom>
          <a:solidFill>
            <a:srgbClr val="FFFFFF"/>
          </a:solidFill>
          <a:ln w="15875">
            <a:solidFill>
              <a:srgbClr val="183454"/>
            </a:solidFill>
            <a:prstDash val="solid"/>
          </a:ln>
        </p:spPr>
      </p:sp>
      <p:sp>
        <p:nvSpPr>
          <p:cNvPr id="46" name="Shape 44"/>
          <p:cNvSpPr/>
          <p:nvPr/>
        </p:nvSpPr>
        <p:spPr>
          <a:xfrm>
            <a:off x="9878263" y="5606218"/>
            <a:ext cx="237744" cy="237744"/>
          </a:xfrm>
          <a:prstGeom prst="roundRect">
            <a:avLst>
              <a:gd name="adj" fmla="val 19231"/>
            </a:avLst>
          </a:prstGeom>
          <a:solidFill>
            <a:srgbClr val="FFFFFF"/>
          </a:solidFill>
          <a:ln w="15875">
            <a:solidFill>
              <a:srgbClr val="183454"/>
            </a:solidFill>
            <a:prstDash val="solid"/>
          </a:ln>
        </p:spPr>
      </p:sp>
      <p:sp>
        <p:nvSpPr>
          <p:cNvPr id="47" name="Shape 45"/>
          <p:cNvSpPr/>
          <p:nvPr/>
        </p:nvSpPr>
        <p:spPr>
          <a:xfrm>
            <a:off x="10975543" y="5606218"/>
            <a:ext cx="237744" cy="237744"/>
          </a:xfrm>
          <a:prstGeom prst="roundRect">
            <a:avLst>
              <a:gd name="adj" fmla="val 19231"/>
            </a:avLst>
          </a:prstGeom>
          <a:solidFill>
            <a:srgbClr val="FFFFFF"/>
          </a:solidFill>
          <a:ln w="15875">
            <a:solidFill>
              <a:srgbClr val="183454"/>
            </a:solidFill>
            <a:prstDash val="solid"/>
          </a:ln>
        </p:spPr>
      </p:sp>
      <p:sp>
        <p:nvSpPr>
          <p:cNvPr id="48" name="Text 4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42</a:t>
            </a:r>
            <a:endParaRPr lang="en-GB" sz="900" dirty="0"/>
          </a:p>
        </p:txBody>
      </p:sp>
      <p:sp>
        <p:nvSpPr>
          <p:cNvPr id="49" name="Text 4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Self-diagnosis: how do I solve problems? (2/2)</a:t>
            </a:r>
            <a:endParaRPr lang="en-GB" sz="2800" dirty="0"/>
          </a:p>
        </p:txBody>
      </p:sp>
      <p:sp>
        <p:nvSpPr>
          <p:cNvPr id="5" name="Text 3"/>
          <p:cNvSpPr txBox="1"/>
          <p:nvPr/>
        </p:nvSpPr>
        <p:spPr>
          <a:xfrm>
            <a:off x="725393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8A6000"/>
                </a:solidFill>
                <a:latin typeface="Montserrat" pitchFamily="34" charset="0"/>
                <a:ea typeface="Montserrat" pitchFamily="34" charset="-122"/>
                <a:cs typeface="Montserrat" pitchFamily="34" charset="-120"/>
              </a:rPr>
              <a:t>Never</a:t>
            </a:r>
            <a:endParaRPr lang="en-GB" sz="1050" dirty="0"/>
          </a:p>
        </p:txBody>
      </p:sp>
      <p:sp>
        <p:nvSpPr>
          <p:cNvPr id="6" name="Text 4"/>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8A6000"/>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8A6000"/>
                </a:solidFill>
                <a:latin typeface="Montserrat" pitchFamily="34" charset="0"/>
                <a:ea typeface="Montserrat" pitchFamily="34" charset="-122"/>
                <a:cs typeface="Montserrat" pitchFamily="34" charset="-120"/>
              </a:rPr>
              <a:t>Often</a:t>
            </a:r>
            <a:endParaRPr lang="en-GB" sz="1050" dirty="0"/>
          </a:p>
        </p:txBody>
      </p:sp>
      <p:sp>
        <p:nvSpPr>
          <p:cNvPr id="8" name="Text 6"/>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8A6000"/>
                </a:solidFill>
                <a:latin typeface="Montserrat" pitchFamily="34" charset="0"/>
                <a:ea typeface="Montserrat" pitchFamily="34" charset="-122"/>
                <a:cs typeface="Montserrat" pitchFamily="34" charset="-120"/>
              </a:rPr>
              <a:t>Almost always</a:t>
            </a:r>
            <a:endParaRPr lang="en-GB" sz="1050" dirty="0"/>
          </a:p>
        </p:txBody>
      </p:sp>
      <p:sp>
        <p:nvSpPr>
          <p:cNvPr id="9" name="Shape 7"/>
          <p:cNvSpPr/>
          <p:nvPr/>
        </p:nvSpPr>
        <p:spPr>
          <a:xfrm>
            <a:off x="548640" y="2311632"/>
            <a:ext cx="11094415" cy="525147"/>
          </a:xfrm>
          <a:prstGeom prst="rect">
            <a:avLst/>
          </a:prstGeom>
          <a:solidFill>
            <a:srgbClr val="F4F7FB"/>
          </a:solidFill>
          <a:ln w="12700">
            <a:solidFill>
              <a:srgbClr val="F4F7FB"/>
            </a:solidFill>
            <a:prstDash val="solid"/>
          </a:ln>
        </p:spPr>
      </p:sp>
      <p:sp>
        <p:nvSpPr>
          <p:cNvPr id="10" name="Text 8"/>
          <p:cNvSpPr txBox="1"/>
          <p:nvPr/>
        </p:nvSpPr>
        <p:spPr>
          <a:xfrm>
            <a:off x="731520" y="2311632"/>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When I am very stressed, I take a moment to calm down before I decide.</a:t>
            </a:r>
            <a:endParaRPr lang="en-GB" sz="1350" dirty="0"/>
          </a:p>
        </p:txBody>
      </p:sp>
      <p:sp>
        <p:nvSpPr>
          <p:cNvPr id="11" name="Shape 9"/>
          <p:cNvSpPr/>
          <p:nvPr/>
        </p:nvSpPr>
        <p:spPr>
          <a:xfrm>
            <a:off x="7683703" y="245533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8780983" y="2455334"/>
            <a:ext cx="237744" cy="237744"/>
          </a:xfrm>
          <a:prstGeom prst="roundRect">
            <a:avLst>
              <a:gd name="adj" fmla="val 19231"/>
            </a:avLst>
          </a:prstGeom>
          <a:solidFill>
            <a:srgbClr val="FFFFFF"/>
          </a:solidFill>
          <a:ln w="15875">
            <a:solidFill>
              <a:srgbClr val="183454"/>
            </a:solidFill>
            <a:prstDash val="solid"/>
          </a:ln>
        </p:spPr>
      </p:sp>
      <p:sp>
        <p:nvSpPr>
          <p:cNvPr id="13" name="Shape 11"/>
          <p:cNvSpPr/>
          <p:nvPr/>
        </p:nvSpPr>
        <p:spPr>
          <a:xfrm>
            <a:off x="9878263" y="2455334"/>
            <a:ext cx="237744" cy="237744"/>
          </a:xfrm>
          <a:prstGeom prst="roundRect">
            <a:avLst>
              <a:gd name="adj" fmla="val 19231"/>
            </a:avLst>
          </a:prstGeom>
          <a:solidFill>
            <a:srgbClr val="FFFFFF"/>
          </a:solidFill>
          <a:ln w="15875">
            <a:solidFill>
              <a:srgbClr val="183454"/>
            </a:solidFill>
            <a:prstDash val="solid"/>
          </a:ln>
        </p:spPr>
      </p:sp>
      <p:sp>
        <p:nvSpPr>
          <p:cNvPr id="14" name="Shape 12"/>
          <p:cNvSpPr/>
          <p:nvPr/>
        </p:nvSpPr>
        <p:spPr>
          <a:xfrm>
            <a:off x="10975543" y="2455334"/>
            <a:ext cx="237744" cy="237744"/>
          </a:xfrm>
          <a:prstGeom prst="roundRect">
            <a:avLst>
              <a:gd name="adj" fmla="val 19231"/>
            </a:avLst>
          </a:prstGeom>
          <a:solidFill>
            <a:srgbClr val="FFFFFF"/>
          </a:solidFill>
          <a:ln w="15875">
            <a:solidFill>
              <a:srgbClr val="183454"/>
            </a:solidFill>
            <a:prstDash val="solid"/>
          </a:ln>
        </p:spPr>
      </p:sp>
      <p:sp>
        <p:nvSpPr>
          <p:cNvPr id="15" name="Text 13"/>
          <p:cNvSpPr txBox="1"/>
          <p:nvPr/>
        </p:nvSpPr>
        <p:spPr>
          <a:xfrm>
            <a:off x="731520" y="2836779"/>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at least one place or person I can contact about work rights.</a:t>
            </a:r>
            <a:endParaRPr lang="en-GB" sz="1350" dirty="0"/>
          </a:p>
        </p:txBody>
      </p:sp>
      <p:sp>
        <p:nvSpPr>
          <p:cNvPr id="16" name="Shape 14"/>
          <p:cNvSpPr/>
          <p:nvPr/>
        </p:nvSpPr>
        <p:spPr>
          <a:xfrm>
            <a:off x="7683703" y="2980481"/>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8780983" y="2980481"/>
            <a:ext cx="237744" cy="237744"/>
          </a:xfrm>
          <a:prstGeom prst="roundRect">
            <a:avLst>
              <a:gd name="adj" fmla="val 19231"/>
            </a:avLst>
          </a:prstGeom>
          <a:solidFill>
            <a:srgbClr val="FFFFFF"/>
          </a:solidFill>
          <a:ln w="15875">
            <a:solidFill>
              <a:srgbClr val="183454"/>
            </a:solidFill>
            <a:prstDash val="solid"/>
          </a:ln>
        </p:spPr>
      </p:sp>
      <p:sp>
        <p:nvSpPr>
          <p:cNvPr id="18" name="Shape 16"/>
          <p:cNvSpPr/>
          <p:nvPr/>
        </p:nvSpPr>
        <p:spPr>
          <a:xfrm>
            <a:off x="9878263" y="2980481"/>
            <a:ext cx="237744" cy="237744"/>
          </a:xfrm>
          <a:prstGeom prst="roundRect">
            <a:avLst>
              <a:gd name="adj" fmla="val 19231"/>
            </a:avLst>
          </a:prstGeom>
          <a:solidFill>
            <a:srgbClr val="FFFFFF"/>
          </a:solidFill>
          <a:ln w="15875">
            <a:solidFill>
              <a:srgbClr val="183454"/>
            </a:solidFill>
            <a:prstDash val="solid"/>
          </a:ln>
        </p:spPr>
      </p:sp>
      <p:sp>
        <p:nvSpPr>
          <p:cNvPr id="19" name="Shape 17"/>
          <p:cNvSpPr/>
          <p:nvPr/>
        </p:nvSpPr>
        <p:spPr>
          <a:xfrm>
            <a:off x="10975543" y="2980481"/>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548640" y="3361927"/>
            <a:ext cx="11094415" cy="525147"/>
          </a:xfrm>
          <a:prstGeom prst="rect">
            <a:avLst/>
          </a:prstGeom>
          <a:solidFill>
            <a:srgbClr val="F4F7FB"/>
          </a:solidFill>
          <a:ln w="12700">
            <a:solidFill>
              <a:srgbClr val="F4F7FB"/>
            </a:solidFill>
            <a:prstDash val="solid"/>
          </a:ln>
        </p:spPr>
      </p:sp>
      <p:sp>
        <p:nvSpPr>
          <p:cNvPr id="21" name="Text 19"/>
          <p:cNvSpPr txBox="1"/>
          <p:nvPr/>
        </p:nvSpPr>
        <p:spPr>
          <a:xfrm>
            <a:off x="731520" y="3361927"/>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name one problem I solved well in the past.</a:t>
            </a:r>
            <a:endParaRPr lang="en-GB" sz="1350" dirty="0"/>
          </a:p>
        </p:txBody>
      </p:sp>
      <p:sp>
        <p:nvSpPr>
          <p:cNvPr id="22" name="Shape 20"/>
          <p:cNvSpPr/>
          <p:nvPr/>
        </p:nvSpPr>
        <p:spPr>
          <a:xfrm>
            <a:off x="7683703" y="3505629"/>
            <a:ext cx="237744" cy="237744"/>
          </a:xfrm>
          <a:prstGeom prst="roundRect">
            <a:avLst>
              <a:gd name="adj" fmla="val 19231"/>
            </a:avLst>
          </a:prstGeom>
          <a:solidFill>
            <a:srgbClr val="FFFFFF"/>
          </a:solidFill>
          <a:ln w="15875">
            <a:solidFill>
              <a:srgbClr val="183454"/>
            </a:solidFill>
            <a:prstDash val="solid"/>
          </a:ln>
        </p:spPr>
      </p:sp>
      <p:sp>
        <p:nvSpPr>
          <p:cNvPr id="23" name="Shape 21"/>
          <p:cNvSpPr/>
          <p:nvPr/>
        </p:nvSpPr>
        <p:spPr>
          <a:xfrm>
            <a:off x="8780983" y="3505629"/>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3505629"/>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3505629"/>
            <a:ext cx="237744" cy="237744"/>
          </a:xfrm>
          <a:prstGeom prst="roundRect">
            <a:avLst>
              <a:gd name="adj" fmla="val 19231"/>
            </a:avLst>
          </a:prstGeom>
          <a:solidFill>
            <a:srgbClr val="FFFFFF"/>
          </a:solidFill>
          <a:ln w="15875">
            <a:solidFill>
              <a:srgbClr val="183454"/>
            </a:solidFill>
            <a:prstDash val="solid"/>
          </a:ln>
        </p:spPr>
      </p:sp>
      <p:sp>
        <p:nvSpPr>
          <p:cNvPr id="26" name="Text 24"/>
          <p:cNvSpPr txBox="1"/>
          <p:nvPr/>
        </p:nvSpPr>
        <p:spPr>
          <a:xfrm>
            <a:off x="731520" y="3887074"/>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act quickly without thinking, and later I regret it.</a:t>
            </a:r>
            <a:endParaRPr lang="en-GB" sz="1350" dirty="0"/>
          </a:p>
        </p:txBody>
      </p:sp>
      <p:sp>
        <p:nvSpPr>
          <p:cNvPr id="27" name="Shape 25"/>
          <p:cNvSpPr/>
          <p:nvPr/>
        </p:nvSpPr>
        <p:spPr>
          <a:xfrm>
            <a:off x="7683703" y="4030776"/>
            <a:ext cx="237744" cy="237744"/>
          </a:xfrm>
          <a:prstGeom prst="roundRect">
            <a:avLst>
              <a:gd name="adj" fmla="val 19231"/>
            </a:avLst>
          </a:prstGeom>
          <a:solidFill>
            <a:srgbClr val="FFFFFF"/>
          </a:solidFill>
          <a:ln w="15875">
            <a:solidFill>
              <a:srgbClr val="183454"/>
            </a:solidFill>
            <a:prstDash val="solid"/>
          </a:ln>
        </p:spPr>
      </p:sp>
      <p:sp>
        <p:nvSpPr>
          <p:cNvPr id="28" name="Shape 26"/>
          <p:cNvSpPr/>
          <p:nvPr/>
        </p:nvSpPr>
        <p:spPr>
          <a:xfrm>
            <a:off x="8780983" y="4030776"/>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030776"/>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030776"/>
            <a:ext cx="237744" cy="237744"/>
          </a:xfrm>
          <a:prstGeom prst="roundRect">
            <a:avLst>
              <a:gd name="adj" fmla="val 19231"/>
            </a:avLst>
          </a:prstGeom>
          <a:solidFill>
            <a:srgbClr val="FFFFFF"/>
          </a:solidFill>
          <a:ln w="15875">
            <a:solidFill>
              <a:srgbClr val="183454"/>
            </a:solidFill>
            <a:prstDash val="solid"/>
          </a:ln>
        </p:spPr>
      </p:sp>
      <p:sp>
        <p:nvSpPr>
          <p:cNvPr id="31" name="Shape 29"/>
          <p:cNvSpPr/>
          <p:nvPr/>
        </p:nvSpPr>
        <p:spPr>
          <a:xfrm>
            <a:off x="548640" y="4412222"/>
            <a:ext cx="11094415" cy="525147"/>
          </a:xfrm>
          <a:prstGeom prst="rect">
            <a:avLst/>
          </a:prstGeom>
          <a:solidFill>
            <a:srgbClr val="F4F7FB"/>
          </a:solidFill>
          <a:ln w="12700">
            <a:solidFill>
              <a:srgbClr val="F4F7FB"/>
            </a:solidFill>
            <a:prstDash val="solid"/>
          </a:ln>
        </p:spPr>
      </p:sp>
      <p:sp>
        <p:nvSpPr>
          <p:cNvPr id="32" name="Text 30"/>
          <p:cNvSpPr txBox="1"/>
          <p:nvPr/>
        </p:nvSpPr>
        <p:spPr>
          <a:xfrm>
            <a:off x="731520" y="4412222"/>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sign or agree to things I do not fully understand.</a:t>
            </a:r>
            <a:endParaRPr lang="en-GB" sz="1350" dirty="0"/>
          </a:p>
        </p:txBody>
      </p:sp>
      <p:sp>
        <p:nvSpPr>
          <p:cNvPr id="33" name="Shape 31"/>
          <p:cNvSpPr/>
          <p:nvPr/>
        </p:nvSpPr>
        <p:spPr>
          <a:xfrm>
            <a:off x="7683703" y="4555923"/>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8780983" y="4555923"/>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9878263" y="4555923"/>
            <a:ext cx="237744" cy="237744"/>
          </a:xfrm>
          <a:prstGeom prst="roundRect">
            <a:avLst>
              <a:gd name="adj" fmla="val 19231"/>
            </a:avLst>
          </a:prstGeom>
          <a:solidFill>
            <a:srgbClr val="FFFFFF"/>
          </a:solidFill>
          <a:ln w="15875">
            <a:solidFill>
              <a:srgbClr val="183454"/>
            </a:solidFill>
            <a:prstDash val="solid"/>
          </a:ln>
        </p:spPr>
      </p:sp>
      <p:sp>
        <p:nvSpPr>
          <p:cNvPr id="36" name="Shape 34"/>
          <p:cNvSpPr/>
          <p:nvPr/>
        </p:nvSpPr>
        <p:spPr>
          <a:xfrm>
            <a:off x="10975543" y="4555923"/>
            <a:ext cx="237744" cy="237744"/>
          </a:xfrm>
          <a:prstGeom prst="roundRect">
            <a:avLst>
              <a:gd name="adj" fmla="val 19231"/>
            </a:avLst>
          </a:prstGeom>
          <a:solidFill>
            <a:srgbClr val="FFFFFF"/>
          </a:solidFill>
          <a:ln w="15875">
            <a:solidFill>
              <a:srgbClr val="183454"/>
            </a:solidFill>
            <a:prstDash val="solid"/>
          </a:ln>
        </p:spPr>
      </p:sp>
      <p:sp>
        <p:nvSpPr>
          <p:cNvPr id="37" name="Text 35"/>
          <p:cNvSpPr txBox="1"/>
          <p:nvPr/>
        </p:nvSpPr>
        <p:spPr>
          <a:xfrm>
            <a:off x="731520" y="4937369"/>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wait and hope that the problem will go away.</a:t>
            </a:r>
            <a:endParaRPr lang="en-GB" sz="1350" dirty="0"/>
          </a:p>
        </p:txBody>
      </p:sp>
      <p:sp>
        <p:nvSpPr>
          <p:cNvPr id="38" name="Shape 36"/>
          <p:cNvSpPr/>
          <p:nvPr/>
        </p:nvSpPr>
        <p:spPr>
          <a:xfrm>
            <a:off x="7683703" y="5081071"/>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8780983" y="5081071"/>
            <a:ext cx="237744" cy="237744"/>
          </a:xfrm>
          <a:prstGeom prst="roundRect">
            <a:avLst>
              <a:gd name="adj" fmla="val 19231"/>
            </a:avLst>
          </a:prstGeom>
          <a:solidFill>
            <a:srgbClr val="FFFFFF"/>
          </a:solidFill>
          <a:ln w="15875">
            <a:solidFill>
              <a:srgbClr val="183454"/>
            </a:solidFill>
            <a:prstDash val="solid"/>
          </a:ln>
        </p:spPr>
      </p:sp>
      <p:sp>
        <p:nvSpPr>
          <p:cNvPr id="40" name="Shape 38"/>
          <p:cNvSpPr/>
          <p:nvPr/>
        </p:nvSpPr>
        <p:spPr>
          <a:xfrm>
            <a:off x="9878263" y="5081071"/>
            <a:ext cx="237744" cy="237744"/>
          </a:xfrm>
          <a:prstGeom prst="roundRect">
            <a:avLst>
              <a:gd name="adj" fmla="val 19231"/>
            </a:avLst>
          </a:prstGeom>
          <a:solidFill>
            <a:srgbClr val="FFFFFF"/>
          </a:solidFill>
          <a:ln w="15875">
            <a:solidFill>
              <a:srgbClr val="183454"/>
            </a:solidFill>
            <a:prstDash val="solid"/>
          </a:ln>
        </p:spPr>
      </p:sp>
      <p:sp>
        <p:nvSpPr>
          <p:cNvPr id="41" name="Shape 39"/>
          <p:cNvSpPr/>
          <p:nvPr/>
        </p:nvSpPr>
        <p:spPr>
          <a:xfrm>
            <a:off x="10975543" y="5081071"/>
            <a:ext cx="237744" cy="237744"/>
          </a:xfrm>
          <a:prstGeom prst="roundRect">
            <a:avLst>
              <a:gd name="adj" fmla="val 19231"/>
            </a:avLst>
          </a:prstGeom>
          <a:solidFill>
            <a:srgbClr val="FFFFFF"/>
          </a:solidFill>
          <a:ln w="15875">
            <a:solidFill>
              <a:srgbClr val="183454"/>
            </a:solidFill>
            <a:prstDash val="solid"/>
          </a:ln>
        </p:spPr>
      </p:sp>
      <p:sp>
        <p:nvSpPr>
          <p:cNvPr id="42" name="Shape 40"/>
          <p:cNvSpPr/>
          <p:nvPr/>
        </p:nvSpPr>
        <p:spPr>
          <a:xfrm>
            <a:off x="548640" y="5462517"/>
            <a:ext cx="11094415" cy="525147"/>
          </a:xfrm>
          <a:prstGeom prst="rect">
            <a:avLst/>
          </a:prstGeom>
          <a:solidFill>
            <a:srgbClr val="F4F7FB"/>
          </a:solidFill>
          <a:ln w="12700">
            <a:solidFill>
              <a:srgbClr val="F4F7FB"/>
            </a:solidFill>
            <a:prstDash val="solid"/>
          </a:ln>
        </p:spPr>
      </p:sp>
      <p:sp>
        <p:nvSpPr>
          <p:cNvPr id="43" name="Text 41"/>
          <p:cNvSpPr txBox="1"/>
          <p:nvPr/>
        </p:nvSpPr>
        <p:spPr>
          <a:xfrm>
            <a:off x="731520" y="5462517"/>
            <a:ext cx="643097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let other people solve my problems for me.</a:t>
            </a:r>
            <a:endParaRPr lang="en-GB" sz="1350" dirty="0"/>
          </a:p>
        </p:txBody>
      </p:sp>
      <p:sp>
        <p:nvSpPr>
          <p:cNvPr id="44" name="Shape 42"/>
          <p:cNvSpPr/>
          <p:nvPr/>
        </p:nvSpPr>
        <p:spPr>
          <a:xfrm>
            <a:off x="7683703" y="5606218"/>
            <a:ext cx="237744" cy="237744"/>
          </a:xfrm>
          <a:prstGeom prst="roundRect">
            <a:avLst>
              <a:gd name="adj" fmla="val 19231"/>
            </a:avLst>
          </a:prstGeom>
          <a:solidFill>
            <a:srgbClr val="FFFFFF"/>
          </a:solidFill>
          <a:ln w="15875">
            <a:solidFill>
              <a:srgbClr val="183454"/>
            </a:solidFill>
            <a:prstDash val="solid"/>
          </a:ln>
        </p:spPr>
      </p:sp>
      <p:sp>
        <p:nvSpPr>
          <p:cNvPr id="45" name="Shape 43"/>
          <p:cNvSpPr/>
          <p:nvPr/>
        </p:nvSpPr>
        <p:spPr>
          <a:xfrm>
            <a:off x="8780983" y="5606218"/>
            <a:ext cx="237744" cy="237744"/>
          </a:xfrm>
          <a:prstGeom prst="roundRect">
            <a:avLst>
              <a:gd name="adj" fmla="val 19231"/>
            </a:avLst>
          </a:prstGeom>
          <a:solidFill>
            <a:srgbClr val="FFFFFF"/>
          </a:solidFill>
          <a:ln w="15875">
            <a:solidFill>
              <a:srgbClr val="183454"/>
            </a:solidFill>
            <a:prstDash val="solid"/>
          </a:ln>
        </p:spPr>
      </p:sp>
      <p:sp>
        <p:nvSpPr>
          <p:cNvPr id="46" name="Shape 44"/>
          <p:cNvSpPr/>
          <p:nvPr/>
        </p:nvSpPr>
        <p:spPr>
          <a:xfrm>
            <a:off x="9878263" y="5606218"/>
            <a:ext cx="237744" cy="237744"/>
          </a:xfrm>
          <a:prstGeom prst="roundRect">
            <a:avLst>
              <a:gd name="adj" fmla="val 19231"/>
            </a:avLst>
          </a:prstGeom>
          <a:solidFill>
            <a:srgbClr val="FFFFFF"/>
          </a:solidFill>
          <a:ln w="15875">
            <a:solidFill>
              <a:srgbClr val="183454"/>
            </a:solidFill>
            <a:prstDash val="solid"/>
          </a:ln>
        </p:spPr>
      </p:sp>
      <p:sp>
        <p:nvSpPr>
          <p:cNvPr id="47" name="Shape 45"/>
          <p:cNvSpPr/>
          <p:nvPr/>
        </p:nvSpPr>
        <p:spPr>
          <a:xfrm>
            <a:off x="10975543" y="5606218"/>
            <a:ext cx="237744" cy="237744"/>
          </a:xfrm>
          <a:prstGeom prst="roundRect">
            <a:avLst>
              <a:gd name="adj" fmla="val 19231"/>
            </a:avLst>
          </a:prstGeom>
          <a:solidFill>
            <a:srgbClr val="FFFFFF"/>
          </a:solidFill>
          <a:ln w="15875">
            <a:solidFill>
              <a:srgbClr val="183454"/>
            </a:solidFill>
            <a:prstDash val="solid"/>
          </a:ln>
        </p:spPr>
      </p:sp>
      <p:sp>
        <p:nvSpPr>
          <p:cNvPr id="48" name="Text 4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43</a:t>
            </a:r>
            <a:endParaRPr lang="en-GB" sz="900" dirty="0"/>
          </a:p>
        </p:txBody>
      </p:sp>
      <p:sp>
        <p:nvSpPr>
          <p:cNvPr id="49" name="Text 4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REFLECTION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One problem, one step, this week</a:t>
            </a:r>
            <a:endParaRPr lang="en-GB" sz="2800" dirty="0"/>
          </a:p>
        </p:txBody>
      </p:sp>
      <p:pic>
        <p:nvPicPr>
          <p:cNvPr id="5" name="Image 0" descr="/root/smile-smartleap/sunum/build/cache/varlik/sekil-blob-F8B414-900-0.png">    </p:cNvPr>
          <p:cNvPicPr>
            <a:picLocks noChangeAspect="1"/>
          </p:cNvPicPr>
          <p:nvPr/>
        </p:nvPicPr>
        <p:blipFill>
          <a:blip r:embed="rId1"/>
          <a:stretch>
            <a:fillRect/>
          </a:stretch>
        </p:blipFill>
        <p:spPr>
          <a:xfrm>
            <a:off x="9722815" y="2128752"/>
            <a:ext cx="1920240" cy="2048256"/>
          </a:xfrm>
          <a:prstGeom prst="rect">
            <a:avLst/>
          </a:prstGeom>
        </p:spPr>
      </p:pic>
      <p:pic>
        <p:nvPicPr>
          <p:cNvPr id="6" name="Image 1" descr="/root/smile-smartleap/sunum/build/cache/varlik/ikon-circle-help-FFFFFF-512.png">    </p:cNvPr>
          <p:cNvPicPr>
            <a:picLocks noChangeAspect="1"/>
          </p:cNvPicPr>
          <p:nvPr/>
        </p:nvPicPr>
        <p:blipFill>
          <a:blip r:embed="rId2"/>
          <a:stretch>
            <a:fillRect/>
          </a:stretch>
        </p:blipFill>
        <p:spPr>
          <a:xfrm>
            <a:off x="10271455" y="2695680"/>
            <a:ext cx="868680" cy="868680"/>
          </a:xfrm>
          <a:prstGeom prst="rect">
            <a:avLst/>
          </a:prstGeom>
        </p:spPr>
      </p:pic>
      <p:sp>
        <p:nvSpPr>
          <p:cNvPr id="7" name="Shape 3"/>
          <p:cNvSpPr/>
          <p:nvPr/>
        </p:nvSpPr>
        <p:spPr>
          <a:xfrm>
            <a:off x="548640" y="1945872"/>
            <a:ext cx="4358488" cy="1929456"/>
          </a:xfrm>
          <a:prstGeom prst="roundRect">
            <a:avLst>
              <a:gd name="adj" fmla="val 4739"/>
            </a:avLst>
          </a:prstGeom>
          <a:solidFill>
            <a:srgbClr val="F4F7FB"/>
          </a:solidFill>
          <a:ln w="9525">
            <a:solidFill>
              <a:srgbClr val="D6DEE8"/>
            </a:solidFill>
            <a:prstDash val="solid"/>
          </a:ln>
        </p:spPr>
      </p:sp>
      <p:sp>
        <p:nvSpPr>
          <p:cNvPr id="8" name="Text 4"/>
          <p:cNvSpPr txBox="1"/>
          <p:nvPr/>
        </p:nvSpPr>
        <p:spPr>
          <a:xfrm>
            <a:off x="822960"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Which problem will I work on this week?</a:t>
            </a:r>
            <a:endParaRPr lang="en-GB" sz="1900" dirty="0"/>
          </a:p>
        </p:txBody>
      </p:sp>
      <p:sp>
        <p:nvSpPr>
          <p:cNvPr id="9" name="Shape 5"/>
          <p:cNvSpPr/>
          <p:nvPr/>
        </p:nvSpPr>
        <p:spPr>
          <a:xfrm>
            <a:off x="548640" y="4058208"/>
            <a:ext cx="4358488" cy="1929456"/>
          </a:xfrm>
          <a:prstGeom prst="roundRect">
            <a:avLst>
              <a:gd name="adj" fmla="val 4739"/>
            </a:avLst>
          </a:prstGeom>
          <a:solidFill>
            <a:srgbClr val="FFFFFF"/>
          </a:solidFill>
          <a:ln w="9525">
            <a:solidFill>
              <a:srgbClr val="D6DEE8"/>
            </a:solidFill>
            <a:prstDash val="solid"/>
          </a:ln>
        </p:spPr>
      </p:sp>
      <p:sp>
        <p:nvSpPr>
          <p:cNvPr id="10" name="Text 6"/>
          <p:cNvSpPr txBox="1"/>
          <p:nvPr/>
        </p:nvSpPr>
        <p:spPr>
          <a:xfrm>
            <a:off x="822960"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is my one clear problem sentence?</a:t>
            </a:r>
            <a:endParaRPr lang="en-GB" sz="1900" dirty="0"/>
          </a:p>
        </p:txBody>
      </p:sp>
      <p:sp>
        <p:nvSpPr>
          <p:cNvPr id="11" name="Shape 7"/>
          <p:cNvSpPr/>
          <p:nvPr/>
        </p:nvSpPr>
        <p:spPr>
          <a:xfrm>
            <a:off x="5090008" y="1945872"/>
            <a:ext cx="4358488" cy="1929456"/>
          </a:xfrm>
          <a:prstGeom prst="roundRect">
            <a:avLst>
              <a:gd name="adj" fmla="val 4739"/>
            </a:avLst>
          </a:prstGeom>
          <a:solidFill>
            <a:srgbClr val="F4F7FB"/>
          </a:solidFill>
          <a:ln w="9525">
            <a:solidFill>
              <a:srgbClr val="D6DEE8"/>
            </a:solidFill>
            <a:prstDash val="solid"/>
          </a:ln>
        </p:spPr>
      </p:sp>
      <p:sp>
        <p:nvSpPr>
          <p:cNvPr id="12" name="Text 8"/>
          <p:cNvSpPr txBox="1"/>
          <p:nvPr/>
        </p:nvSpPr>
        <p:spPr>
          <a:xfrm>
            <a:off x="5364328"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is my first small step, and when?</a:t>
            </a:r>
            <a:endParaRPr lang="en-GB" sz="1900" dirty="0"/>
          </a:p>
        </p:txBody>
      </p:sp>
      <p:sp>
        <p:nvSpPr>
          <p:cNvPr id="13" name="Shape 9"/>
          <p:cNvSpPr/>
          <p:nvPr/>
        </p:nvSpPr>
        <p:spPr>
          <a:xfrm>
            <a:off x="5090008" y="4058208"/>
            <a:ext cx="4358488" cy="1929456"/>
          </a:xfrm>
          <a:prstGeom prst="roundRect">
            <a:avLst>
              <a:gd name="adj" fmla="val 4739"/>
            </a:avLst>
          </a:prstGeom>
          <a:solidFill>
            <a:srgbClr val="FFFFFF"/>
          </a:solidFill>
          <a:ln w="9525">
            <a:solidFill>
              <a:srgbClr val="D6DEE8"/>
            </a:solidFill>
            <a:prstDash val="solid"/>
          </a:ln>
        </p:spPr>
      </p:sp>
      <p:sp>
        <p:nvSpPr>
          <p:cNvPr id="14" name="Text 10"/>
          <p:cNvSpPr txBox="1"/>
          <p:nvPr/>
        </p:nvSpPr>
        <p:spPr>
          <a:xfrm>
            <a:off x="5364328"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Who can I ask if I get stuck?</a:t>
            </a:r>
            <a:endParaRPr lang="en-GB" sz="1900" dirty="0"/>
          </a:p>
        </p:txBody>
      </p:sp>
      <p:sp>
        <p:nvSpPr>
          <p:cNvPr id="15" name="Text 11"/>
          <p:cNvSpPr txBox="1"/>
          <p:nvPr/>
        </p:nvSpPr>
        <p:spPr>
          <a:xfrm>
            <a:off x="9585655" y="4323312"/>
            <a:ext cx="2057400" cy="1664352"/>
          </a:xfrm>
          <a:prstGeom prst="rect">
            <a:avLst/>
          </a:prstGeom>
          <a:noFill/>
          <a:ln/>
        </p:spPr>
        <p:txBody>
          <a:bodyPr wrap="square" lIns="0" tIns="0" rIns="0" bIns="0" rtlCol="0" anchor="t">
            <a:normAutofit/>
          </a:bodyPr>
          <a:lstStyle/>
          <a:p>
            <a:pPr indent="0" marL="0">
              <a:buNone/>
            </a:pPr>
            <a:r>
              <a:rPr lang="en-GB" altLang="en-US" sz="1150" i="1" dirty="0">
                <a:solidFill>
                  <a:srgbClr val="4A5B70"/>
                </a:solidFill>
                <a:latin typeface="Montserrat" pitchFamily="34" charset="0"/>
                <a:ea typeface="Montserrat" pitchFamily="34" charset="-122"/>
                <a:cs typeface="Montserrat" pitchFamily="34" charset="-120"/>
              </a:rPr>
              <a:t>Write it on a card and keep it in your phone case or wallet.</a:t>
            </a:r>
            <a:endParaRPr lang="en-GB" sz="115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44</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EF4DE"/>
          </a:solidFill>
          <a:ln w="12700">
            <a:solidFill>
              <a:srgbClr val="FEF4DE"/>
            </a:solidFill>
            <a:prstDash val="solid"/>
          </a:ln>
        </p:spPr>
      </p:sp>
      <p:pic>
        <p:nvPicPr>
          <p:cNvPr id="3" name="Image 0" descr="/root/smile-smartleap/sunum/build/cache/varlik/sekil-blob-F8B414-900-h.png">    </p:cNvPr>
          <p:cNvPicPr>
            <a:picLocks noChangeAspect="1"/>
          </p:cNvPicPr>
          <p:nvPr/>
        </p:nvPicPr>
        <p:blipFill>
          <a:blip r:embed="rId1"/>
          <a:stretch>
            <a:fillRect/>
          </a:stretch>
        </p:blipFill>
        <p:spPr>
          <a:xfrm>
            <a:off x="548640" y="1004040"/>
            <a:ext cx="1143000" cy="1216152"/>
          </a:xfrm>
          <a:prstGeom prst="rect">
            <a:avLst/>
          </a:prstGeom>
        </p:spPr>
      </p:pic>
      <p:pic>
        <p:nvPicPr>
          <p:cNvPr id="4" name="Image 1" descr="/root/smile-smartleap/sunum/build/cache/varlik/ikon-quote-FFFFFF-256.png">    </p:cNvPr>
          <p:cNvPicPr>
            <a:picLocks noChangeAspect="1"/>
          </p:cNvPicPr>
          <p:nvPr/>
        </p:nvPicPr>
        <p:blipFill>
          <a:blip r:embed="rId2"/>
          <a:stretch>
            <a:fillRect/>
          </a:stretch>
        </p:blipFill>
        <p:spPr>
          <a:xfrm>
            <a:off x="850392" y="1324080"/>
            <a:ext cx="548640" cy="548640"/>
          </a:xfrm>
          <a:prstGeom prst="rect">
            <a:avLst/>
          </a:prstGeom>
        </p:spPr>
      </p:pic>
      <p:sp>
        <p:nvSpPr>
          <p:cNvPr id="5" name="Text 1"/>
          <p:cNvSpPr txBox="1"/>
          <p:nvPr/>
        </p:nvSpPr>
        <p:spPr>
          <a:xfrm>
            <a:off x="1965960" y="1141200"/>
            <a:ext cx="9631375" cy="292608"/>
          </a:xfrm>
          <a:prstGeom prst="rect">
            <a:avLst/>
          </a:prstGeom>
          <a:noFill/>
          <a:ln/>
        </p:spPr>
        <p:txBody>
          <a:bodyPr wrap="square" lIns="0" tIns="0" rIns="0" bIns="0" rtlCol="0" anchor="t"/>
          <a:lstStyle/>
          <a:p>
            <a:pPr indent="0" marL="0">
              <a:buNone/>
            </a:pPr>
            <a:r>
              <a:rPr lang="en-GB" altLang="en-US" sz="1200" b="1" spc="200" kern="0" dirty="0">
                <a:solidFill>
                  <a:srgbClr val="8A6000"/>
                </a:solidFill>
                <a:latin typeface="Montserrat" pitchFamily="34" charset="0"/>
                <a:ea typeface="Montserrat" pitchFamily="34" charset="-122"/>
                <a:cs typeface="Montserrat" pitchFamily="34" charset="-120"/>
              </a:rPr>
              <a:t>KEY MESSAGES</a:t>
            </a:r>
            <a:endParaRPr lang="en-GB" sz="1200" dirty="0"/>
          </a:p>
        </p:txBody>
      </p:sp>
      <p:pic>
        <p:nvPicPr>
          <p:cNvPr id="6" name="Image 2" descr="/root/smile-smartleap/sunum/build/cache/cizim/m5-trio--fabc70716f-2000.png">    </p:cNvPr>
          <p:cNvPicPr>
            <a:picLocks noChangeAspect="1"/>
          </p:cNvPicPr>
          <p:nvPr/>
        </p:nvPicPr>
        <p:blipFill>
          <a:blip r:embed="rId3"/>
          <a:stretch>
            <a:fillRect/>
          </a:stretch>
        </p:blipFill>
        <p:spPr>
          <a:xfrm>
            <a:off x="8001000" y="2382990"/>
            <a:ext cx="3642055" cy="2125139"/>
          </a:xfrm>
          <a:prstGeom prst="rect">
            <a:avLst/>
          </a:prstGeom>
        </p:spPr>
      </p:pic>
      <p:sp>
        <p:nvSpPr>
          <p:cNvPr id="7" name="Text 2"/>
          <p:cNvSpPr txBox="1"/>
          <p:nvPr/>
        </p:nvSpPr>
        <p:spPr>
          <a:xfrm>
            <a:off x="1965960" y="1506960"/>
            <a:ext cx="5760720" cy="2651760"/>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Notice it. Define it. Ask. Try. Learn.</a:t>
            </a:r>
            <a:endParaRPr lang="en-GB" sz="3400" dirty="0"/>
          </a:p>
        </p:txBody>
      </p:sp>
      <p:sp>
        <p:nvSpPr>
          <p:cNvPr id="8" name="Text 3"/>
          <p:cNvSpPr txBox="1"/>
          <p:nvPr/>
        </p:nvSpPr>
        <p:spPr>
          <a:xfrm>
            <a:off x="1965960" y="4295880"/>
            <a:ext cx="5760720" cy="1371600"/>
          </a:xfrm>
          <a:prstGeom prst="rect">
            <a:avLst/>
          </a:prstGeom>
          <a:noFill/>
          <a:ln/>
        </p:spPr>
        <p:txBody>
          <a:bodyPr wrap="square" lIns="0" tIns="0" rIns="0" bIns="0" rtlCol="0" anchor="t">
            <a:normAutofit/>
          </a:bodyPr>
          <a:lstStyle/>
          <a:p>
            <a:pPr indent="0" marL="0">
              <a:buNone/>
            </a:pPr>
            <a:r>
              <a:rPr lang="en-GB" altLang="en-US" sz="1750" dirty="0">
                <a:solidFill>
                  <a:srgbClr val="4A5B70"/>
                </a:solidFill>
                <a:latin typeface="Montserrat" pitchFamily="34" charset="0"/>
                <a:ea typeface="Montserrat" pitchFamily="34" charset="-122"/>
                <a:cs typeface="Montserrat" pitchFamily="34" charset="-120"/>
              </a:rPr>
              <a:t>Problem solving is a process you can learn. Asking for help is part of the skill. Some problems are bigger than one person: then rights, advice and support networks are your tools.</a:t>
            </a:r>
            <a:endParaRPr lang="en-GB" sz="1750" dirty="0"/>
          </a:p>
        </p:txBody>
      </p:sp>
      <p:pic>
        <p:nvPicPr>
          <p:cNvPr id="9" name="Image 3" descr="/root/smile-smartleap/sunum/build/cache/varlik/nokta-8A6000-6x2-0.5.png">    </p:cNvPr>
          <p:cNvPicPr>
            <a:picLocks noChangeAspect="1"/>
          </p:cNvPicPr>
          <p:nvPr/>
        </p:nvPicPr>
        <p:blipFill>
          <a:blip r:embed="rId4"/>
          <a:stretch>
            <a:fillRect/>
          </a:stretch>
        </p:blipFill>
        <p:spPr>
          <a:xfrm>
            <a:off x="10545775" y="5567040"/>
            <a:ext cx="1097280" cy="365760"/>
          </a:xfrm>
          <a:prstGeom prst="rect">
            <a:avLst/>
          </a:prstGeom>
        </p:spPr>
      </p:pic>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45</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(1/2)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Bandura, A. (1997). Self-efficacy: The exercise of control. W. H. Freeman.</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Bell, A. C., &amp; D'Zurilla, T. J. (2009). Problem-solving therapy for depression: A meta-analysis. Clinical Psychology Review, 29(4), 348-353.</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Blackmore, R., et al. (2020). The prevalence of mental illness in refugees and asylum seekers: A systematic review and meta-analysis. PLOS Medicine, 17(9), e1003337.</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Card, A. J. (2017). The problem with “5 whys”. BMJ Quality &amp; Safety, 26(8), 671-677.</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Cedefop (2015). Skills, qualifications and jobs in the EU: The making of a perfect match? Publications Office.</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Council of the EU (2018). Recommendation on key competences for lifelong learning (2018/C 189/01).</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D'Zurilla, T. J., &amp; Nezu, A. M. (2010). Problem-solving therapy. In K. S. Dobson (Ed.), Handbook of cognitive-behavioral therapies (3rd ed., pp. 197-225). Guilford.</a:t>
            </a:r>
            <a:endParaRPr lang="en-GB" sz="1050" dirty="0"/>
          </a:p>
          <a:p>
            <a:pPr marL="342900" indent="-342900">
              <a:spcAft>
                <a:spcPts val="467"/>
              </a:spcAft>
              <a:buSzPct val="100000"/>
              <a:buFont typeface="+mj-lt"/>
              <a:buAutoNum type="arabicPeriod" startAt="1"/>
            </a:pPr>
            <a:r>
              <a:rPr lang="en-GB" altLang="en-US" sz="1050" dirty="0">
                <a:solidFill>
                  <a:srgbClr val="4A5B70"/>
                </a:solidFill>
                <a:latin typeface="Montserrat" pitchFamily="34" charset="0"/>
                <a:ea typeface="Montserrat" pitchFamily="34" charset="-122"/>
                <a:cs typeface="Montserrat" pitchFamily="34" charset="-120"/>
              </a:rPr>
              <a:t>de Graaff, A. M., et al. (2023). Peer-provided Problem Management Plus for Syrian refugees in the Netherlands: RCT. BMJ Mental Health.</a:t>
            </a:r>
            <a:endParaRPr lang="en-GB" sz="10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Directive (EU) 2019/1152 on transparent and predictable working conditions in the EU.</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EURES (2023, 15 June). How to spot fraudulent job offers and misinformation.</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Eurostat (2025 data). lfsa_etpgan, lfsa_eoqgan, edat_lfse_28; EU-LFS 2021 ad hoc module on migrants.</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Europol (2025). EU Serious and Organised Crime Threat Assessment (EU-SOCTA).</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Fachstelle Faire Integration / IQ Consult (2025). Fallsammlung der Fairen Integration 2025.</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FRA (2015). Severe labour exploitation: Workers moving within or into the EU.</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FRA (2019). Protecting migrant workers from exploitation in the EU: Workers' perspectives.</a:t>
            </a:r>
            <a:endParaRPr lang="en-GB" sz="125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46</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F8B414"/>
          </a:solidFill>
          <a:ln w="12700">
            <a:solidFill>
              <a:srgbClr val="F8B414"/>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8A6000"/>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(2/2)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511"/>
              </a:spcAft>
              <a:buSzPct val="100000"/>
              <a:buFont typeface="+mj-lt"/>
              <a:buAutoNum type="arabicPeriod" startAt="16"/>
            </a:pPr>
            <a:r>
              <a:rPr lang="en-GB" altLang="en-US" sz="1150" dirty="0">
                <a:solidFill>
                  <a:srgbClr val="4A5B70"/>
                </a:solidFill>
                <a:latin typeface="Montserrat" pitchFamily="34" charset="0"/>
                <a:ea typeface="Montserrat" pitchFamily="34" charset="-122"/>
                <a:cs typeface="Montserrat" pitchFamily="34" charset="-120"/>
              </a:rPr>
              <a:t>Gibbs, G. (1988). Learning by doing. Further Education Unit, Oxford Polytechnic.</a:t>
            </a:r>
            <a:endParaRPr lang="en-GB" sz="1150" dirty="0"/>
          </a:p>
          <a:p>
            <a:pPr marL="342900" indent="-342900">
              <a:spcAft>
                <a:spcPts val="511"/>
              </a:spcAft>
              <a:buSzPct val="100000"/>
              <a:buFont typeface="+mj-lt"/>
              <a:buAutoNum type="arabicPeriod" startAt="16"/>
            </a:pPr>
            <a:r>
              <a:rPr lang="en-GB" altLang="en-US" sz="1150" dirty="0">
                <a:solidFill>
                  <a:srgbClr val="4A5B70"/>
                </a:solidFill>
                <a:latin typeface="Montserrat" pitchFamily="34" charset="0"/>
                <a:ea typeface="Montserrat" pitchFamily="34" charset="-122"/>
                <a:cs typeface="Montserrat" pitchFamily="34" charset="-120"/>
              </a:rPr>
              <a:t>Heckman, J. J., &amp; Kautz, T. (2012). Hard evidence on soft skills. Labour Economics, 19(4), 451-464.</a:t>
            </a:r>
            <a:endParaRPr lang="en-GB" sz="1150" dirty="0"/>
          </a:p>
          <a:p>
            <a:pPr marL="342900" indent="-342900">
              <a:spcAft>
                <a:spcPts val="511"/>
              </a:spcAft>
              <a:buSzPct val="100000"/>
              <a:buFont typeface="+mj-lt"/>
              <a:buAutoNum type="arabicPeriod" startAt="16"/>
            </a:pPr>
            <a:r>
              <a:rPr lang="en-GB" altLang="en-US" sz="1150" dirty="0">
                <a:solidFill>
                  <a:srgbClr val="4A5B70"/>
                </a:solidFill>
                <a:latin typeface="Montserrat" pitchFamily="34" charset="0"/>
                <a:ea typeface="Montserrat" pitchFamily="34" charset="-122"/>
                <a:cs typeface="Montserrat" pitchFamily="34" charset="-120"/>
              </a:rPr>
              <a:t>Ishikawa, K. (1986). Guide to quality control (2nd ed.). Asian Productivity Organization.</a:t>
            </a:r>
            <a:endParaRPr lang="en-GB" sz="1150" dirty="0"/>
          </a:p>
          <a:p>
            <a:pPr marL="342900" indent="-342900">
              <a:spcAft>
                <a:spcPts val="511"/>
              </a:spcAft>
              <a:buSzPct val="100000"/>
              <a:buFont typeface="+mj-lt"/>
              <a:buAutoNum type="arabicPeriod" startAt="16"/>
            </a:pPr>
            <a:r>
              <a:rPr lang="en-GB" altLang="en-US" sz="1150" dirty="0">
                <a:solidFill>
                  <a:srgbClr val="4A5B70"/>
                </a:solidFill>
                <a:latin typeface="Montserrat" pitchFamily="34" charset="0"/>
                <a:ea typeface="Montserrat" pitchFamily="34" charset="-122"/>
                <a:cs typeface="Montserrat" pitchFamily="34" charset="-120"/>
              </a:rPr>
              <a:t>Kolb, D. A. (1984). Experiential learning. Prentice-Hall.</a:t>
            </a:r>
            <a:endParaRPr lang="en-GB" sz="1150" dirty="0"/>
          </a:p>
          <a:p>
            <a:pPr marL="342900" indent="-342900">
              <a:spcAft>
                <a:spcPts val="511"/>
              </a:spcAft>
              <a:buSzPct val="100000"/>
              <a:buFont typeface="+mj-lt"/>
              <a:buAutoNum type="arabicPeriod" startAt="16"/>
            </a:pPr>
            <a:r>
              <a:rPr lang="en-GB" altLang="en-US" sz="1150" dirty="0">
                <a:solidFill>
                  <a:srgbClr val="4A5B70"/>
                </a:solidFill>
                <a:latin typeface="Montserrat" pitchFamily="34" charset="0"/>
                <a:ea typeface="Montserrat" pitchFamily="34" charset="-122"/>
                <a:cs typeface="Montserrat" pitchFamily="34" charset="-120"/>
              </a:rPr>
              <a:t>Malouff, J. M., Thorsteinsson, E. B., &amp; Schutte, N. S. (2007). The efficacy of problem solving therapy: A meta-analysis. Clinical Psychology Review, 27(1), 46-57.</a:t>
            </a:r>
            <a:endParaRPr lang="en-GB" sz="1150" dirty="0"/>
          </a:p>
          <a:p>
            <a:pPr marL="342900" indent="-342900">
              <a:spcAft>
                <a:spcPts val="511"/>
              </a:spcAft>
              <a:buSzPct val="100000"/>
              <a:buFont typeface="+mj-lt"/>
              <a:buAutoNum type="arabicPeriod" startAt="16"/>
            </a:pPr>
            <a:r>
              <a:rPr lang="en-GB" altLang="en-US" sz="1150" dirty="0">
                <a:solidFill>
                  <a:srgbClr val="4A5B70"/>
                </a:solidFill>
                <a:latin typeface="Montserrat" pitchFamily="34" charset="0"/>
                <a:ea typeface="Montserrat" pitchFamily="34" charset="-122"/>
                <a:cs typeface="Montserrat" pitchFamily="34" charset="-120"/>
              </a:rPr>
              <a:t>Meyer, E. (2014). Navigating the cultural minefield. Harvard Business Review, May 2014.</a:t>
            </a:r>
            <a:endParaRPr lang="en-GB" sz="1150" dirty="0"/>
          </a:p>
          <a:p>
            <a:pPr marL="342900" indent="-342900">
              <a:spcAft>
                <a:spcPts val="511"/>
              </a:spcAft>
              <a:buSzPct val="100000"/>
              <a:buFont typeface="+mj-lt"/>
              <a:buAutoNum type="arabicPeriod" startAt="16"/>
            </a:pPr>
            <a:r>
              <a:rPr lang="en-GB" altLang="en-US" sz="1150" dirty="0">
                <a:solidFill>
                  <a:srgbClr val="4A5B70"/>
                </a:solidFill>
                <a:latin typeface="Montserrat" pitchFamily="34" charset="0"/>
                <a:ea typeface="Montserrat" pitchFamily="34" charset="-122"/>
                <a:cs typeface="Montserrat" pitchFamily="34" charset="-120"/>
              </a:rPr>
              <a:t>Nezu, A. M., Nezu, C. M., &amp; D'Zurilla, T. J. (2007). Solving life's problems: A 5-step guide to enhanced well-being. Springer.</a:t>
            </a:r>
            <a:endParaRPr lang="en-GB" sz="1150" dirty="0"/>
          </a:p>
          <a:p>
            <a:pPr marL="342900" indent="-342900">
              <a:spcAft>
                <a:spcPts val="511"/>
              </a:spcAft>
              <a:buSzPct val="100000"/>
              <a:buFont typeface="+mj-lt"/>
              <a:buAutoNum type="arabicPeriod" startAt="16"/>
            </a:pPr>
            <a:r>
              <a:rPr lang="en-GB" altLang="en-US" sz="1150" dirty="0">
                <a:solidFill>
                  <a:srgbClr val="4A5B70"/>
                </a:solidFill>
                <a:latin typeface="Montserrat" pitchFamily="34" charset="0"/>
                <a:ea typeface="Montserrat" pitchFamily="34" charset="-122"/>
                <a:cs typeface="Montserrat" pitchFamily="34" charset="-120"/>
              </a:rPr>
              <a:t>OECD (2024). Do adults have the skills they need to thrive in a changing world? Survey of Adult Skills 2023.</a:t>
            </a:r>
            <a:endParaRPr lang="en-GB" sz="11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89"/>
              </a:spcAft>
              <a:buSzPct val="100000"/>
              <a:buFont typeface="+mj-lt"/>
              <a:buAutoNum type="arabicPeriod" startAt="24"/>
            </a:pPr>
            <a:r>
              <a:rPr lang="en-GB" altLang="en-US" sz="1100" dirty="0">
                <a:solidFill>
                  <a:srgbClr val="4A5B70"/>
                </a:solidFill>
                <a:latin typeface="Montserrat" pitchFamily="34" charset="0"/>
                <a:ea typeface="Montserrat" pitchFamily="34" charset="-122"/>
                <a:cs typeface="Montserrat" pitchFamily="34" charset="-120"/>
              </a:rPr>
              <a:t>Oliver, C., Dekker, R., &amp; Geuijen, K. (2019). The Utrecht Refugee Launchpad: Final evaluation report. COMPAS.</a:t>
            </a:r>
            <a:endParaRPr lang="en-GB" sz="1100" dirty="0"/>
          </a:p>
          <a:p>
            <a:pPr marL="342900" indent="-342900">
              <a:spcAft>
                <a:spcPts val="489"/>
              </a:spcAft>
              <a:buSzPct val="100000"/>
              <a:buFont typeface="+mj-lt"/>
              <a:buAutoNum type="arabicPeriod" startAt="24"/>
            </a:pPr>
            <a:r>
              <a:rPr lang="en-GB" altLang="en-US" sz="1100" dirty="0">
                <a:solidFill>
                  <a:srgbClr val="4A5B70"/>
                </a:solidFill>
                <a:latin typeface="Montserrat" pitchFamily="34" charset="0"/>
                <a:ea typeface="Montserrat" pitchFamily="34" charset="-122"/>
                <a:cs typeface="Montserrat" pitchFamily="34" charset="-120"/>
              </a:rPr>
              <a:t>Shields, G. S., Sazma, M. A., &amp; Yonelinas, A. P. (2016). The effects of acute stress on core executive functions: A meta-analysis. Neuroscience &amp; Biobehavioral Reviews, 68, 651-668.</a:t>
            </a:r>
            <a:endParaRPr lang="en-GB" sz="1100" dirty="0"/>
          </a:p>
          <a:p>
            <a:pPr marL="342900" indent="-342900">
              <a:spcAft>
                <a:spcPts val="489"/>
              </a:spcAft>
              <a:buSzPct val="100000"/>
              <a:buFont typeface="+mj-lt"/>
              <a:buAutoNum type="arabicPeriod" startAt="24"/>
            </a:pPr>
            <a:r>
              <a:rPr lang="en-GB" altLang="en-US" sz="1100" dirty="0">
                <a:solidFill>
                  <a:srgbClr val="4A5B70"/>
                </a:solidFill>
                <a:latin typeface="Montserrat" pitchFamily="34" charset="0"/>
                <a:ea typeface="Montserrat" pitchFamily="34" charset="-122"/>
                <a:cs typeface="Montserrat" pitchFamily="34" charset="-120"/>
              </a:rPr>
              <a:t>Thijssen, L., Lancee, B., Veit, S., &amp; Yemane, R. (2021). Discrimination against Turkish minorities in Germany and the Netherlands. Journal of Ethnic and Migration Studies, 47(6), 1222-1239.</a:t>
            </a:r>
            <a:endParaRPr lang="en-GB" sz="1100" dirty="0"/>
          </a:p>
          <a:p>
            <a:pPr marL="342900" indent="-342900">
              <a:spcAft>
                <a:spcPts val="489"/>
              </a:spcAft>
              <a:buSzPct val="100000"/>
              <a:buFont typeface="+mj-lt"/>
              <a:buAutoNum type="arabicPeriod" startAt="24"/>
            </a:pPr>
            <a:r>
              <a:rPr lang="en-GB" altLang="en-US" sz="1100" dirty="0">
                <a:solidFill>
                  <a:srgbClr val="4A5B70"/>
                </a:solidFill>
                <a:latin typeface="Montserrat" pitchFamily="34" charset="0"/>
                <a:ea typeface="Montserrat" pitchFamily="34" charset="-122"/>
                <a:cs typeface="Montserrat" pitchFamily="34" charset="-120"/>
              </a:rPr>
              <a:t>Wall, M., Otis Campbell, M., &amp; Janbek, D. (2017). Syrian refugees and information precarity. New Media &amp; Society, 19(2), 240-254.</a:t>
            </a:r>
            <a:endParaRPr lang="en-GB" sz="1100" dirty="0"/>
          </a:p>
          <a:p>
            <a:pPr marL="342900" indent="-342900">
              <a:spcAft>
                <a:spcPts val="489"/>
              </a:spcAft>
              <a:buSzPct val="100000"/>
              <a:buFont typeface="+mj-lt"/>
              <a:buAutoNum type="arabicPeriod" startAt="24"/>
            </a:pPr>
            <a:r>
              <a:rPr lang="en-GB" altLang="en-US" sz="1100" dirty="0">
                <a:solidFill>
                  <a:srgbClr val="4A5B70"/>
                </a:solidFill>
                <a:latin typeface="Montserrat" pitchFamily="34" charset="0"/>
                <a:ea typeface="Montserrat" pitchFamily="34" charset="-122"/>
                <a:cs typeface="Montserrat" pitchFamily="34" charset="-120"/>
              </a:rPr>
              <a:t>WHO (2018). Problem Management Plus (PM+): Individual psychological help for adults impaired by distress.</a:t>
            </a:r>
            <a:endParaRPr lang="en-GB" sz="1100" dirty="0"/>
          </a:p>
          <a:p>
            <a:pPr marL="342900" indent="-342900">
              <a:spcAft>
                <a:spcPts val="489"/>
              </a:spcAft>
              <a:buSzPct val="100000"/>
              <a:buFont typeface="+mj-lt"/>
              <a:buAutoNum type="arabicPeriod" startAt="24"/>
            </a:pPr>
            <a:r>
              <a:rPr lang="en-GB" altLang="en-US" sz="1100" dirty="0">
                <a:solidFill>
                  <a:srgbClr val="4A5B70"/>
                </a:solidFill>
                <a:latin typeface="Montserrat" pitchFamily="34" charset="0"/>
                <a:ea typeface="Montserrat" pitchFamily="34" charset="-122"/>
                <a:cs typeface="Montserrat" pitchFamily="34" charset="-120"/>
              </a:rPr>
              <a:t>World Economic Forum (2025). The Future of Jobs Report 2025.</a:t>
            </a:r>
            <a:endParaRPr lang="en-GB" sz="1100" dirty="0"/>
          </a:p>
          <a:p>
            <a:pPr marL="342900" indent="-342900">
              <a:spcAft>
                <a:spcPts val="489"/>
              </a:spcAft>
              <a:buSzPct val="100000"/>
              <a:buFont typeface="+mj-lt"/>
              <a:buAutoNum type="arabicPeriod" startAt="24"/>
            </a:pPr>
            <a:r>
              <a:rPr lang="en-GB" altLang="en-US" sz="1100" dirty="0">
                <a:solidFill>
                  <a:srgbClr val="4A5B70"/>
                </a:solidFill>
                <a:latin typeface="Montserrat" pitchFamily="34" charset="0"/>
                <a:ea typeface="Montserrat" pitchFamily="34" charset="-122"/>
                <a:cs typeface="Montserrat" pitchFamily="34" charset="-120"/>
              </a:rPr>
              <a:t>World Bank IEG (2024). Implementation Completion Report Review: Employment Support Project for Syrians under Temporary Protection and Turkish Citizens.</a:t>
            </a:r>
            <a:endParaRPr lang="en-GB" sz="110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47</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958320"/>
            <a:ext cx="5120640" cy="777240"/>
          </a:xfrm>
          <a:prstGeom prst="rect">
            <a:avLst/>
          </a:prstGeom>
          <a:noFill/>
          <a:ln/>
        </p:spPr>
        <p:txBody>
          <a:bodyPr wrap="square" lIns="0" tIns="0" rIns="0" bIns="0" rtlCol="0" anchor="t">
            <a:normAutofit/>
          </a:bodyPr>
          <a:lstStyle/>
          <a:p>
            <a:pPr indent="0" marL="0">
              <a:buNone/>
            </a:pPr>
            <a:r>
              <a:rPr lang="en-GB" altLang="en-US" sz="4000" b="1" dirty="0">
                <a:solidFill>
                  <a:srgbClr val="183454"/>
                </a:solidFill>
                <a:latin typeface="Montserrat" pitchFamily="34" charset="0"/>
                <a:ea typeface="Montserrat" pitchFamily="34" charset="-122"/>
                <a:cs typeface="Montserrat" pitchFamily="34" charset="-120"/>
              </a:rPr>
              <a:t>Thank you</a:t>
            </a:r>
            <a:endParaRPr lang="en-GB" sz="4000" dirty="0"/>
          </a:p>
        </p:txBody>
      </p:sp>
      <p:sp>
        <p:nvSpPr>
          <p:cNvPr id="3" name="Text 1"/>
          <p:cNvSpPr txBox="1"/>
          <p:nvPr/>
        </p:nvSpPr>
        <p:spPr>
          <a:xfrm>
            <a:off x="548640" y="1735560"/>
            <a:ext cx="5120640" cy="41148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Questions, ideas, stories: the floor is yours.</a:t>
            </a:r>
            <a:endParaRPr lang="en-GB" sz="1500" dirty="0"/>
          </a:p>
        </p:txBody>
      </p:sp>
      <p:sp>
        <p:nvSpPr>
          <p:cNvPr id="4" name="Text 2"/>
          <p:cNvSpPr txBox="1"/>
          <p:nvPr/>
        </p:nvSpPr>
        <p:spPr>
          <a:xfrm>
            <a:off x="548640" y="2375640"/>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8A6000"/>
                </a:solidFill>
                <a:latin typeface="Montserrat" pitchFamily="34" charset="0"/>
                <a:ea typeface="Montserrat" pitchFamily="34" charset="-122"/>
                <a:cs typeface="Montserrat" pitchFamily="34" charset="-120"/>
              </a:rPr>
              <a:t>KEEP LEARNING</a:t>
            </a:r>
            <a:endParaRPr lang="en-GB" sz="950" dirty="0"/>
          </a:p>
        </p:txBody>
      </p:sp>
      <p:sp>
        <p:nvSpPr>
          <p:cNvPr id="5" name="Text 3"/>
          <p:cNvSpPr txBox="1"/>
          <p:nvPr/>
        </p:nvSpPr>
        <p:spPr>
          <a:xfrm>
            <a:off x="2194560" y="2375640"/>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smile-lms.smartleap.eu</a:t>
            </a:r>
            <a:endParaRPr lang="en-GB" sz="1300" dirty="0"/>
          </a:p>
        </p:txBody>
      </p:sp>
      <p:sp>
        <p:nvSpPr>
          <p:cNvPr id="6" name="Text 4"/>
          <p:cNvSpPr txBox="1"/>
          <p:nvPr/>
        </p:nvSpPr>
        <p:spPr>
          <a:xfrm>
            <a:off x="548640" y="2759688"/>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8A6000"/>
                </a:solidFill>
                <a:latin typeface="Montserrat" pitchFamily="34" charset="0"/>
                <a:ea typeface="Montserrat" pitchFamily="34" charset="-122"/>
                <a:cs typeface="Montserrat" pitchFamily="34" charset="-120"/>
              </a:rPr>
              <a:t>MODULE</a:t>
            </a:r>
            <a:endParaRPr lang="en-GB" sz="950" dirty="0"/>
          </a:p>
        </p:txBody>
      </p:sp>
      <p:sp>
        <p:nvSpPr>
          <p:cNvPr id="7" name="Text 5"/>
          <p:cNvSpPr txBox="1"/>
          <p:nvPr/>
        </p:nvSpPr>
        <p:spPr>
          <a:xfrm>
            <a:off x="2194560" y="2759688"/>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5 · Problem Solving</a:t>
            </a:r>
            <a:endParaRPr lang="en-GB" sz="1300" dirty="0"/>
          </a:p>
        </p:txBody>
      </p:sp>
      <p:sp>
        <p:nvSpPr>
          <p:cNvPr id="8" name="Text 6"/>
          <p:cNvSpPr txBox="1"/>
          <p:nvPr/>
        </p:nvSpPr>
        <p:spPr>
          <a:xfrm>
            <a:off x="548640" y="3143736"/>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8A6000"/>
                </a:solidFill>
                <a:latin typeface="Montserrat" pitchFamily="34" charset="0"/>
                <a:ea typeface="Montserrat" pitchFamily="34" charset="-122"/>
                <a:cs typeface="Montserrat" pitchFamily="34" charset="-120"/>
              </a:rPr>
              <a:t>PROJECT</a:t>
            </a:r>
            <a:endParaRPr lang="en-GB" sz="950" dirty="0"/>
          </a:p>
        </p:txBody>
      </p:sp>
      <p:sp>
        <p:nvSpPr>
          <p:cNvPr id="9" name="Text 7"/>
          <p:cNvSpPr txBox="1"/>
          <p:nvPr/>
        </p:nvSpPr>
        <p:spPr>
          <a:xfrm>
            <a:off x="2194560" y="3143736"/>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 · Erasmus+ KA220-YOU</a:t>
            </a:r>
            <a:endParaRPr lang="en-GB" sz="1300" dirty="0"/>
          </a:p>
        </p:txBody>
      </p:sp>
      <p:sp>
        <p:nvSpPr>
          <p:cNvPr id="10" name="Text 8"/>
          <p:cNvSpPr txBox="1"/>
          <p:nvPr/>
        </p:nvSpPr>
        <p:spPr>
          <a:xfrm>
            <a:off x="548640" y="3527784"/>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8A6000"/>
                </a:solidFill>
                <a:latin typeface="Montserrat" pitchFamily="34" charset="0"/>
                <a:ea typeface="Montserrat" pitchFamily="34" charset="-122"/>
                <a:cs typeface="Montserrat" pitchFamily="34" charset="-120"/>
              </a:rPr>
              <a:t>PROJECT NO.</a:t>
            </a:r>
            <a:endParaRPr lang="en-GB" sz="950" dirty="0"/>
          </a:p>
        </p:txBody>
      </p:sp>
      <p:sp>
        <p:nvSpPr>
          <p:cNvPr id="11" name="Text 9"/>
          <p:cNvSpPr txBox="1"/>
          <p:nvPr/>
        </p:nvSpPr>
        <p:spPr>
          <a:xfrm>
            <a:off x="2194560" y="3527784"/>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2024-1-TR01-KA220-YOU-000256357</a:t>
            </a:r>
            <a:endParaRPr lang="en-GB" sz="1300" dirty="0"/>
          </a:p>
        </p:txBody>
      </p:sp>
      <p:pic>
        <p:nvPicPr>
          <p:cNvPr id="12" name="Image 0" descr="/root/smile-smartleap/sunum/build/assets/qr-lms.png">    </p:cNvPr>
          <p:cNvPicPr>
            <a:picLocks noChangeAspect="1"/>
          </p:cNvPicPr>
          <p:nvPr/>
        </p:nvPicPr>
        <p:blipFill>
          <a:blip r:embed="rId1"/>
          <a:stretch>
            <a:fillRect/>
          </a:stretch>
        </p:blipFill>
        <p:spPr>
          <a:xfrm>
            <a:off x="548640" y="3975840"/>
            <a:ext cx="914400" cy="914400"/>
          </a:xfrm>
          <a:prstGeom prst="rect">
            <a:avLst/>
          </a:prstGeom>
        </p:spPr>
      </p:pic>
      <p:sp>
        <p:nvSpPr>
          <p:cNvPr id="13" name="Text 10"/>
          <p:cNvSpPr txBox="1"/>
          <p:nvPr/>
        </p:nvSpPr>
        <p:spPr>
          <a:xfrm>
            <a:off x="1600200" y="3975840"/>
            <a:ext cx="4069080" cy="914400"/>
          </a:xfrm>
          <a:prstGeom prst="rect">
            <a:avLst/>
          </a:prstGeom>
          <a:noFill/>
          <a:ln/>
        </p:spPr>
        <p:txBody>
          <a:bodyPr wrap="square" lIns="0" tIns="0" rIns="0" bIns="0" rtlCol="0" anchor="ctr">
            <a:normAutofit/>
          </a:bodyPr>
          <a:lstStyle/>
          <a:p>
            <a:pPr indent="0" marL="0">
              <a:buNone/>
            </a:pPr>
            <a:r>
              <a:rPr lang="en-GB" altLang="en-US" sz="1150" b="1" dirty="0">
                <a:solidFill>
                  <a:srgbClr val="183454"/>
                </a:solidFill>
                <a:latin typeface="Montserrat" pitchFamily="34" charset="0"/>
                <a:ea typeface="Montserrat" pitchFamily="34" charset="-122"/>
                <a:cs typeface="Montserrat" pitchFamily="34" charset="-120"/>
              </a:rPr>
              <a:t>Scan to join the SMILE learning platform</a:t>
            </a:r>
            <a:endParaRPr lang="en-GB" sz="1150" dirty="0"/>
          </a:p>
          <a:p>
            <a:pPr indent="0" marL="0">
              <a:buNone/>
            </a:pPr>
            <a:r>
              <a:rPr lang="en-GB" altLang="en-US" sz="1050" dirty="0">
                <a:solidFill>
                  <a:srgbClr val="4A5B70"/>
                </a:solidFill>
                <a:latin typeface="Montserrat" pitchFamily="34" charset="0"/>
                <a:ea typeface="Montserrat" pitchFamily="34" charset="-122"/>
                <a:cs typeface="Montserrat" pitchFamily="34" charset="-120"/>
              </a:rPr>
              <a:t>Free online course: lessons, activities, quiz and certificate.</a:t>
            </a:r>
            <a:endParaRPr lang="en-GB" sz="1150" dirty="0"/>
          </a:p>
        </p:txBody>
      </p:sp>
      <p:sp>
        <p:nvSpPr>
          <p:cNvPr id="14" name="Text 11"/>
          <p:cNvSpPr txBox="1"/>
          <p:nvPr/>
        </p:nvSpPr>
        <p:spPr>
          <a:xfrm>
            <a:off x="548640" y="5274432"/>
            <a:ext cx="5394960" cy="914400"/>
          </a:xfrm>
          <a:prstGeom prst="rect">
            <a:avLst/>
          </a:prstGeom>
          <a:noFill/>
          <a:ln/>
        </p:spPr>
        <p:txBody>
          <a:bodyPr wrap="square" lIns="0" tIns="0" rIns="0" bIns="0" rtlCol="0" anchor="b">
            <a:normAutofit/>
          </a:bodyPr>
          <a:lstStyle/>
          <a:p>
            <a:pPr indent="0" marL="0">
              <a:buNone/>
            </a:pPr>
            <a:r>
              <a:rPr lang="en-GB" altLang="en-US" sz="900" dirty="0">
                <a:solidFill>
                  <a:srgbClr val="4A5B70"/>
                </a:solidFill>
                <a:latin typeface="Montserrat" pitchFamily="34" charset="0"/>
                <a:ea typeface="Montserrat" pitchFamily="34" charset="-122"/>
                <a:cs typeface="Montserrat" pitchFamily="34" charset="-120"/>
              </a:rPr>
              <a:t>Co-funded by the European Union. Views and opinions expressed are however those of the author(s) only and do not necessarily reflect those of the European Union or the Turkish National Agency. Neither the European Union nor the granting authority can be held responsible for them.</a:t>
            </a:r>
            <a:endParaRPr lang="en-GB" sz="900" dirty="0"/>
          </a:p>
        </p:txBody>
      </p:sp>
      <p:sp>
        <p:nvSpPr>
          <p:cNvPr id="15" name="Shape 12"/>
          <p:cNvSpPr/>
          <p:nvPr/>
        </p:nvSpPr>
        <p:spPr>
          <a:xfrm>
            <a:off x="6217920" y="958320"/>
            <a:ext cx="5425135" cy="5203080"/>
          </a:xfrm>
          <a:prstGeom prst="roundRect">
            <a:avLst>
              <a:gd name="adj" fmla="val 2460"/>
            </a:avLst>
          </a:prstGeom>
          <a:solidFill>
            <a:srgbClr val="F4F7FB"/>
          </a:solidFill>
          <a:ln w="9525">
            <a:solidFill>
              <a:srgbClr val="D6DEE8"/>
            </a:solidFill>
            <a:prstDash val="solid"/>
          </a:ln>
        </p:spPr>
      </p:sp>
      <p:sp>
        <p:nvSpPr>
          <p:cNvPr id="16" name="Text 13"/>
          <p:cNvSpPr txBox="1"/>
          <p:nvPr/>
        </p:nvSpPr>
        <p:spPr>
          <a:xfrm>
            <a:off x="6492240" y="1141200"/>
            <a:ext cx="4876495" cy="274320"/>
          </a:xfrm>
          <a:prstGeom prst="rect">
            <a:avLst/>
          </a:prstGeom>
          <a:noFill/>
          <a:ln/>
        </p:spPr>
        <p:txBody>
          <a:bodyPr wrap="square" lIns="0" tIns="0" rIns="0" bIns="0" rtlCol="0" anchor="t"/>
          <a:lstStyle/>
          <a:p>
            <a:pPr indent="0" marL="0">
              <a:buNone/>
            </a:pPr>
            <a:r>
              <a:rPr lang="en-GB" altLang="en-US" sz="1100" b="1" spc="200" kern="0" dirty="0">
                <a:solidFill>
                  <a:srgbClr val="8A6000"/>
                </a:solidFill>
                <a:latin typeface="Montserrat" pitchFamily="34" charset="0"/>
                <a:ea typeface="Montserrat" pitchFamily="34" charset="-122"/>
                <a:cs typeface="Montserrat" pitchFamily="34" charset="-120"/>
              </a:rPr>
              <a:t>THE SMILE PARTNERSHIP</a:t>
            </a:r>
            <a:endParaRPr lang="en-GB" sz="1100" dirty="0"/>
          </a:p>
        </p:txBody>
      </p:sp>
      <p:sp>
        <p:nvSpPr>
          <p:cNvPr id="17" name="Text 14"/>
          <p:cNvSpPr txBox="1"/>
          <p:nvPr/>
        </p:nvSpPr>
        <p:spPr>
          <a:xfrm>
            <a:off x="6492240" y="1506960"/>
            <a:ext cx="4876495" cy="2414160"/>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Göç Sanat ve Spor Derneği (MIGARTS) (Türkiye, coordinator)</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KYTTARO ENALLAKTIKON ANAZITISEON NEON (KEAN) (Greece)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Work in Progress APS (WiP) (Italy)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Smart Leap Education Research Consultancy GmbH (Germany)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Association of Entrepreneurship School (AES)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BİR-İZ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Stichting Unity Sphere Europe (SUSE) (Netherlands)</a:t>
            </a:r>
            <a:endParaRPr lang="en-GB" sz="1100" dirty="0"/>
          </a:p>
        </p:txBody>
      </p:sp>
      <p:pic>
        <p:nvPicPr>
          <p:cNvPr id="18" name="Image 1" descr="/root/smile-smartleap/sunum/build/cache/cizim/ortak-crowd--f1361ec77d-2000.png">    </p:cNvPr>
          <p:cNvPicPr>
            <a:picLocks noChangeAspect="1"/>
          </p:cNvPicPr>
          <p:nvPr/>
        </p:nvPicPr>
        <p:blipFill>
          <a:blip r:embed="rId2"/>
          <a:stretch>
            <a:fillRect/>
          </a:stretch>
        </p:blipFill>
        <p:spPr>
          <a:xfrm>
            <a:off x="7210799" y="4012560"/>
            <a:ext cx="3439377" cy="1325880"/>
          </a:xfrm>
          <a:prstGeom prst="rect">
            <a:avLst/>
          </a:prstGeom>
        </p:spPr>
      </p:pic>
      <p:sp>
        <p:nvSpPr>
          <p:cNvPr id="19" name="Text 15"/>
          <p:cNvSpPr txBox="1"/>
          <p:nvPr/>
        </p:nvSpPr>
        <p:spPr>
          <a:xfrm>
            <a:off x="6492240" y="5338440"/>
            <a:ext cx="4876495" cy="685800"/>
          </a:xfrm>
          <a:prstGeom prst="rect">
            <a:avLst/>
          </a:prstGeom>
          <a:noFill/>
          <a:ln/>
        </p:spPr>
        <p:txBody>
          <a:bodyPr wrap="square" lIns="0" tIns="0" rIns="0" bIns="0" rtlCol="0" anchor="b">
            <a:normAutofit/>
          </a:bodyPr>
          <a:lstStyle/>
          <a:p>
            <a:pPr indent="0" marL="0">
              <a:buNone/>
            </a:pPr>
            <a:r>
              <a:rPr lang="en-GB" altLang="en-US" sz="1600" b="1" dirty="0">
                <a:solidFill>
                  <a:srgbClr val="2E57AD"/>
                </a:solidFill>
                <a:latin typeface="Comfortaa" pitchFamily="34" charset="0"/>
                <a:ea typeface="Comfortaa" pitchFamily="34" charset="-122"/>
                <a:cs typeface="Comfortaa" pitchFamily="34" charset="-120"/>
              </a:rPr>
              <a:t>SKILLS = Opportunity</a:t>
            </a:r>
            <a:endParaRPr lang="en-GB" sz="1600" dirty="0"/>
          </a:p>
          <a:p>
            <a:pPr indent="0" marL="0">
              <a:buNone/>
            </a:pPr>
            <a:r>
              <a:rPr lang="en-GB" altLang="en-US" sz="1100" dirty="0">
                <a:solidFill>
                  <a:srgbClr val="4A5B70"/>
                </a:solidFill>
                <a:latin typeface="Montserrat" pitchFamily="34" charset="0"/>
                <a:ea typeface="Montserrat" pitchFamily="34" charset="-122"/>
                <a:cs typeface="Montserrat" pitchFamily="34" charset="-120"/>
              </a:rPr>
              <a:t>Empowerment Through Skills · Inclusion Through Opportunity</a:t>
            </a:r>
            <a:endParaRPr lang="en-GB" sz="1600" dirty="0"/>
          </a:p>
        </p:txBody>
      </p:sp>
      <p:sp>
        <p:nvSpPr>
          <p:cNvPr id="20"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48</a:t>
            </a:r>
            <a:endParaRPr lang="en-GB" sz="900" dirty="0"/>
          </a:p>
        </p:txBody>
      </p:sp>
      <p:sp>
        <p:nvSpPr>
          <p:cNvPr id="21"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5 · Problem Solving</a:t>
            </a:r>
            <a:endParaRPr lang="en-GB"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48</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Company>SMILE · Support Young Migrants Integration in the Labour market in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SMILE · Module 5: Problem Solving · Trainer presentation</dc:title>
  <dc:subject>SMILE soft-skills curriculum · trainer presentation</dc:subject>
  <dc:creator>SMILE partnership (Erasmus+ KA220-YOU)</dc:creator>
  <cp:lastModifiedBy>SMILE partnership (Erasmus+ KA220-YOU)</cp:lastModifiedBy>
  <cp:revision>1</cp:revision>
  <dcterms:created xsi:type="dcterms:W3CDTF">2026-10-01T14:54:18Z</dcterms:created>
  <dcterms:modified xsi:type="dcterms:W3CDTF">2026-10-01T14:54:18Z</dcterms:modified>
</cp:coreProperties>
</file>