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Employers naming it a core skill (%)</c:v>
                </c:pt>
              </c:strCache>
            </c:strRef>
          </c:tx>
          <c:spPr>
            <a:solidFill>
              <a:srgbClr val="E6007E"/>
            </a:solidFill>
            <a:effectLst/>
          </c:spPr>
          <c:invertIfNegative val="0"/>
          <c:dLbls>
            <c:numFmt formatCode="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dPt>
            <c:idx val="0"/>
            <c:invertIfNegative val="0"/>
            <c:bubble3D val="0"/>
            <c:spPr>
              <a:solidFill>
                <a:srgbClr val="E6007E"/>
              </a:solidFill>
              <a:effectLst/>
            </c:spPr>
          </c:dPt>
          <c:dPt>
            <c:idx val="1"/>
            <c:invertIfNegative val="0"/>
            <c:bubble3D val="0"/>
            <c:spPr>
              <a:solidFill>
                <a:srgbClr val="183454"/>
              </a:solidFill>
              <a:effectLst/>
            </c:spPr>
          </c:dPt>
          <c:dPt>
            <c:idx val="2"/>
            <c:invertIfNegative val="0"/>
            <c:bubble3D val="0"/>
            <c:spPr>
              <a:solidFill>
                <a:srgbClr val="183454"/>
              </a:solidFill>
              <a:effectLst/>
            </c:spPr>
          </c:dPt>
          <c:dPt>
            <c:idx val="3"/>
            <c:invertIfNegative val="0"/>
            <c:bubble3D val="0"/>
            <c:spPr>
              <a:solidFill>
                <a:srgbClr val="183454"/>
              </a:solidFill>
              <a:effectLst/>
            </c:spPr>
          </c:dPt>
          <c:dPt>
            <c:idx val="4"/>
            <c:invertIfNegative val="0"/>
            <c:bubble3D val="0"/>
            <c:spPr>
              <a:solidFill>
                <a:srgbClr val="183454"/>
              </a:solidFill>
              <a:effectLst/>
            </c:spPr>
          </c:dPt>
          <c:dPt>
            <c:idx val="5"/>
            <c:invertIfNegative val="0"/>
            <c:bubble3D val="0"/>
            <c:spPr>
              <a:solidFill>
                <a:srgbClr val="183454"/>
              </a:solidFill>
              <a:effectLst/>
            </c:spPr>
          </c:dPt>
          <c:cat>
            <c:multiLvlStrRef>
              <c:f>Sheet1!$A$2:$A$7</c:f>
              <c:multiLvlStrCache>
                <c:ptCount val="6"/>
                <c:lvl>
                  <c:pt idx="0">
                    <c:v>Empathy and active listening</c:v>
                  </c:pt>
                  <c:pt idx="1">
                    <c:v>Motivation and self-awareness</c:v>
                  </c:pt>
                  <c:pt idx="2">
                    <c:v>Creative thinking</c:v>
                  </c:pt>
                  <c:pt idx="3">
                    <c:v>Leadership and social influence</c:v>
                  </c:pt>
                  <c:pt idx="4">
                    <c:v>Resilience, flexibility and agility</c:v>
                  </c:pt>
                  <c:pt idx="5">
                    <c:v>Analytical thinking</c:v>
                  </c:pt>
                </c:lvl>
              </c:multiLvlStrCache>
            </c:multiLvlStrRef>
          </c:cat>
          <c:val>
            <c:numRef>
              <c:f>Sheet1!$B$2:$B$7</c:f>
              <c:numCache>
                <c:formatCode>General</c:formatCode>
                <c:ptCount val="6"/>
                <c:pt idx="0">
                  <c:v>50</c:v>
                </c:pt>
                <c:pt idx="1">
                  <c:v>52</c:v>
                </c:pt>
                <c:pt idx="2">
                  <c:v>57</c:v>
                </c:pt>
                <c:pt idx="3">
                  <c:v>61</c:v>
                </c:pt>
                <c:pt idx="4">
                  <c:v>67</c:v>
                </c:pt>
                <c:pt idx="5">
                  <c:v>69</c:v>
                </c:pt>
              </c:numCache>
            </c:numRef>
          </c:val>
        </c:ser>
        <c:dLbls>
          <c:numFmt formatCode="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50" b="0" i="0" u="none" strike="noStrike">
                <a:solidFill>
                  <a:srgbClr val="183454"/>
                </a:solidFill>
                <a:latin typeface="Montserrat"/>
              </a:defRPr>
            </a:pPr>
            <a:endParaRPr lang="en-US"/>
          </a:p>
        </c:txPr>
        <c:crossAx val="2094734552"/>
        <c:crosses val="autoZero"/>
        <c:auto val="1"/>
        <c:lblAlgn val="ctr"/>
        <c:noMultiLvlLbl val="1"/>
      </c:catAx>
      <c:valAx>
        <c:axId val="2094734552"/>
        <c:scaling>
          <c:orientation val="minMax"/>
          <c:max val="8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A8C"/>
                </a:solidFill>
                <a:latin typeface="Montserra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Module 2 of the SMILE soft-skills curriculum, written by the Greek partner KEAN. Duration in the curriculum: 3 hours (1.5 h theory: concepts, discussion, examples; 1.5 h practical or reflective work). It can run as one 3-hour session or as two 1.5-hour sessions.
Welcome participants, introduce yourself and the SMILE project in one sentence: an Erasmus+ project of seven partners in Türkiye, Greece, Italy, Germany and the Netherlands that helps young migrants enter the labour market.
Say early what empathy is NOT in this module: not pity, not rescuing people, not agreeing with everyone. It is a skill for listening, understanding and responding with respect, and it works in both directions.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Co-create or confirm the agreement before content starts. Write it on a flipchart and keep it visible for the whole module.
Why: many young refugees carry heavy stress. A review of 26 studies (5,143 adult refugees and asylum seekers) found PTSD and depression in about 31.5% each (Blackmore et al., 2020, PLOS Medicine). Never ask participants to tell their migration story; use the constructed characters on the slides.
Language: do not correct grammar or pronunciation during sharing. Model the phrases instead (the "useful phrases" slides).
In this module the group builds its own agreement in the curriculum's Opening Ritual (first slides of Unit 1). Show these four points as a starting draft that the group can keep, change or extend.
Add one rule for this module: nobody is asked about legal status, flight routes or losses. Every activity that uses personal experience (Object Stories, storytelling circle, Migration Map) has a "small everyday story" or "invented character" version.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curriculum fixes only the total: 3 hours, 1.5 h theory + 1.5 h practice. Its heading "Suggested pacing for single-session delivery" is followed by no breakdown, only a request to adapt timing and flow to group size, language needs and the emotional energy in the room. All minutes in this deck are therefore a suggestion (from the SMILE research note), not curriculum.
The curriculum also gives no minutes for the two rituals, the mini case studies or the activities in 1.1 to 3.3. If time is short, shorten your inputs, never the opt-out moments and the debriefs.
Two-session option (curriculum: 2 × 1.5 h): Session A = opening ritual, Unit 1, 2.1 and 2.2. Between sessions, participants can fill one Empathy Map about a situation from their week (optional; the curriculum suggests journaling or empathy mapping between sessions). Session B = 2.3, Unit 3, Empathy Manifesto and gratitude circle.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four learning outcomes of the SMILE Empathy curriculum (English edition, unchanged).
Assessment is formative: reflection journals, peer feedback circles and creative outputs (collage, manifesto). Empathy maps, onion diagrams and scenario reflections are the evidence of learning; the Active Listening checklist and the journaling prompts are the self-assessment tools.
Read outcome 4 aloud and say: "Empathy is not rescue." The saviour idea comes back in Unit 2.</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group to guess the empathy bar before you reveal the chart. Then say: "Half of employers call empathy a core skill, and a computer cannot do it for you."
WEF Future of Jobs Report 2025: survey of more than 1,000 employers (14 million workers, 55 economies). "Empathy and active listening" is 7th of 26 core skills, named by 50% of employers (Fig. 3.3, p. 35). Its net expected growth to 2030 is +46, 13th of 26 (Fig. 3.4, p. 37). Caveat: these are employers' expectations, not measured outcomes.
ESCO, the EU skills classification used by public employment services and Europass, lists "listen actively" as essential for 142 occupations, from healthcare assistant and child day care worker to hospital porter and migrant social worker (ESCO API, accessed 1 Oct 2026). Participants can use these exact words on a CV.</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Message: empathy is not "being nice". It is a named work skill, and many participants already use it every day: caring for siblings, interpreting for neighbours, calming customers.
Care evidence: patients of high-empathy family physicians more often had good blood-sugar control (56% vs 40%; Hojat et al., 2011, 891 patients). A systematic review concluded: "Empathy lowers patients' anxiety and distress and delivers significantly better clinical outcomes" (Derksen, Bensing &amp; Lagro-Janssen, 2013).
Training evidence: the effect was 0.51 after correcting for publication bias. The EU framework LifeComp also states that "empathy can be improved through specific training" (Sala et al., 2020, p. 44). This answers "I am just not an empathic person".
Tip: ask "Who here has ever translated for a family member or a neighbour?" A show of hands is enough. This is empathic mediation, described as a B1 skill in the CEFR Companion Volume (Council of Europe, 2020, p. 114).</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Trainer-facing slide: summarise it in one minute, or skip it on screen and use it to prepare. It condenses the curriculum's methodology: participatory, experiential and trauma-informed pedagogy drawing on feminist, decolonial and psychosocial frameworks. Empathy is framed as a political and relational act, not a neutral skill.
Trauma-informed checklist (SAMHSA, 2014, pp. 10-11): safety; trustworthiness and transparency; peer support; collaboration and mutuality; empowerment, voice and choice; cultural, historical and gender issues. SAMHSA also says "one does not have to be a therapist to be therapeutic" (p. 11). Why it matters: a meta-analysis of 26 studies found PTSD in 31.46% and depression in 31.5% of adult refugees and asylum seekers (Blackmore et al., 2020).
Facilitator role (curriculum): co-learner and guide who holds space for vulnerability and complexity. Model curiosity and humility: "I don't know, but let's explore it together." Do the activities yourself (bring an object, draw an onion). Let participants choose groups, roles and how much they share.
Movement activities ("step into the circle if", the Council of Europe COMPASS activity "Take a step forward") always use role cards, never participants' own lives; avoid statements about deportation, detention or violence. Keep a local referral list ready (psychosocial services, legal aid, helplines): disclosures can happen.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1 introduces empathy as a multidimensional skill and distinguishes it from sympathy. Participants explore empathy in communication and teamwork and reflect on their own empathic capacities through storytelling, visual tools and embodied activities.
Suggested timing (not in the curriculum): Agreement Ritual and check-in 15 min, Object Stories 12, 1.1 wall and dimensions 12, 1.2 sympathy vs empathy and Empathy Map 14, 1.3 Empathy Relay and video 12.</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at the start of the workshop, participants create a shared "agreement ritual" using prompts such as "We listen to understand" or "We honour silence"; the group establishes the common values it shares for communication. "We speak from lived experience" is the third statement the curriculum gives under "Creating a safe space".
Model consent from the first minute: "You can always say pass. You never have to tell your story here."
Point back to the poster later, especially in 2.2 (barriers) and before the storytelling circle in 3.3.
Tip: if writing is hard for someone, a drawing or a symbol is a full contribution.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"Inside our window we can think and feel at the same time. Above it we panic or get angry, below it we go numb. Both are normal reactions to stress, not weakness."
How to run (3 min): everyone shows a number with their fingers (1 = too little, 3 = inside my window, 5 = too much) or puts a dot on a printed thermometer. No explanations needed. Repeat after Unit 2 and at the end as the check-out.
Anyone at the extremes gets a quiet, private check-in during the next activity, never a public question. Offer grounding (curriculum: breathwork, movement, sensory objects such as textured fabrics): a few slow breaths, standing up, holding a textured object.
Background: the window of tolerance (Siegel, 1999); above it hyperarousal (panic, irritability), below it hypoarousal (numbing, withdrawal), as summarised by Psychology Tools. The curriculum lists the safety thermometer as a visual tool for check-ins, pacing and grounding.
The picture: the green band is the window. The line shows a day that mostly stays inside it, with one moment of too much and one of too little. The thermometer on the left is the 1 to 5 finger scale.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(Unit 1 activity): participants bring or choose an object that represents "being understood" and share the story behind it in pairs, exploring how empathy felt in that moment. It creates an atmosphere of vulnerability, trust and relational depth.
Trauma tip: objects can trigger memories of loss. Before starting, say: "Choose a story you are comfortable sharing here. A small, everyday story is perfect." Provide neutral objects so nobody has to bring a personal item. Share your own light example first to model length and depth.
Collect the listener behaviours from the debrief on a flipchart ("looked at me", "did not interrupt", "asked a question"). This is the first draft of the Active Listening checklist in Unit 3.</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1.1: participants co-create a working definition of empathy through a shared Empathy Brainstorming Wall (sticky notes or Jamboard). Colour-coded sticky notes help them map their responses visually; a group discussion with the three prompts on the slide follows.
Border-crossing prompt, trauma-informed: let participants answer from a role: the officer, the traveller or the interpreter. Nobody has to speak about their own crossing.
The curriculum asks for examples from migration and intercultural contexts: dealing with bureaucracy, language barriers, misunderstandings within the community. Colour examples: "I imagined how the officer saw my file" (thinking), "I felt my friend's fear" (feeling), "I stayed and translated" (responding).
If Jamboard is not available, use Miro (also named in the curriculum) or paper.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"Empathy has three parts. Think: I try to understand how you see it. Feel: I let your feeling touch me without taking it over. Respond: I act in a way that respects you and your difference." Use the same three colours as on the wall.
EU wording (LifeComp S1): empathy is "The understanding of another person's emotions, experiences and values, and the provision of appropriate responses". Council of Europe (RFCDC, 2018, Vol. 1, p. 48): "Empathy is the set of skills required to understand and relate to other people's thoughts, beliefs and feelings, and to see the world from other people's perspectives".
Evidence: in a study of 265 adults, cognitive empathy and empathic concern predicted sensitivity to injustice for others, while emotional empathy did not (Decety &amp; Yoder, 2016). Feeling matters, but thinking and caring guide fair action.
Reference note: the curriculum cites Smaling (2007). The chapter exists (Analecta Husserliana vol. 94, Springer; Crossref dates it 2006), but its text could not be checked, so do not quote it directly. The curriculum calls the second dimension "Emotional"; many sources say "affective". It is the same idea.</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1.2: using two contrasting scenarios, small groups use a checklist to identify the key distinctions, followed by a whole-group discussion. A short comic strip or role-play shows one character responding with sympathy and the other with empathy. Let two volunteers read this as a mini role-play.
Checklist for the groups (5 min). Does the answer (a) try to see the situation from the other person's side? (b) avoid judging? (c) recognise a feeling? (d) show that the feeling was understood? (e) start with "at least"? (f) jump to advice, or to "you should be grateful"? Items a-d are signs of empathy; e and f are signs of sympathy at a distance.
Grounding: 3 in 4 people with a diploma from outside the EU have never asked for it to be recognised (75.1%; Eurostat lfso_21educ02, 2021), and 41.4% of employed non-EU graduates work below their education level (Eurostat lfsa_eoqgan, 2025). Dawit's situation is common.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"In everyday English, sympathy often means feeling sorry for someone from a safe place. Empathy means trying to feel and understand with them."
Khader input as the curriculum presents it: sympathy is criticised as an external and moralistic approach, while empathy has depth and reciprocity. Khader's own abstract goes further: rights violations are caused "not only by empathy deficits; they are caused also by empathy excesses toward some people and savior mentalities that can coexist with empathy". So empathy needs an analysis of what causes injustice. We return to this in 2.2.
The pictures: Dawit is in a hard place. Youth worker A talks to him from above, at a safe distance; youth worker B climbs down and stays with him. Ask the group which picture matches which answer from the dialogue.
Words differ between authors: the Council of Europe uses "sympathy" for "compassionate empathy" or "empathic concern", a positive part of empathy (RFCDC, 2018, Vol. 1, p. 48). Teach the behaviours, not a fight about vocabulary.
The curriculum places the Brené Brown video in 1.3. It also fits here, after the groups have found the difference themselves. Watch it yourself first and adapt the checklist to what it actually shows.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1.2: participants rewrite the sympathetic response to make it more relational and emotionally attuned.
How to run (5 min): pairs cover the right column and write their own version first, then compare. There is no single right answer. Check with the four signs: the other person's side, no judgement, feeling named, understanding shown.
The last line is the curriculum's move "from projection to presence": "I know exactly how you feel" projects my story onto you; "I can't fully know, but I want to understand" stays present with you. LaCapra (2014), cited by the curriculum in 2.3, calls a similar attitude "empathic unsettlement": being moved without claiming the other person's experience (as described by Koopman, 2010).
Tip: let participants write the empathic line in their own language first, then translate.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1.2: an Empathy Map worksheet is used to explore each character's inner world, helping participants move "from projection to presence". The materials list describes it as mapping what a person might think, feel, say and do.
Key idea from the creator of the tool: thoughts and feelings "can be guessed or inferred but never observed" (Gray, 2017). So we fill the observable boxes first and mark every guess with a question mark.
How to run (8 min): pairs choose a character from the two scenes (Dawit, youth worker A or B) and fill the worksheet: says, does, sees, hears, then thinks, feels and needs. The example on the slide (invented): Leyla changes her opening from "You always give me the worst shifts" to a request that fits her manager's pressure.
The picture: the top half (white) is what Leyla can see and hear; the bottom half (pink, dashed) is only her guess about her manager. The manager is in the middle, Leyla stands outside the map.
Tip: the map is also a tool for difficult conversations at work. Participants can use it before they talk to a supervisor, a landlord or an office.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1.3: in pairs, one person shares a personal challenge while the other listens silently, then paraphrases what was said in their own words and validates the emotional content. Roles are swapped. A group debrief explores what felt easy and what felt difficult.
Keep the challenge small and current, never a migration story. If someone prefers, they can talk about an invented character's challenge.
Language tip: pairs can choose a shared language for the telling and use English only for the paraphrase, or the other way round.
Validating is not agreeing: "It is possible to empathise with someone, and still disagree with their attitudes or values" (LifeComp, Sala et al., 2020, p. 46).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1.3: the facilitator links the Empathy Relay to workplace collaboration, trust-building and intercultural teamwork. Brené Brown's "Power of Empathy" video supports the discussion with accessible language and emotional clarity.
Video facts: the curriculum link (youtube.com/watch?v=1Evwgu369Jw) works; YouTube titles it "Brené Brown on Empathy" (RSA). The original animation runs 2:53. The curriculum calls it "Power of Empathy" in 1.3 and "The Power of Empathy" in its materials list: it is the same video. Watch it yourself before the session, and do not claim more about where its ideas come from than you can check.
Use the numbers carefully: the Catalyst figures are correlational and come from US employees. The curriculum cites this research as "Harvard Business Review (2021). Empathy Is the Most Important Leadership Skill", but that article is a Forbes column (Brower, 19 Sept 2021) reporting the Catalyst study (Van Bommel, 2021). The Center for Creative Leadership also found that managers seen as more empathic by their teams were rated as better performers by their bosses (6,731 managers, 38 countries; Gentry, Weber &amp; Sadri, 2016); the reasons were not evaluated.
The picture: a kitchen team at the start of a shift. Amira points out a problem at the stove, the supervisor listens and checks what he heard. Ask: what makes it safe for Amira to speak?
Teamwork is everyday work: more than 8 in 10 workers in Europe work in a team at least sometimes, and 3 in 4 deal with clients or customers (Cedefop, European Skills and Jobs Survey, 2021 data).</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 explores empathy as a tool for navigating cultural differences, layered identities and systemic barriers. Participants examine how bias, stress and colonial legacies can hinder empathy, and practise communicating ethically across difference.
Suggested timing (not in the curriculum): mini case studies 8 min, 2.1 Empathy Onion and layer dialogue 14, 2.2 Gallery Walk and input 14, 2.3 Pause and Rewind 14. Repeat the safety thermometer at the end of this unit.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(Unit 2 activity): short, anonymised real-world stories from young migrants are presented to analyse empathy blockers (bias, miscommunication, stress). Participants identify unmet needs and propose empathetic responses.
Where the cases come from: this deck uses only documented facts, so the case cards are constructed scenarios grounded in published reports (AIDA/ECRE country reports, FRA surveys) and clearly marked as invented. Never ask participants to give their own case as material.
Suggested cards: the bureaucracy case (next slide), the stressed supervisor (2.3), the customer angry at an accent (3.2 phrases notes), the volunteer who takes over (2.2 notes).
The needs question prepares the Gallery Walk prompt "Which needs are being overlooked?" in 2.2.</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grounded in the AIDA Country Report Greece, 2025 Update (GCR/ECRE, July 2026): AMKA activation for adult beneficiaries requires proof of employment under a Joint Ministerial Decision of 14 Dec 2023 (pp. 25, 219); reception conditions end within 30 days of a positive decision (p. 196); METAdrasi halted camp interpretation in early July 2025 (p. 197). The curriculum itself names "bureaucracy in Greece" as a localised example.
More facts from the same report: 62% of asylum-applicant households surveyed in 2022-2024 had no bank account; 87% had a tax number (AFM), but 35% needed help to get it (p. 221). The European Commission referred Greece to the EU Court of Justice over the AMKA rule in November 2025 (pp. 25, 219).
Key message: empathy here means seeing the system behind the person, and also understanding the officer who works inside the same system. Concrete empathic responses: the officer writes down the exact document needed; the employer writes a letter of intent.
Come back to this case after the Empathy Onion: which ring causes the problem?
The picture: Ibrahim at the counter of the citizens' service centre, with the job offer in his hand. The arrows show the loop: no number without a job, no job without a number. The calendar stands for the 30 days.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Empathy Onion is the curriculum's own visual tool; no published model with this name was found, so present it as the SMILE tool. Its theoretical parent is Bronfenbrenner's ecological model: microsystems (family, peer group, workplace), the links between them (mesosystem), settings we are not in but which affect us (exosystem, e.g. a parent's workplace or an office), the macrosystem ("a societal blueprint" of beliefs and opportunity structures) and the chronosystem ("change or consistency over time") (Bronfenbrenner, 1979; 1994).
Say: "To understand someone, look at their circles too. A behaviour that seems rude at work may be shaped by family duties, community rules, the asylum system or news from home." Invented example: Omar sends half his wage home, waits for an asylum interview and has just seen bad news from his city. A colleague who sees only the inner circle thinks he is "always tired and grumpy". Time matters too: the same person changes after a year in a new country.
The picture: Omar in the centre; family (also on the phone, far away), friends and chats, the neighbourhood, school, work and offices, then news, money, climate and the wider world.
Curriculum notes: 2.1 names the outer layer "world/earth", the materials list says "world". The curriculum cites Zembylas (2018) here: empathy education should be decolonising, aware of history and power, not only of individual feelings.
Evidence that perspective-taking can be practised: in mixed Turkish-Syrian classrooms in Şanlıurfa and Mersin, a weekly perspective-taking curriculum reduced peer violence by more than 60% and ethnic segregation by 15-21% (Alan et al., 2021, cluster RCT; children aged 8-12, not young adults).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2.1: participants draw their own onion diagrams and reflect on how each layer shapes their identities, relationships and empathetic responses. To deepen it, they write a short dialogue between two layers of their identity (the curriculum's example: "My social self speaks to my individual self"), exploring inner tensions and relational insights.
How to run (14 min): 5 min drawing (one word or symbol per ring: what shapes how I see others?), 5 min writing the dialogue, 4 min sharing in trios. Curriculum prompts for the sharing, which focuses on visibility, invisibility and cultural assumptions: "Which layer feels the most misunderstood?" "Where do you feel the most empathy?"
Add a work prompt: "Which layer of your employer or colleague might you not see?"
Trauma tip: the family ring may be painful (separated or lost family). Offer "the people who are like family to me". Drawings stay private unless the person chooses to show them; onion diagrams are evidence of learning in the curriculum, so photograph them only with consent.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2.2: in small groups participants brainstorm empathy blockers they have experienced or witnessed. Responses are collected anonymously via Slido or Mentimeter and displayed in a Gallery Walk; participants add sticky notes with the two prompts on the slide.
Paper slips make it possible to take part without a smartphone or data. Read every slip yourself before it goes on a poster, and remove names.
If a slip describes discrimination or violence, acknowledge it calmly ("This is serious and it is not OK"), do not ask for details in the group, and offer a private talk and the referral list after the session.
Tip: stand back during the walk. Let participants talk to each other first.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four barriers named in the title of curriculum section 2.2. Use participants' own blockers from the gallery as examples first, then add the evidence.
Bias: "Empathic failure towards out-group members is a well-known phenomenon" (LifeComp, Sala et al., 2020, p. 47). When the other person is from an outgroup, "empathic responses are rare and fragile" (Cikara, Bruneau &amp; Saxe, 2011). Weichselbaumer (2016), 1,474 applications in Germany: the applicant with a Turkish name and a headscarf had to send 4.5 times as many applications to get the same number of interview invitations. Bias also exists between and inside migrant groups: towards other migrant groups, Roma, LGBTQ+ colleagues or locals.
Stress: insecure income, employment, housing and legal status "were consistently associated with poor mental health" (WHO, 2023, p. xv). "Lack of empathy" in a stressed person is often overload, not character.
Miscommunication: three German experiments (Roessel et al., 2019). A US study found that prejudice reduced hiring recommendations through the listener's perceived difficulty in understanding, not actual comprehension (Hansen &amp; Dovidio, 2016). Empathy must go both ways: employers and customers also need to make the effort.
Colonial legacies and cultural hierarchies (Learning Outcome 2): when people learn concrete details about a person (nationality, class), the picture becomes mixed rather than uniformly negative (Lee &amp; Fiske, 2006). Knowing a person beats knowing a label.</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2.2: the facilitator introduces empathy excesses (e.g. over-identification), saviour mindsets, and structural bias and miscommunication. This is Learning Outcome 4: awareness of power and no "saviour" mindset. The curriculum cites Khader (2018) and Marino (2022) here.
Feel with vs feel for: "Compassion is feeling for and not feeling with the other." Empathic distress "results in negative feelings and is associated with withdrawal" (Singer &amp; Klimecki, 2014). This is also an occupational-health message for young people going into care, interpreting and social work: compassion fatigue is reported "across all practitioner groups studied" (Cavanagh et al., 2020).
Illustrative scenario (constructed) for discussion: at an NGO in Istanbul, volunteer Elif (27) books a course for Hamid (20), calls employers for him and tells his story at a fundraising event, all without asking him. Rewind: "What would you like to do? Do you want your story told, and how?" Cole (2012): "those who are being helped ought to be consulted over the matters that concern them".
The pictures: on the left, youth worker A holds Dawit's papers and talks for him; on the right, youth worker B stands next to him while he holds the pen and speaks for himself.
It works in both directions: a young migrant who becomes a peer mentor can also slip into the saviour role ("because I have been through it"). Switch to: "What have you tried already?" Second WHO line for the flipchart: "Don't think and act as if you must solve all the person's problems for them" (p. 15).</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used as the "workplace misunderstanding" card for the Pause and Rewind role-play. The curriculum names three examples for 2.3: a workplace misunderstanding, a housing dispute, community tension.
Paola is outside her window of tolerance: under pressure, afraid of missing targets. That explains her behaviour; it does not excuse humiliating a worker. Empathy for Paola and a clear request from Ahmed can exist together.
Other cards (invented): a housing dispute in a shared flat for young people in Amsterdam about late-night guests (based on Startblok Riekerhaven, where young Dutch people and refugees aged 18-27 share self-managed corridors; Czischke &amp; Huisman, 2018); community tension about a new youth centre near Thessaloniki (Empathy Lab card).
Tip: Ahmed can prepare with an Empathy Map of Paola (observed vs guessed) before he speaks.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Nonviolent Communication has four components: observations, feelings, needs and requests. The same four parts can be used to express how you are or to receive empathically how another person is (PuddleDancer Press). This is the "reframing" the curriculum asks for in 2.3.
Listening for the need behind angry words is the core of the curriculum question "Which needs are being overlooked?" Paola's need might be: "finish the orders without mistakes".
Listening version in full: What did you see? What do you feel? What do you need? What would you like?
The picture: four stepping stones from Ahmed's side to Paola's side. Each stone is one step; skipping one makes the crossing harder.
Timing matters: Ahmed does not answer in the heat of the moment. He asks for two minutes in private, after the rush.
Tip: pairs write one four-step sentence about a small, everyday conflict of their choice and read it aloud. Correct the structure, never the grammar.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2.3: role-play scenarios simulate interpersonal or intercultural conflicts. With the Pause and Rewind Technique participants pause the scene, suggest a more empathetic response and replay it. The debrief focuses on emotional shifts, power dynamics and the role of empathy in de-escalating tension.
Trauma tip: never cast someone as a figure they may fear in real life (police, border guard, abusive employer). Observers can voice the powerful role from a chair ("hot seat"), or use cards.
Language from LaCapra (2014), cited by the curriculum: "empathic unsettlement" means being moved by another person's experience while keeping a critical distance that "precludes full identification" (as described by Fernández Santiago, 2019). In practice: feel with the character, but do not pretend to be them.
Example rewind (invented): a participant playing a landlord says "I understand you completely". Pause, rewind: "I don't know what it is like to lose a home. Can you tell me what you need from this flat?"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 focuses on applied empathy through active listening, role-play and personal reflection, centred on embodied listening, creative expression and ethical sensitivity.
Suggested timing (not in the curriculum): 3.1 Listen-Summarise-Reflect and checklist 12 min, 3.2 Empathy Lab 18, 3.3 listening witness, journaling and Migration Map 15, Empathy Manifesto 5, closing ritual 5.
Curriculum note: the Closing Ritual (gratitude circle) is listed at the start of Unit 3, but the text says it happens at the end of the workshop. This deck therefore places it at the very end, after the reflection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3.1: in pairs, one person talks about a personal experience for two minutes while the other listens and reflects back the emotional tone; roles are swapped. The group then discusses listening habits and emotional attunement, the difference between hearing and listening, and moments of discomfort or connection.
Difference from the Empathy Relay in Unit 1: there the listener stayed silent and then paraphrased; here the focus is the emotional tone. Name feelings tentatively ("It sounds like"), never as a diagnosis.
This is language practice too: at B1 a learner "Can support communication across cultures by initiating conversation, showing interest and empathy by asking and answering simple questions, and expressing agreement and understanding" (CEFR Companion Volume, Council of Europe, 2020, p. 114).
Tip: eye contact is not polite everywhere. Ask the group what "I am listening" looks like for them.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tool: the Active Listening checklist, a simple handout of key listening behaviours (open body language, paraphrasing, asking clarifying questions, avoiding judgement). With the journaling prompts, it is the self-assessment tool of this module. This version adds three items from the SMILE research note; it is not a validated test, so never use it for grading.
The last item follows WHO Psychological First Aid: "Don't talk about your own troubles" (WHO et al., 2011, p. 15). Also avoid the "at least" answers from 1.2.
How to use: participants tick their level, circle 1-3 items to practise and write one intention that starts "This week I will". They look at it again at the end of the module. Add behaviours collected in the Object Stories debrief.</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Phrases from the SMILE research note, written for B1-B2. They map onto the CEFR Companion Volume B1-B2 mediation descriptors: showing interest and empathy, expressing understanding of different feelings and viewpoints (Council of Europe, 2020, pp. 114-115).
Practise in trios: speaker, listener, observer. The observer notes which type of phrase the listener used.
Reflect, do not diagnose: "It sounds like you felt" leaves room for "No, I was more angry than sad".
Add the same phrases in Greek, Italian, German, Dutch, Turkish or participants' languages: multilingual prompts are part of the curriculum's methodology.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3.2: participants rotate around an Empathy Lab with stations that simulate real-life situations (e.g. a job interview, peer conflict, a community meeting), plus a silent station and a repair (making amends) station. Scenario cards contain emotional cues and power dynamics. Participants document emotional insights on Jamboard or sticky notes.
With 18 minutes, groups visit 3-4 stations. Choose the stations that fit your group; the curriculum lists them as examples. Stay mobile and ask about ethical dilemmas, relational dynamics and emotional shifts.
Evidence note: the curriculum cites "Carnicero et al., 2022" here. The paper is Carnicero Pérez, Moreno-Rodríguez &amp; Felgueras Custodio (2023), a survey of tabletop role-playing-game players, and it found no meaningful empathy difference between players and non-players. It does not show that role-play builds empathy, so do not use it as proof.
Better support: empathy training works on average (18 RCTs, g = 0.63; Teding van Berkhout &amp; Malouff, 2016), and weekly perspective-taking practice changed real behaviour in Turkish-Syrian classrooms (Alan et al., 2021). Role-play is the vehicle for that practice.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cards are illustrative scenarios (constructed), each grounded in documented facts (SMILE research note §7). The first three are the curriculum's example stations; the silent and repair stations are the curriculum's additions; the care-home station adds a care-work setting.
Community meeting (near Thessaloniki): in US field experiments with 6,869 voters, arguments alone did not reduce exclusionary attitudes toward unauthorized immigrants; adding a "non-judgmental exchange of narratives" did, slightly (d about 0.08) but for at least 4 months (Kalla &amp; Broockman, 2020). Farid listens first ("What exactly worries your customers?"), then shares a short personal story, not statistics.
Peer conflict (cooking apprenticeship, Bologna): contact reduces prejudice most when people cooperate toward a common goal with equal status (Allport, as summarised by Pettigrew, 1998), and more empathy is one of its main routes (Pettigrew &amp; Tropp, 2008). Rewind with an observation: "Today you came 20 minutes after the start."
Care home (Dortmund): family separation and uncertain legal status are linked to more distress among refugees in Germany (Walther et al., 2020). Rahel uses WHO Psychological First Aid wording, "I'm so sorry. I can imagine this is very sad for you", does not ask for details, and asks before she talks to the shift leader. Debrief: how did Rahel protect herself?
Silent station: link to the agreement "We honour silence" and to the WHO line "Don't pressure someone to tell their story". Ask which non-verbal signals are read differently across cultures.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the job-interview station of the Empathy Lab. Roles: Nour (cue: shame, fear of being judged; power: low) and the interviewer (cue: tired, worried about reliability; power: high).
Empathic interviewer: "Take your time. You don't have to give details." Nour's reframe: "In those years I organised food distribution for 200 people and interpreted for families." She decides what she shares; she never owes anyone her story.
Structural fact for the debrief: among people who came for international protection and named a concrete obstacle to a suitable job, 29.9% named lack of host-language skills and 17.7% non-recognition of qualifications (Eurostat lfso_21obst03, 2021, calculated). Empathy from employers matters as much as skills from candidates.
Ground fact in full: in the GEMM field experiment (Thijssen et al., 2021), Turkish-origin applicants aged 23-25 were on average 11 points less likely to get a positive call-back; in the Netherlands 40% vs 55%; in Germany 49% vs 53%, a gap that was not statistically significant in this study.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the SMILE research note (§9 E, F, H, J). The repair phrases are for the Empathy Lab repair station.
Customer-service example (invented): at a hotel reception in Munich, trainee Samuel (23) explains the check-in time and a guest shouts "I can't understand you, get me someone who speaks properly!" Samuel acknowledges the frustration without accepting the insult: "I see you've had a long journey. Let me write the times down for you." Then ask: what does employer empathy toward staff look like when the manager hears the shouting?
Interview phrases name empathy as a skill. On a CV or Europass profile, use the EU (ESCO) words: "listen actively", "demonstrate consideration", "show empathy".
Tip: let participants rewrite one phrase in their own words. A natural phrase is better than a perfect one.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3.3: in a storytelling circle, participants share moments when they felt truly seen or not seen. A "listening witness" reflects back what has been heard without judgement and models deep presence.
The four questions come from outsider-witness practice (White, 2007; Hayward, Dulwich Centre exercise sheet). After the witnesses speak, the teller says what it was like to be heard this way. How to run (5 min): one or two volunteers tell, two witnesses respond.
The picture: Aylin tells, four witnesses listen. Each badge is one way to respond: words, a picture, a connection, where the story moves me.
Trauma tip: invite stories of moments of being seen or helped (strengths-based). Volunteers only; a moment from school, work or a shop is enough. If someone becomes distressed, pause, offer a quiet break and talk privately.
Related model: the Human Library (Copenhagen, 2000) uses structured, consensual conversations in which the storyteller chooses what to share. A before-after study with 105 Hungarian students found lower prejudice scores (Orosz et al., 2016; no control group).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3.3: guided journaling with the three prompts on the slide, then a Migration Map that traces a journey (real or imagined) and notes moments of empathy, isolation or misunderstanding. The map connects personal experience to wider social systems.
In SMILE the imagined journey is the default. Say it clearly before people start: "You can map the journey of an invented person, a character from a film or a book, or any journey, such as a move to a new city or a first job. You never have to map your own migration." Journals stay private.
The star for skills is a strengths-based addition from narrative practice: look for skills and values, not only the hardest moments. The Tree of Life approach was built around responding to people who experienced significant losses "in ways that are not re-traumatising" (Ncube, 2006, via Dulwich Centre).
Two-session format: the curriculum suggests journaling between sessions. The map can be started in class and finished at home, as an option.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link: Unit 3 relates empathy to participants' migration journeys and career goals. Message: the empathy and mediation many young migrants already practise informally can become a recognised skill and a job path: peer support, interpreting, intercultural mediation, care.
Honest limits: a group version of the peer-helper programme in Istanbul found no significant effect on symptoms (Acarturk et al., 2024), and the Western European trial of the WHO stress course found a benefit right after the course but no difference at 6 months (Purgato et al., 2021). The Dutch trial participants were adults (mean age 37). The method matters, and so do jobs, housing and stress.
METAdrasi figures are the organisation's own. It halted camp interpretation in July 2025 because it was owed more than 2.5 million euro (AIDA Greece 2025 Update, p. 197): empathic work must also be fairly paid, lasting work. In Berlin, the Stadtteilmütter (neighbourhood mothers) grew their clients' networks, but the mothers themselves did not move into regular jobs (Sülzle, Glock &amp; Jörg, 2019).
Mediators in Italian hospitals describe a heavy emotional load and little recognition (Faggi &amp; Fioretti, 2025). Boundaries are part of empathy (2.2).</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3.3: the session closes with a shared Empathy Manifesto, co-created as a visual mural or a digital collage, with phrases, colours and symbols that represent empathy, inclusion and ethical care. It is one of the creative outputs the curriculum uses for formative assessment.
The curriculum cites Marino (2022) here, with a shortened title. Correct title: "The role of empathy in bridging Western and Indigenous knowledges: Dominick LaCapra and Ailton Krenak" (Rethinking History, 26(4)). Its abstract: "the role of empathy is to recognize other ontologies, epistemologies, and cosmologies, and to 'make time to tell new stories'". Invite proverbs, songs or images from participants' own cultures.
Tip: add your own line first, and leave enough wall space so quiet participants can add theirs while others talk.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protects participants from a "deficit" message: soft-skills training must not suggest that unemployment or discrimination is their fault.
Field experiments send identical CVs that differ only by name; the call-back gap therefore measures discrimination, not skills (Quillian et al., 2019, meta-analysis of 97 experiments).
Only 6% of Muslim respondents who felt discriminated against reported it (FRA, Being Muslim in the EU, 2024). Point to the help points slide.
Empathy is a two-way street: employers, offices and customers must also listen. A US report for the Tent Partnership quotes a manager: "You have to know what language they speak, and we can provide an interpreter. But you have to want to understand them, too." (Fiscal Policy Institute &amp; Tent, 2018, p. 31; US data, an illustration only).
Understanding someone does not mean accepting discrimination. Among young people of African descent (16-24) who felt discriminated against, only 3% reported it (FRA, Being Black in the EU, 2023, p. 17). Encourage naming and reporting.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participants which country they live in and open the matching website live if internet is available.
For this module, add your local psychosocial support and legal-aid contacts (your referral list). Greece: Ministry of Migration and Asylum Help Desk for beneficiaries of international protection, 213 212 8400.</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participant writes the answers on a card or in their journal. Ask them to look at their Active Listening checklist again and tick the habit they chose (curriculum 3.1: "share a listening habit they would like to strengthen").
The curriculum's Follow-up Toolkit is a one-page handout that summarises empathy practices (active listening, the Empathy Onion, reflection questions) for participants to take home.
Keep it short and positive. If the group meets again, start the next session by asking how the habit went.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closing ritual: at the end of the workshop, participants gather in a "gratitude circle"; each person names an empathetic moment they witnessed during the session. It reinforces collective learning, highlights positive behaviours and closes the training with emotional resonance.
Curriculum note: the ritual is listed at the start of Unit 3 in the curriculum text, but it describes the end of the workshop, so it is placed here.
Watch the check-out: anyone at the extremes of the thermometer gets a short private conversation before leaving, and the referral contacts.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Summarise with the group: ask three volunteers to name one tool they will use (Empathy Map, Empathy Onion, the four reframing steps, Listen-Summarise-Reflect, the listening witness).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verified references with URLs and page numbers: SMILE research note "Empathy" (arastirma/empathy-icerik.md, §11) and the shared labour-market note.
Corrections to the curriculum's reference list, for trainers and handbook authors: (1) "Harvard Business Review (2021). Empathy Is the Most Important Leadership Skill" is a Forbes column (Brower, 19 Sept 2021) reporting the Catalyst study (Van Bommel, 2021). (2) "Carnicero et al. (2022)" is Carnicero Pérez, Moreno-Rodríguez &amp; Felgueras Custodio (2023), IJERI 19, 109-122, and does not show that role-play builds empathy. (3) Marino (2022): the real title is given above. (4) Zembylas (2018): full title adds ": The education of empathy". (5) Smaling (2007): Crossref dates the chapter 2006. (6) LaCapra (2014) and Carnicero are cited in the curriculum text but missing from its reference list. (7) Brown, Daring Greatly, was first published in 2012 (Gotham); 2013 is the Penguin edition.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participants to continue on the SMILE learning platform (QR code). Collect photos of the Empathy Manifesto only with consent, and remind everyone of the support contacts.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50</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pn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png"/><Relationship Id="rId9" Type="http://schemas.openxmlformats.org/officeDocument/2006/relationships/image" Target="../media/image-1002-9.png"/><Relationship Id="rId10" Type="http://schemas.openxmlformats.org/officeDocument/2006/relationships/image" Target="../media/image-1002-10.png"/><Relationship Id="rId11" Type="http://schemas.openxmlformats.org/officeDocument/2006/relationships/image" Target="../media/image-1002-11.png"/><Relationship Id="rId1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smile-smartleap/kimlik/img/ab-baskanligi.png">    </p:cNvPr>
          <p:cNvPicPr>
            <a:picLocks noChangeAspect="1"/>
          </p:cNvPicPr>
          <p:nvPr/>
        </p:nvPicPr>
        <p:blipFill>
          <a:blip r:embed="rId1"/>
          <a:stretch>
            <a:fillRect/>
          </a:stretch>
        </p:blipFill>
        <p:spPr>
          <a:xfrm>
            <a:off x="360000" y="187200"/>
            <a:ext cx="496440" cy="273600"/>
          </a:xfrm>
          <a:prstGeom prst="rect">
            <a:avLst/>
          </a:prstGeom>
        </p:spPr>
      </p:pic>
      <p:pic>
        <p:nvPicPr>
          <p:cNvPr id="3" name="Image 1" descr="/root/smile-smartleap/kimlik/img/tr-ulusal-ajans.png">    </p:cNvPr>
          <p:cNvPicPr>
            <a:picLocks noChangeAspect="1"/>
          </p:cNvPicPr>
          <p:nvPr/>
        </p:nvPicPr>
        <p:blipFill>
          <a:blip r:embed="rId2"/>
          <a:stretch>
            <a:fillRect/>
          </a:stretch>
        </p:blipFill>
        <p:spPr>
          <a:xfrm>
            <a:off x="971640" y="187200"/>
            <a:ext cx="516960" cy="273600"/>
          </a:xfrm>
          <a:prstGeom prst="rect">
            <a:avLst/>
          </a:prstGeom>
        </p:spPr>
      </p:pic>
      <p:pic>
        <p:nvPicPr>
          <p:cNvPr id="4" name="Image 2" descr="/root/smile-smartleap/kimlik/img/eu-cofunded-en.png">    </p:cNvPr>
          <p:cNvPicPr>
            <a:picLocks noChangeAspect="1"/>
          </p:cNvPicPr>
          <p:nvPr/>
        </p:nvPicPr>
        <p:blipFill>
          <a:blip r:embed="rId3"/>
          <a:stretch>
            <a:fillRect/>
          </a:stretch>
        </p:blipFill>
        <p:spPr>
          <a:xfrm>
            <a:off x="1603800" y="144000"/>
            <a:ext cx="1685160" cy="360000"/>
          </a:xfrm>
          <a:prstGeom prst="rect">
            <a:avLst/>
          </a:prstGeom>
        </p:spPr>
      </p:pic>
      <p:pic>
        <p:nvPicPr>
          <p:cNvPr id="5" name="Image 3" descr="/root/smile-smartleap/kimlik/img/smile-logo.png">    </p:cNvPr>
          <p:cNvPicPr>
            <a:picLocks noChangeAspect="1"/>
          </p:cNvPicPr>
          <p:nvPr/>
        </p:nvPicPr>
        <p:blipFill>
          <a:blip r:embed="rId4"/>
          <a:stretch>
            <a:fillRect/>
          </a:stretch>
        </p:blipFill>
        <p:spPr>
          <a:xfrm>
            <a:off x="10781280" y="172800"/>
            <a:ext cx="1050840" cy="302400"/>
          </a:xfrm>
          <a:prstGeom prst="rect">
            <a:avLst/>
          </a:prstGeom>
        </p:spPr>
      </p:pic>
      <p:pic>
        <p:nvPicPr>
          <p:cNvPr id="6" name="Image 4" descr="/root/smile-smartleap/kimlik/img/ortaklar/1-migarts.png">    </p:cNvPr>
          <p:cNvPicPr>
            <a:picLocks noChangeAspect="1"/>
          </p:cNvPicPr>
          <p:nvPr/>
        </p:nvPicPr>
        <p:blipFill>
          <a:blip r:embed="rId5"/>
          <a:stretch>
            <a:fillRect/>
          </a:stretch>
        </p:blipFill>
        <p:spPr>
          <a:xfrm>
            <a:off x="3788280" y="6553800"/>
            <a:ext cx="465120" cy="183960"/>
          </a:xfrm>
          <a:prstGeom prst="rect">
            <a:avLst/>
          </a:prstGeom>
        </p:spPr>
      </p:pic>
      <p:pic>
        <p:nvPicPr>
          <p:cNvPr id="7" name="Image 5" descr="/root/smile-smartleap/kimlik/img/ortaklar/2-kean.png">    </p:cNvPr>
          <p:cNvPicPr>
            <a:picLocks noChangeAspect="1"/>
          </p:cNvPicPr>
          <p:nvPr/>
        </p:nvPicPr>
        <p:blipFill>
          <a:blip r:embed="rId6"/>
          <a:stretch>
            <a:fillRect/>
          </a:stretch>
        </p:blipFill>
        <p:spPr>
          <a:xfrm>
            <a:off x="4523400" y="6516000"/>
            <a:ext cx="311760" cy="259200"/>
          </a:xfrm>
          <a:prstGeom prst="rect">
            <a:avLst/>
          </a:prstGeom>
        </p:spPr>
      </p:pic>
      <p:pic>
        <p:nvPicPr>
          <p:cNvPr id="8" name="Image 6" descr="/root/smile-smartleap/kimlik/img/ortaklar/3-wip.png">    </p:cNvPr>
          <p:cNvPicPr>
            <a:picLocks noChangeAspect="1"/>
          </p:cNvPicPr>
          <p:nvPr/>
        </p:nvPicPr>
        <p:blipFill>
          <a:blip r:embed="rId7"/>
          <a:stretch>
            <a:fillRect/>
          </a:stretch>
        </p:blipFill>
        <p:spPr>
          <a:xfrm>
            <a:off x="5105160" y="6516000"/>
            <a:ext cx="225720" cy="259200"/>
          </a:xfrm>
          <a:prstGeom prst="rect">
            <a:avLst/>
          </a:prstGeom>
        </p:spPr>
      </p:pic>
      <p:pic>
        <p:nvPicPr>
          <p:cNvPr id="9" name="Image 7" descr="/root/smile-smartleap/kimlik/img/ortaklar/4-smartleap.png">    </p:cNvPr>
          <p:cNvPicPr>
            <a:picLocks noChangeAspect="1"/>
          </p:cNvPicPr>
          <p:nvPr/>
        </p:nvPicPr>
        <p:blipFill>
          <a:blip r:embed="rId8"/>
          <a:stretch>
            <a:fillRect/>
          </a:stretch>
        </p:blipFill>
        <p:spPr>
          <a:xfrm>
            <a:off x="5600880" y="6579000"/>
            <a:ext cx="642600" cy="133200"/>
          </a:xfrm>
          <a:prstGeom prst="rect">
            <a:avLst/>
          </a:prstGeom>
        </p:spPr>
      </p:pic>
      <p:pic>
        <p:nvPicPr>
          <p:cNvPr id="10" name="Image 8" descr="/root/smile-smartleap/kimlik/img/ortaklar/5-girisimcilik-okulu.png">    </p:cNvPr>
          <p:cNvPicPr>
            <a:picLocks noChangeAspect="1"/>
          </p:cNvPicPr>
          <p:nvPr/>
        </p:nvPicPr>
        <p:blipFill>
          <a:blip r:embed="rId9"/>
          <a:stretch>
            <a:fillRect/>
          </a:stretch>
        </p:blipFill>
        <p:spPr>
          <a:xfrm>
            <a:off x="6513480" y="6546960"/>
            <a:ext cx="434160" cy="196920"/>
          </a:xfrm>
          <a:prstGeom prst="rect">
            <a:avLst/>
          </a:prstGeom>
        </p:spPr>
      </p:pic>
      <p:pic>
        <p:nvPicPr>
          <p:cNvPr id="11" name="Image 9" descr="/root/smile-smartleap/kimlik/img/ortaklar/6-bir-iz.png">    </p:cNvPr>
          <p:cNvPicPr>
            <a:picLocks noChangeAspect="1"/>
          </p:cNvPicPr>
          <p:nvPr/>
        </p:nvPicPr>
        <p:blipFill>
          <a:blip r:embed="rId10"/>
          <a:stretch>
            <a:fillRect/>
          </a:stretch>
        </p:blipFill>
        <p:spPr>
          <a:xfrm>
            <a:off x="7217640" y="6522480"/>
            <a:ext cx="347400" cy="246240"/>
          </a:xfrm>
          <a:prstGeom prst="rect">
            <a:avLst/>
          </a:prstGeom>
        </p:spPr>
      </p:pic>
      <p:pic>
        <p:nvPicPr>
          <p:cNvPr id="12" name="Image 10" descr="/root/smile-smartleap/kimlik/img/ortaklar/7-suse.png">    </p:cNvPr>
          <p:cNvPicPr>
            <a:picLocks noChangeAspect="1"/>
          </p:cNvPicPr>
          <p:nvPr/>
        </p:nvPicPr>
        <p:blipFill>
          <a:blip r:embed="rId11"/>
          <a:stretch>
            <a:fillRect/>
          </a:stretch>
        </p:blipFill>
        <p:spPr>
          <a:xfrm>
            <a:off x="7835040" y="6570360"/>
            <a:ext cx="568800" cy="150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2.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2.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1.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2.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2.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2.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2.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1.png"/><Relationship Id="rId4" Type="http://schemas.openxmlformats.org/officeDocument/2006/relationships/image" Target="../media/image-24-2.png"/><Relationship Id="rId5" Type="http://schemas.openxmlformats.org/officeDocument/2006/relationships/image" Target="../media/image-24-1.png"/><Relationship Id="rId6" Type="http://schemas.openxmlformats.org/officeDocument/2006/relationships/image" Target="../media/image-24-6.png"/><Relationship Id="rId7" Type="http://schemas.openxmlformats.org/officeDocument/2006/relationships/slideLayout" Target="../slideLayouts/slideLayout2.xml"/><Relationship Id="rId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2.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slideLayout" Target="../slideLayouts/slideLayout2.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slideLayout" Target="../slideLayouts/slideLayout2.xml"/><Relationship Id="rId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slideLayout" Target="../slideLayouts/slideLayout2.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5" Type="http://schemas.openxmlformats.org/officeDocument/2006/relationships/image" Target="../media/image-32-5.png"/><Relationship Id="rId6" Type="http://schemas.openxmlformats.org/officeDocument/2006/relationships/slideLayout" Target="../slideLayouts/slideLayout2.xml"/><Relationship Id="rId7"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slideLayout" Target="../slideLayouts/slideLayout2.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image" Target="../media/image-35-5.png"/><Relationship Id="rId6" Type="http://schemas.openxmlformats.org/officeDocument/2006/relationships/slideLayout" Target="../slideLayouts/slideLayout2.xml"/><Relationship Id="rId7"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image" Target="../media/image-36-5.png"/><Relationship Id="rId6" Type="http://schemas.openxmlformats.org/officeDocument/2006/relationships/image" Target="../media/image-36-6.png"/><Relationship Id="rId7" Type="http://schemas.openxmlformats.org/officeDocument/2006/relationships/slideLayout" Target="../slideLayouts/slideLayout2.xml"/><Relationship Id="rId8"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2.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image" Target="../media/image-38-4.png"/><Relationship Id="rId5" Type="http://schemas.openxmlformats.org/officeDocument/2006/relationships/slideLayout" Target="../slideLayouts/slideLayout2.xml"/><Relationship Id="rId6"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image" Target="../media/image-40-5.png"/><Relationship Id="rId6" Type="http://schemas.openxmlformats.org/officeDocument/2006/relationships/slideLayout" Target="../slideLayouts/slideLayout2.xml"/><Relationship Id="rId7"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3.png"/><Relationship Id="rId4" Type="http://schemas.openxmlformats.org/officeDocument/2006/relationships/image" Target="../media/image-41-4.png"/><Relationship Id="rId5" Type="http://schemas.openxmlformats.org/officeDocument/2006/relationships/slideLayout" Target="../slideLayouts/slideLayout2.xml"/><Relationship Id="rId6"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slideLayout" Target="../slideLayouts/slideLayout2.xml"/><Relationship Id="rId7"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2.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image" Target="../media/image-44-3.png"/><Relationship Id="rId4" Type="http://schemas.openxmlformats.org/officeDocument/2006/relationships/image" Target="../media/image-44-4.png"/><Relationship Id="rId5" Type="http://schemas.openxmlformats.org/officeDocument/2006/relationships/image" Target="../media/image-44-5.png"/><Relationship Id="rId6" Type="http://schemas.openxmlformats.org/officeDocument/2006/relationships/slideLayout" Target="../slideLayouts/slideLayout2.xml"/><Relationship Id="rId7"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2.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image" Target="../media/image-46-3.png"/><Relationship Id="rId4" Type="http://schemas.openxmlformats.org/officeDocument/2006/relationships/image" Target="../media/image-46-4.png"/><Relationship Id="rId5" Type="http://schemas.openxmlformats.org/officeDocument/2006/relationships/image" Target="../media/image-46-5.png"/><Relationship Id="rId6" Type="http://schemas.openxmlformats.org/officeDocument/2006/relationships/slideLayout" Target="../slideLayouts/slideLayout2.xml"/><Relationship Id="rId7"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image" Target="../media/image-47-3.png"/><Relationship Id="rId4" Type="http://schemas.openxmlformats.org/officeDocument/2006/relationships/image" Target="../media/image-47-4.png"/><Relationship Id="rId5" Type="http://schemas.openxmlformats.org/officeDocument/2006/relationships/slideLayout" Target="../slideLayouts/slideLayout2.xml"/><Relationship Id="rId6"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slideLayout" Target="../slideLayouts/slideLayout2.xml"/><Relationship Id="rId4"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root/smile-smartleap/sunum/build/cache/varlik/sekil-blob-E6007E-900-0.png">    </p:cNvPr>
          <p:cNvPicPr>
            <a:picLocks noChangeAspect="1"/>
          </p:cNvPicPr>
          <p:nvPr/>
        </p:nvPicPr>
        <p:blipFill>
          <a:blip r:embed="rId1"/>
          <a:stretch>
            <a:fillRect/>
          </a:stretch>
        </p:blipFill>
        <p:spPr>
          <a:xfrm>
            <a:off x="7802575" y="1212020"/>
            <a:ext cx="3931920" cy="4192760"/>
          </a:xfrm>
          <a:prstGeom prst="rect">
            <a:avLst/>
          </a:prstGeom>
        </p:spPr>
      </p:pic>
      <p:pic>
        <p:nvPicPr>
          <p:cNvPr id="3" name="Image 1" descr="/root/smile-smartleap/sunum/build/cache/varlik/sekil-blob-FFD37C-900-hv.png">    </p:cNvPr>
          <p:cNvPicPr>
            <a:picLocks noChangeAspect="1"/>
          </p:cNvPicPr>
          <p:nvPr/>
        </p:nvPicPr>
        <p:blipFill>
          <a:blip r:embed="rId2"/>
          <a:stretch>
            <a:fillRect/>
          </a:stretch>
        </p:blipFill>
        <p:spPr>
          <a:xfrm>
            <a:off x="7208215" y="4789800"/>
            <a:ext cx="1371600" cy="1463040"/>
          </a:xfrm>
          <a:prstGeom prst="rect">
            <a:avLst/>
          </a:prstGeom>
        </p:spPr>
      </p:pic>
      <p:pic>
        <p:nvPicPr>
          <p:cNvPr id="4" name="Image 2" descr="/root/smile-smartleap/sunum/build/cache/cizim/m2-hero--2975c0cede-2400.png">    </p:cNvPr>
          <p:cNvPicPr>
            <a:picLocks noChangeAspect="1"/>
          </p:cNvPicPr>
          <p:nvPr/>
        </p:nvPicPr>
        <p:blipFill>
          <a:blip r:embed="rId3"/>
          <a:stretch>
            <a:fillRect/>
          </a:stretch>
        </p:blipFill>
        <p:spPr>
          <a:xfrm>
            <a:off x="6309360" y="976372"/>
            <a:ext cx="5516575" cy="4709776"/>
          </a:xfrm>
          <a:prstGeom prst="rect">
            <a:avLst/>
          </a:prstGeom>
        </p:spPr>
      </p:pic>
      <p:pic>
        <p:nvPicPr>
          <p:cNvPr id="5" name="Image 3" descr="/root/smile-smartleap/sunum/build/cache/varlik/nokta-183454-4x3-0.55.png">    </p:cNvPr>
          <p:cNvPicPr>
            <a:picLocks noChangeAspect="1"/>
          </p:cNvPicPr>
          <p:nvPr/>
        </p:nvPicPr>
        <p:blipFill>
          <a:blip r:embed="rId4"/>
          <a:stretch>
            <a:fillRect/>
          </a:stretch>
        </p:blipFill>
        <p:spPr>
          <a:xfrm>
            <a:off x="548640" y="5704200"/>
            <a:ext cx="731520" cy="548640"/>
          </a:xfrm>
          <a:prstGeom prst="rect">
            <a:avLst/>
          </a:prstGeom>
        </p:spPr>
      </p:pic>
      <p:sp>
        <p:nvSpPr>
          <p:cNvPr id="6" name="Text 0"/>
          <p:cNvSpPr txBox="1"/>
          <p:nvPr/>
        </p:nvSpPr>
        <p:spPr>
          <a:xfrm>
            <a:off x="548640" y="1095480"/>
            <a:ext cx="6766560" cy="292608"/>
          </a:xfrm>
          <a:prstGeom prst="rect">
            <a:avLst/>
          </a:prstGeom>
          <a:noFill/>
          <a:ln/>
        </p:spPr>
        <p:txBody>
          <a:bodyPr wrap="square" lIns="0" tIns="0" rIns="0" bIns="0" rtlCol="0" anchor="t"/>
          <a:lstStyle/>
          <a:p>
            <a:pPr indent="0" marL="0">
              <a:buNone/>
            </a:pPr>
            <a:r>
              <a:rPr lang="en-GB" altLang="en-US" sz="1300" b="1" spc="200" kern="0" dirty="0">
                <a:solidFill>
                  <a:srgbClr val="B0005F"/>
                </a:solidFill>
                <a:latin typeface="Montserrat" pitchFamily="34" charset="0"/>
                <a:ea typeface="Montserrat" pitchFamily="34" charset="-122"/>
                <a:cs typeface="Montserrat" pitchFamily="34" charset="-120"/>
              </a:rPr>
              <a:t>MODULE 2 · TRAINER PRESENTATION</a:t>
            </a:r>
            <a:endParaRPr lang="en-GB" sz="1300" dirty="0"/>
          </a:p>
        </p:txBody>
      </p:sp>
      <p:sp>
        <p:nvSpPr>
          <p:cNvPr id="7" name="Text 1"/>
          <p:cNvSpPr txBox="1"/>
          <p:nvPr/>
        </p:nvSpPr>
        <p:spPr>
          <a:xfrm>
            <a:off x="548640" y="1461240"/>
            <a:ext cx="6949440" cy="1051560"/>
          </a:xfrm>
          <a:prstGeom prst="rect">
            <a:avLst/>
          </a:prstGeom>
          <a:noFill/>
          <a:ln/>
        </p:spPr>
        <p:txBody>
          <a:bodyPr wrap="square" lIns="0" tIns="0" rIns="0" bIns="0" rtlCol="0" anchor="t">
            <a:normAutofit/>
          </a:bodyPr>
          <a:lstStyle/>
          <a:p>
            <a:pPr indent="0" marL="0">
              <a:buNone/>
            </a:pPr>
            <a:r>
              <a:rPr lang="en-GB" altLang="en-US" sz="4800" b="1" dirty="0">
                <a:solidFill>
                  <a:srgbClr val="183454"/>
                </a:solidFill>
                <a:latin typeface="Montserrat" pitchFamily="34" charset="0"/>
                <a:ea typeface="Montserrat" pitchFamily="34" charset="-122"/>
                <a:cs typeface="Montserrat" pitchFamily="34" charset="-120"/>
              </a:rPr>
              <a:t>Empathy</a:t>
            </a:r>
            <a:endParaRPr lang="en-GB" sz="4800" dirty="0"/>
          </a:p>
        </p:txBody>
      </p:sp>
      <p:sp>
        <p:nvSpPr>
          <p:cNvPr id="8" name="Text 2"/>
          <p:cNvSpPr txBox="1"/>
          <p:nvPr/>
        </p:nvSpPr>
        <p:spPr>
          <a:xfrm>
            <a:off x="548640" y="2558520"/>
            <a:ext cx="6675120" cy="960120"/>
          </a:xfrm>
          <a:prstGeom prst="rect">
            <a:avLst/>
          </a:prstGeom>
          <a:noFill/>
          <a:ln/>
        </p:spPr>
        <p:txBody>
          <a:bodyPr wrap="square" lIns="0" tIns="0" rIns="0" bIns="0" rtlCol="0" anchor="t">
            <a:normAutofit/>
          </a:bodyPr>
          <a:lstStyle/>
          <a:p>
            <a:pPr indent="0" marL="0">
              <a:buNone/>
            </a:pPr>
            <a:r>
              <a:rPr lang="en-GB" altLang="en-US" sz="1900" dirty="0">
                <a:solidFill>
                  <a:srgbClr val="4A5B70"/>
                </a:solidFill>
                <a:latin typeface="Montserrat" pitchFamily="34" charset="0"/>
                <a:ea typeface="Montserrat" pitchFamily="34" charset="-122"/>
                <a:cs typeface="Montserrat" pitchFamily="34" charset="-120"/>
              </a:rPr>
              <a:t>Listen, understand and respond with respect: empathy for work, teams and community life in a new country.</a:t>
            </a:r>
            <a:endParaRPr lang="en-GB" sz="1900" dirty="0"/>
          </a:p>
        </p:txBody>
      </p:sp>
      <p:sp>
        <p:nvSpPr>
          <p:cNvPr id="9" name="Shape 3"/>
          <p:cNvSpPr/>
          <p:nvPr/>
        </p:nvSpPr>
        <p:spPr>
          <a:xfrm>
            <a:off x="548640" y="3655800"/>
            <a:ext cx="1102081" cy="329184"/>
          </a:xfrm>
          <a:prstGeom prst="roundRect">
            <a:avLst>
              <a:gd name="adj" fmla="val 50000"/>
            </a:avLst>
          </a:prstGeom>
          <a:solidFill>
            <a:srgbClr val="FCDBED"/>
          </a:solidFill>
          <a:ln w="9525">
            <a:solidFill>
              <a:srgbClr val="FCDBED"/>
            </a:solidFill>
            <a:prstDash val="solid"/>
          </a:ln>
        </p:spPr>
      </p:sp>
      <p:sp>
        <p:nvSpPr>
          <p:cNvPr id="10" name="Text 4"/>
          <p:cNvSpPr txBox="1"/>
          <p:nvPr/>
        </p:nvSpPr>
        <p:spPr>
          <a:xfrm>
            <a:off x="548640"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B0005F"/>
                </a:solidFill>
                <a:latin typeface="Montserrat" pitchFamily="34" charset="0"/>
                <a:ea typeface="Montserrat" pitchFamily="34" charset="-122"/>
                <a:cs typeface="Montserrat" pitchFamily="34" charset="-120"/>
              </a:rPr>
              <a:t>3 hours</a:t>
            </a:r>
            <a:endParaRPr lang="en-GB" sz="1150" dirty="0"/>
          </a:p>
        </p:txBody>
      </p:sp>
      <p:sp>
        <p:nvSpPr>
          <p:cNvPr id="11" name="Shape 5"/>
          <p:cNvSpPr/>
          <p:nvPr/>
        </p:nvSpPr>
        <p:spPr>
          <a:xfrm>
            <a:off x="1778737" y="3655800"/>
            <a:ext cx="1102081" cy="329184"/>
          </a:xfrm>
          <a:prstGeom prst="roundRect">
            <a:avLst>
              <a:gd name="adj" fmla="val 50000"/>
            </a:avLst>
          </a:prstGeom>
          <a:solidFill>
            <a:srgbClr val="FCDBED"/>
          </a:solidFill>
          <a:ln w="9525">
            <a:solidFill>
              <a:srgbClr val="FCDBED"/>
            </a:solidFill>
            <a:prstDash val="solid"/>
          </a:ln>
        </p:spPr>
      </p:sp>
      <p:sp>
        <p:nvSpPr>
          <p:cNvPr id="12" name="Text 6"/>
          <p:cNvSpPr txBox="1"/>
          <p:nvPr/>
        </p:nvSpPr>
        <p:spPr>
          <a:xfrm>
            <a:off x="1778737"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B0005F"/>
                </a:solidFill>
                <a:latin typeface="Montserrat" pitchFamily="34" charset="0"/>
                <a:ea typeface="Montserrat" pitchFamily="34" charset="-122"/>
                <a:cs typeface="Montserrat" pitchFamily="34" charset="-120"/>
              </a:rPr>
              <a:t>3 units</a:t>
            </a:r>
            <a:endParaRPr lang="en-GB" sz="1150" dirty="0"/>
          </a:p>
        </p:txBody>
      </p:sp>
      <p:sp>
        <p:nvSpPr>
          <p:cNvPr id="13" name="Shape 7"/>
          <p:cNvSpPr/>
          <p:nvPr/>
        </p:nvSpPr>
        <p:spPr>
          <a:xfrm>
            <a:off x="3008833" y="3655800"/>
            <a:ext cx="1433322" cy="329184"/>
          </a:xfrm>
          <a:prstGeom prst="roundRect">
            <a:avLst>
              <a:gd name="adj" fmla="val 50000"/>
            </a:avLst>
          </a:prstGeom>
          <a:solidFill>
            <a:srgbClr val="FCDBED"/>
          </a:solidFill>
          <a:ln w="9525">
            <a:solidFill>
              <a:srgbClr val="FCDBED"/>
            </a:solidFill>
            <a:prstDash val="solid"/>
          </a:ln>
        </p:spPr>
      </p:sp>
      <p:sp>
        <p:nvSpPr>
          <p:cNvPr id="14" name="Text 8"/>
          <p:cNvSpPr txBox="1"/>
          <p:nvPr/>
        </p:nvSpPr>
        <p:spPr>
          <a:xfrm>
            <a:off x="3008833"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B0005F"/>
                </a:solidFill>
                <a:latin typeface="Montserrat" pitchFamily="34" charset="0"/>
                <a:ea typeface="Montserrat" pitchFamily="34" charset="-122"/>
                <a:cs typeface="Montserrat" pitchFamily="34" charset="-120"/>
              </a:rPr>
              <a:t>Ages 18-30</a:t>
            </a:r>
            <a:endParaRPr lang="en-GB" sz="1150" dirty="0"/>
          </a:p>
        </p:txBody>
      </p:sp>
      <p:sp>
        <p:nvSpPr>
          <p:cNvPr id="15" name="Shape 9"/>
          <p:cNvSpPr/>
          <p:nvPr/>
        </p:nvSpPr>
        <p:spPr>
          <a:xfrm>
            <a:off x="4570171" y="3655800"/>
            <a:ext cx="1764563" cy="329184"/>
          </a:xfrm>
          <a:prstGeom prst="roundRect">
            <a:avLst>
              <a:gd name="adj" fmla="val 50000"/>
            </a:avLst>
          </a:prstGeom>
          <a:solidFill>
            <a:srgbClr val="FCDBED"/>
          </a:solidFill>
          <a:ln w="9525">
            <a:solidFill>
              <a:srgbClr val="FCDBED"/>
            </a:solidFill>
            <a:prstDash val="solid"/>
          </a:ln>
        </p:spPr>
      </p:sp>
      <p:sp>
        <p:nvSpPr>
          <p:cNvPr id="16" name="Text 10"/>
          <p:cNvSpPr txBox="1"/>
          <p:nvPr/>
        </p:nvSpPr>
        <p:spPr>
          <a:xfrm>
            <a:off x="4570171"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B0005F"/>
                </a:solidFill>
                <a:latin typeface="Montserrat" pitchFamily="34" charset="0"/>
                <a:ea typeface="Montserrat" pitchFamily="34" charset="-122"/>
                <a:cs typeface="Montserrat" pitchFamily="34" charset="-120"/>
              </a:rPr>
              <a:t>B1-B2 English</a:t>
            </a:r>
            <a:endParaRPr lang="en-GB" sz="1150" dirty="0"/>
          </a:p>
        </p:txBody>
      </p:sp>
      <p:sp>
        <p:nvSpPr>
          <p:cNvPr id="17" name="Text 11"/>
          <p:cNvSpPr txBox="1"/>
          <p:nvPr/>
        </p:nvSpPr>
        <p:spPr>
          <a:xfrm>
            <a:off x="1417320" y="5155560"/>
            <a:ext cx="4937760" cy="1005840"/>
          </a:xfrm>
          <a:prstGeom prst="rect">
            <a:avLst/>
          </a:prstGeom>
          <a:noFill/>
          <a:ln/>
        </p:spPr>
        <p:txBody>
          <a:bodyPr wrap="square" lIns="0" tIns="0" rIns="0" bIns="0" rtlCol="0" anchor="b"/>
          <a:lstStyle/>
          <a:p>
            <a:pPr indent="0" marL="0">
              <a:spcAft>
                <a:spcPts val="200"/>
              </a:spcAft>
              <a:buNone/>
            </a:pPr>
            <a:r>
              <a:rPr lang="en-GB" altLang="en-US" sz="1300" b="1" dirty="0">
                <a:solidFill>
                  <a:srgbClr val="2E57AD"/>
                </a:solidFill>
                <a:latin typeface="Montserrat" pitchFamily="34" charset="0"/>
                <a:ea typeface="Montserrat" pitchFamily="34" charset="-122"/>
                <a:cs typeface="Montserrat" pitchFamily="34" charset="-120"/>
              </a:rPr>
              <a:t>SMILE</a:t>
            </a:r>
            <a:endParaRPr lang="en-GB" sz="1300" dirty="0"/>
          </a:p>
          <a:p>
            <a:pPr indent="0" marL="0">
              <a:spcAft>
                <a:spcPts val="200"/>
              </a:spcAft>
              <a:buNone/>
            </a:pPr>
            <a:r>
              <a:rPr lang="en-GB" altLang="en-US" sz="1300" dirty="0">
                <a:solidFill>
                  <a:srgbClr val="183454"/>
                </a:solidFill>
                <a:latin typeface="Montserrat" pitchFamily="34" charset="0"/>
                <a:ea typeface="Montserrat" pitchFamily="34" charset="-122"/>
                <a:cs typeface="Montserrat" pitchFamily="34" charset="-120"/>
              </a:rPr>
              <a:t>Support Young Migrants Integration in the Labour market in Europe</a:t>
            </a:r>
            <a:endParaRPr lang="en-GB" sz="1300" dirty="0"/>
          </a:p>
          <a:p>
            <a:pPr indent="0" marL="0">
              <a:spcAft>
                <a:spcPts val="200"/>
              </a:spcAft>
              <a:buNone/>
            </a:pPr>
            <a:r>
              <a:rPr lang="en-GB" altLang="en-US" sz="1050" dirty="0">
                <a:solidFill>
                  <a:srgbClr val="6B7A8C"/>
                </a:solidFill>
                <a:latin typeface="Montserrat" pitchFamily="34" charset="0"/>
                <a:ea typeface="Montserrat" pitchFamily="34" charset="-122"/>
                <a:cs typeface="Montserrat" pitchFamily="34" charset="-120"/>
              </a:rPr>
              <a:t>Erasmus+ KA220-YOU · 2024-1-TR01-KA220-YOU-000256357</a:t>
            </a:r>
            <a:endParaRPr lang="en-GB" sz="1300" dirty="0"/>
          </a:p>
        </p:txBody>
      </p:sp>
      <p:sp>
        <p:nvSpPr>
          <p:cNvPr id="18" name="Text 12"/>
          <p:cNvSpPr txBox="1"/>
          <p:nvPr/>
        </p:nvSpPr>
        <p:spPr>
          <a:xfrm>
            <a:off x="6492240" y="5932800"/>
            <a:ext cx="5150815" cy="292608"/>
          </a:xfrm>
          <a:prstGeom prst="rect">
            <a:avLst/>
          </a:prstGeom>
          <a:noFill/>
          <a:ln/>
        </p:spPr>
        <p:txBody>
          <a:bodyPr wrap="square" lIns="0" tIns="0" rIns="0" bIns="0" rtlCol="0" anchor="ctr">
            <a:normAutofit/>
          </a:bodyPr>
          <a:lstStyle/>
          <a:p>
            <a:pPr algn="r" indent="0" marL="0">
              <a:buNone/>
            </a:pPr>
            <a:r>
              <a:rPr lang="en-GB" altLang="en-US" sz="1150" b="1" dirty="0">
                <a:solidFill>
                  <a:srgbClr val="183454"/>
                </a:solidFill>
                <a:latin typeface="Comfortaa" pitchFamily="34" charset="0"/>
                <a:ea typeface="Comfortaa" pitchFamily="34" charset="-122"/>
                <a:cs typeface="Comfortaa" pitchFamily="34" charset="-120"/>
              </a:rPr>
              <a:t>Empowerment Through Skills · Inclusion Through Opportunity</a:t>
            </a:r>
            <a:endParaRPr lang="en-GB"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HOW WE WORK TOGETHER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starting agreement</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E6007E"/>
          </a:solidFill>
          <a:ln w="12700">
            <a:solidFill>
              <a:srgbClr val="E6007E"/>
            </a:solidFill>
            <a:prstDash val="solid"/>
          </a:ln>
        </p:spPr>
      </p:sp>
      <p:sp>
        <p:nvSpPr>
          <p:cNvPr id="7" name="Shape 5"/>
          <p:cNvSpPr/>
          <p:nvPr/>
        </p:nvSpPr>
        <p:spPr>
          <a:xfrm>
            <a:off x="777240" y="2201904"/>
            <a:ext cx="566928" cy="566928"/>
          </a:xfrm>
          <a:prstGeom prst="ellipse">
            <a:avLst/>
          </a:prstGeom>
          <a:solidFill>
            <a:srgbClr val="FCDBED"/>
          </a:solidFill>
          <a:ln w="12700">
            <a:solidFill>
              <a:srgbClr val="FCDBED"/>
            </a:solidFill>
            <a:prstDash val="solid"/>
          </a:ln>
        </p:spPr>
      </p:sp>
      <p:pic>
        <p:nvPicPr>
          <p:cNvPr id="8" name="Image 0" descr="/root/smile-smartleap/sunum/build/cache/varlik/ikon-languages-B0005F-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Any English is good English</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We listen to ideas, not grammar. Nobody corrects your language here. Mix words from other languages if it helps.</a:t>
            </a:r>
            <a:endParaRPr lang="en-GB" sz="16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E6007E"/>
          </a:solidFill>
          <a:ln w="12700">
            <a:solidFill>
              <a:srgbClr val="E6007E"/>
            </a:solidFill>
            <a:prstDash val="solid"/>
          </a:ln>
        </p:spPr>
      </p:sp>
      <p:sp>
        <p:nvSpPr>
          <p:cNvPr id="13" name="Shape 10"/>
          <p:cNvSpPr/>
          <p:nvPr/>
        </p:nvSpPr>
        <p:spPr>
          <a:xfrm>
            <a:off x="3607994" y="2201904"/>
            <a:ext cx="566928" cy="566928"/>
          </a:xfrm>
          <a:prstGeom prst="ellipse">
            <a:avLst/>
          </a:prstGeom>
          <a:solidFill>
            <a:srgbClr val="FCDBED"/>
          </a:solidFill>
          <a:ln w="12700">
            <a:solidFill>
              <a:srgbClr val="FCDBED"/>
            </a:solidFill>
            <a:prstDash val="solid"/>
          </a:ln>
        </p:spPr>
      </p:sp>
      <p:pic>
        <p:nvPicPr>
          <p:cNvPr id="14" name="Image 1" descr="/root/smile-smartleap/sunum/build/cache/varlik/ikon-lock-B0005F-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Your story belongs to you</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never have to share your migration story. Our examples use invented characters.</a:t>
            </a:r>
            <a:endParaRPr lang="en-GB" sz="16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E6007E"/>
          </a:solidFill>
          <a:ln w="12700">
            <a:solidFill>
              <a:srgbClr val="E6007E"/>
            </a:solidFill>
            <a:prstDash val="solid"/>
          </a:ln>
        </p:spPr>
      </p:sp>
      <p:sp>
        <p:nvSpPr>
          <p:cNvPr id="19" name="Shape 15"/>
          <p:cNvSpPr/>
          <p:nvPr/>
        </p:nvSpPr>
        <p:spPr>
          <a:xfrm>
            <a:off x="6438748" y="2201904"/>
            <a:ext cx="566928" cy="566928"/>
          </a:xfrm>
          <a:prstGeom prst="ellipse">
            <a:avLst/>
          </a:prstGeom>
          <a:solidFill>
            <a:srgbClr val="FCDBED"/>
          </a:solidFill>
          <a:ln w="12700">
            <a:solidFill>
              <a:srgbClr val="FCDBED"/>
            </a:solidFill>
            <a:prstDash val="solid"/>
          </a:ln>
        </p:spPr>
      </p:sp>
      <p:pic>
        <p:nvPicPr>
          <p:cNvPr id="20" name="Image 2" descr="/root/smile-smartleap/sunum/build/cache/varlik/ikon-ear-B0005F-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Listen to understand</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One voice at a time. Every question is a good question.</a:t>
            </a:r>
            <a:endParaRPr lang="en-GB" sz="16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E6007E"/>
          </a:solidFill>
          <a:ln w="12700">
            <a:solidFill>
              <a:srgbClr val="E6007E"/>
            </a:solidFill>
            <a:prstDash val="solid"/>
          </a:ln>
        </p:spPr>
      </p:sp>
      <p:sp>
        <p:nvSpPr>
          <p:cNvPr id="25" name="Shape 20"/>
          <p:cNvSpPr/>
          <p:nvPr/>
        </p:nvSpPr>
        <p:spPr>
          <a:xfrm>
            <a:off x="9269501" y="2201904"/>
            <a:ext cx="566928" cy="566928"/>
          </a:xfrm>
          <a:prstGeom prst="ellipse">
            <a:avLst/>
          </a:prstGeom>
          <a:solidFill>
            <a:srgbClr val="FCDBED"/>
          </a:solidFill>
          <a:ln w="12700">
            <a:solidFill>
              <a:srgbClr val="FCDBED"/>
            </a:solidFill>
            <a:prstDash val="solid"/>
          </a:ln>
        </p:spPr>
      </p:sp>
      <p:pic>
        <p:nvPicPr>
          <p:cNvPr id="26" name="Image 3" descr="/root/smile-smartleap/sunum/build/cache/varlik/ikon-hand-B0005F-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“Pass” is always OK</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can skip any activity or question. Take a break when you need one.</a:t>
            </a:r>
            <a:endParaRPr lang="en-GB" sz="16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MODULE MAP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Three units, one journey: understand, explore, practise</a:t>
            </a:r>
            <a:endParaRPr lang="en-GB" sz="2500" dirty="0"/>
          </a:p>
        </p:txBody>
      </p:sp>
      <p:sp>
        <p:nvSpPr>
          <p:cNvPr id="5" name="Shape 3"/>
          <p:cNvSpPr/>
          <p:nvPr/>
        </p:nvSpPr>
        <p:spPr>
          <a:xfrm>
            <a:off x="548640" y="1945872"/>
            <a:ext cx="5432908" cy="1600200"/>
          </a:xfrm>
          <a:prstGeom prst="roundRect">
            <a:avLst>
              <a:gd name="adj" fmla="val 5714"/>
            </a:avLst>
          </a:prstGeom>
          <a:solidFill>
            <a:srgbClr val="FCDBED"/>
          </a:solidFill>
          <a:ln w="9525">
            <a:solidFill>
              <a:srgbClr val="FCDBED"/>
            </a:solidFill>
            <a:prstDash val="solid"/>
          </a:ln>
        </p:spPr>
      </p:sp>
      <p:sp>
        <p:nvSpPr>
          <p:cNvPr id="6" name="Text 4"/>
          <p:cNvSpPr txBox="1"/>
          <p:nvPr/>
        </p:nvSpPr>
        <p:spPr>
          <a:xfrm>
            <a:off x="749808" y="2110464"/>
            <a:ext cx="731520" cy="502920"/>
          </a:xfrm>
          <a:prstGeom prst="rect">
            <a:avLst/>
          </a:prstGeom>
          <a:noFill/>
          <a:ln/>
        </p:spPr>
        <p:txBody>
          <a:bodyPr wrap="square" lIns="0" tIns="0" rIns="0" bIns="0" rtlCol="0" anchor="t"/>
          <a:lstStyle/>
          <a:p>
            <a:pPr indent="0" marL="0">
              <a:buNone/>
            </a:pPr>
            <a:r>
              <a:rPr lang="en-GB" altLang="en-US" sz="2600" b="1" dirty="0">
                <a:solidFill>
                  <a:srgbClr val="B0005F"/>
                </a:solidFill>
                <a:latin typeface="Montserrat" pitchFamily="34" charset="0"/>
                <a:ea typeface="Montserrat" pitchFamily="34" charset="-122"/>
                <a:cs typeface="Montserrat" pitchFamily="34" charset="-120"/>
              </a:rPr>
              <a:t>01</a:t>
            </a:r>
            <a:endParaRPr lang="en-GB" sz="2600" dirty="0"/>
          </a:p>
        </p:txBody>
      </p:sp>
      <p:sp>
        <p:nvSpPr>
          <p:cNvPr id="7" name="Text 5"/>
          <p:cNvSpPr txBox="1"/>
          <p:nvPr/>
        </p:nvSpPr>
        <p:spPr>
          <a:xfrm>
            <a:off x="1463040" y="2092176"/>
            <a:ext cx="433562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1: Understanding Empathy</a:t>
            </a:r>
            <a:endParaRPr lang="en-GB" sz="1450" dirty="0"/>
          </a:p>
        </p:txBody>
      </p:sp>
      <p:sp>
        <p:nvSpPr>
          <p:cNvPr id="8" name="Text 6"/>
          <p:cNvSpPr txBox="1"/>
          <p:nvPr/>
        </p:nvSpPr>
        <p:spPr>
          <a:xfrm>
            <a:off x="1463040" y="2750544"/>
            <a:ext cx="433562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Opening ritual and Object Stories. 1.1 Defining empathy, 1.2 Empathy and sympathy, 1.3 Communication and teamwork.</a:t>
            </a:r>
            <a:endParaRPr lang="en-GB" sz="1250" dirty="0"/>
          </a:p>
        </p:txBody>
      </p:sp>
      <p:sp>
        <p:nvSpPr>
          <p:cNvPr id="9" name="Text 7"/>
          <p:cNvSpPr txBox="1"/>
          <p:nvPr/>
        </p:nvSpPr>
        <p:spPr>
          <a:xfrm>
            <a:off x="749808" y="3162024"/>
            <a:ext cx="731520" cy="256032"/>
          </a:xfrm>
          <a:prstGeom prst="rect">
            <a:avLst/>
          </a:prstGeom>
          <a:noFill/>
          <a:ln/>
        </p:spPr>
        <p:txBody>
          <a:bodyPr wrap="square" lIns="0" tIns="0" rIns="0" bIns="0" rtlCol="0" anchor="t"/>
          <a:lstStyle/>
          <a:p>
            <a:pPr indent="0" marL="0">
              <a:buNone/>
            </a:pPr>
            <a:r>
              <a:rPr lang="en-GB" altLang="en-US" sz="1050" b="1" dirty="0">
                <a:solidFill>
                  <a:srgbClr val="B0005F"/>
                </a:solidFill>
                <a:latin typeface="Montserrat" pitchFamily="34" charset="0"/>
                <a:ea typeface="Montserrat" pitchFamily="34" charset="-122"/>
                <a:cs typeface="Montserrat" pitchFamily="34" charset="-120"/>
              </a:rPr>
              <a:t>≈ 65 min</a:t>
            </a:r>
            <a:endParaRPr lang="en-GB" sz="1050" dirty="0"/>
          </a:p>
        </p:txBody>
      </p:sp>
      <p:sp>
        <p:nvSpPr>
          <p:cNvPr id="10" name="Shape 8"/>
          <p:cNvSpPr/>
          <p:nvPr/>
        </p:nvSpPr>
        <p:spPr>
          <a:xfrm>
            <a:off x="6210148" y="1945872"/>
            <a:ext cx="5432908" cy="1600200"/>
          </a:xfrm>
          <a:prstGeom prst="roundRect">
            <a:avLst>
              <a:gd name="adj" fmla="val 5714"/>
            </a:avLst>
          </a:prstGeom>
          <a:solidFill>
            <a:srgbClr val="F4F7FB"/>
          </a:solidFill>
          <a:ln w="9525">
            <a:solidFill>
              <a:srgbClr val="D6DEE8"/>
            </a:solidFill>
            <a:prstDash val="solid"/>
          </a:ln>
        </p:spPr>
      </p:sp>
      <p:sp>
        <p:nvSpPr>
          <p:cNvPr id="11" name="Text 9"/>
          <p:cNvSpPr txBox="1"/>
          <p:nvPr/>
        </p:nvSpPr>
        <p:spPr>
          <a:xfrm>
            <a:off x="6411316" y="2110464"/>
            <a:ext cx="731520" cy="502920"/>
          </a:xfrm>
          <a:prstGeom prst="rect">
            <a:avLst/>
          </a:prstGeom>
          <a:noFill/>
          <a:ln/>
        </p:spPr>
        <p:txBody>
          <a:bodyPr wrap="square" lIns="0" tIns="0" rIns="0" bIns="0" rtlCol="0" anchor="t"/>
          <a:lstStyle/>
          <a:p>
            <a:pPr indent="0" marL="0">
              <a:buNone/>
            </a:pPr>
            <a:r>
              <a:rPr lang="en-GB" altLang="en-US" sz="2600" b="1" dirty="0">
                <a:solidFill>
                  <a:srgbClr val="B0005F"/>
                </a:solidFill>
                <a:latin typeface="Montserrat" pitchFamily="34" charset="0"/>
                <a:ea typeface="Montserrat" pitchFamily="34" charset="-122"/>
                <a:cs typeface="Montserrat" pitchFamily="34" charset="-120"/>
              </a:rPr>
              <a:t>02</a:t>
            </a:r>
            <a:endParaRPr lang="en-GB" sz="2600" dirty="0"/>
          </a:p>
        </p:txBody>
      </p:sp>
      <p:sp>
        <p:nvSpPr>
          <p:cNvPr id="12" name="Text 10"/>
          <p:cNvSpPr txBox="1"/>
          <p:nvPr/>
        </p:nvSpPr>
        <p:spPr>
          <a:xfrm>
            <a:off x="7124548" y="2092176"/>
            <a:ext cx="433562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2: Empathy in Diverse Settings</a:t>
            </a:r>
            <a:endParaRPr lang="en-GB" sz="1450" dirty="0"/>
          </a:p>
        </p:txBody>
      </p:sp>
      <p:sp>
        <p:nvSpPr>
          <p:cNvPr id="13" name="Text 11"/>
          <p:cNvSpPr txBox="1"/>
          <p:nvPr/>
        </p:nvSpPr>
        <p:spPr>
          <a:xfrm>
            <a:off x="7124548" y="2750544"/>
            <a:ext cx="433562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Mini case studies. 2.1 Empathy Onion, 2.2 Barriers to empathy, 2.3 Empathy in conflict resolution.</a:t>
            </a:r>
            <a:endParaRPr lang="en-GB" sz="1250" dirty="0"/>
          </a:p>
        </p:txBody>
      </p:sp>
      <p:sp>
        <p:nvSpPr>
          <p:cNvPr id="14" name="Text 12"/>
          <p:cNvSpPr txBox="1"/>
          <p:nvPr/>
        </p:nvSpPr>
        <p:spPr>
          <a:xfrm>
            <a:off x="6411316" y="3162024"/>
            <a:ext cx="731520" cy="256032"/>
          </a:xfrm>
          <a:prstGeom prst="rect">
            <a:avLst/>
          </a:prstGeom>
          <a:noFill/>
          <a:ln/>
        </p:spPr>
        <p:txBody>
          <a:bodyPr wrap="square" lIns="0" tIns="0" rIns="0" bIns="0" rtlCol="0" anchor="t"/>
          <a:lstStyle/>
          <a:p>
            <a:pPr indent="0" marL="0">
              <a:buNone/>
            </a:pPr>
            <a:r>
              <a:rPr lang="en-GB" altLang="en-US" sz="1050" b="1" dirty="0">
                <a:solidFill>
                  <a:srgbClr val="B0005F"/>
                </a:solidFill>
                <a:latin typeface="Montserrat" pitchFamily="34" charset="0"/>
                <a:ea typeface="Montserrat" pitchFamily="34" charset="-122"/>
                <a:cs typeface="Montserrat" pitchFamily="34" charset="-120"/>
              </a:rPr>
              <a:t>≈ 50 min</a:t>
            </a:r>
            <a:endParaRPr lang="en-GB" sz="1050" dirty="0"/>
          </a:p>
        </p:txBody>
      </p:sp>
      <p:sp>
        <p:nvSpPr>
          <p:cNvPr id="15" name="Shape 13"/>
          <p:cNvSpPr/>
          <p:nvPr/>
        </p:nvSpPr>
        <p:spPr>
          <a:xfrm>
            <a:off x="548640" y="3747240"/>
            <a:ext cx="5432908" cy="1600200"/>
          </a:xfrm>
          <a:prstGeom prst="roundRect">
            <a:avLst>
              <a:gd name="adj" fmla="val 5714"/>
            </a:avLst>
          </a:prstGeom>
          <a:solidFill>
            <a:srgbClr val="FCDBED"/>
          </a:solidFill>
          <a:ln w="9525">
            <a:solidFill>
              <a:srgbClr val="FCDBED"/>
            </a:solidFill>
            <a:prstDash val="solid"/>
          </a:ln>
        </p:spPr>
      </p:sp>
      <p:sp>
        <p:nvSpPr>
          <p:cNvPr id="16" name="Text 14"/>
          <p:cNvSpPr txBox="1"/>
          <p:nvPr/>
        </p:nvSpPr>
        <p:spPr>
          <a:xfrm>
            <a:off x="749808" y="3911832"/>
            <a:ext cx="731520" cy="502920"/>
          </a:xfrm>
          <a:prstGeom prst="rect">
            <a:avLst/>
          </a:prstGeom>
          <a:noFill/>
          <a:ln/>
        </p:spPr>
        <p:txBody>
          <a:bodyPr wrap="square" lIns="0" tIns="0" rIns="0" bIns="0" rtlCol="0" anchor="t"/>
          <a:lstStyle/>
          <a:p>
            <a:pPr indent="0" marL="0">
              <a:buNone/>
            </a:pPr>
            <a:r>
              <a:rPr lang="en-GB" altLang="en-US" sz="2600" b="1" dirty="0">
                <a:solidFill>
                  <a:srgbClr val="B0005F"/>
                </a:solidFill>
                <a:latin typeface="Montserrat" pitchFamily="34" charset="0"/>
                <a:ea typeface="Montserrat" pitchFamily="34" charset="-122"/>
                <a:cs typeface="Montserrat" pitchFamily="34" charset="-120"/>
              </a:rPr>
              <a:t>03</a:t>
            </a:r>
            <a:endParaRPr lang="en-GB" sz="2600" dirty="0"/>
          </a:p>
        </p:txBody>
      </p:sp>
      <p:sp>
        <p:nvSpPr>
          <p:cNvPr id="17" name="Text 15"/>
          <p:cNvSpPr txBox="1"/>
          <p:nvPr/>
        </p:nvSpPr>
        <p:spPr>
          <a:xfrm>
            <a:off x="1463040" y="3893544"/>
            <a:ext cx="433562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Break</a:t>
            </a:r>
            <a:endParaRPr lang="en-GB" sz="1450" dirty="0"/>
          </a:p>
        </p:txBody>
      </p:sp>
      <p:sp>
        <p:nvSpPr>
          <p:cNvPr id="18" name="Text 16"/>
          <p:cNvSpPr txBox="1"/>
          <p:nvPr/>
        </p:nvSpPr>
        <p:spPr>
          <a:xfrm>
            <a:off x="1463040" y="4551912"/>
            <a:ext cx="4335628" cy="685800"/>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Movement and grounding. Quick check on the safety thermometer.</a:t>
            </a:r>
            <a:endParaRPr lang="en-GB" sz="1350" dirty="0"/>
          </a:p>
        </p:txBody>
      </p:sp>
      <p:sp>
        <p:nvSpPr>
          <p:cNvPr id="19" name="Text 17"/>
          <p:cNvSpPr txBox="1"/>
          <p:nvPr/>
        </p:nvSpPr>
        <p:spPr>
          <a:xfrm>
            <a:off x="749808" y="4963392"/>
            <a:ext cx="731520" cy="256032"/>
          </a:xfrm>
          <a:prstGeom prst="rect">
            <a:avLst/>
          </a:prstGeom>
          <a:noFill/>
          <a:ln/>
        </p:spPr>
        <p:txBody>
          <a:bodyPr wrap="square" lIns="0" tIns="0" rIns="0" bIns="0" rtlCol="0" anchor="t"/>
          <a:lstStyle/>
          <a:p>
            <a:pPr indent="0" marL="0">
              <a:buNone/>
            </a:pPr>
            <a:r>
              <a:rPr lang="en-GB" altLang="en-US" sz="1050" b="1" dirty="0">
                <a:solidFill>
                  <a:srgbClr val="B0005F"/>
                </a:solidFill>
                <a:latin typeface="Montserrat" pitchFamily="34" charset="0"/>
                <a:ea typeface="Montserrat" pitchFamily="34" charset="-122"/>
                <a:cs typeface="Montserrat" pitchFamily="34" charset="-120"/>
              </a:rPr>
              <a:t>≈ 10 min</a:t>
            </a:r>
            <a:endParaRPr lang="en-GB" sz="1050" dirty="0"/>
          </a:p>
        </p:txBody>
      </p:sp>
      <p:sp>
        <p:nvSpPr>
          <p:cNvPr id="20" name="Shape 18"/>
          <p:cNvSpPr/>
          <p:nvPr/>
        </p:nvSpPr>
        <p:spPr>
          <a:xfrm>
            <a:off x="6210148" y="3747240"/>
            <a:ext cx="5432908" cy="1600200"/>
          </a:xfrm>
          <a:prstGeom prst="roundRect">
            <a:avLst>
              <a:gd name="adj" fmla="val 5714"/>
            </a:avLst>
          </a:prstGeom>
          <a:solidFill>
            <a:srgbClr val="F4F7FB"/>
          </a:solidFill>
          <a:ln w="9525">
            <a:solidFill>
              <a:srgbClr val="D6DEE8"/>
            </a:solidFill>
            <a:prstDash val="solid"/>
          </a:ln>
        </p:spPr>
      </p:sp>
      <p:sp>
        <p:nvSpPr>
          <p:cNvPr id="21" name="Text 19"/>
          <p:cNvSpPr txBox="1"/>
          <p:nvPr/>
        </p:nvSpPr>
        <p:spPr>
          <a:xfrm>
            <a:off x="6411316" y="3911832"/>
            <a:ext cx="731520" cy="502920"/>
          </a:xfrm>
          <a:prstGeom prst="rect">
            <a:avLst/>
          </a:prstGeom>
          <a:noFill/>
          <a:ln/>
        </p:spPr>
        <p:txBody>
          <a:bodyPr wrap="square" lIns="0" tIns="0" rIns="0" bIns="0" rtlCol="0" anchor="t"/>
          <a:lstStyle/>
          <a:p>
            <a:pPr indent="0" marL="0">
              <a:buNone/>
            </a:pPr>
            <a:r>
              <a:rPr lang="en-GB" altLang="en-US" sz="2600" b="1" dirty="0">
                <a:solidFill>
                  <a:srgbClr val="B0005F"/>
                </a:solidFill>
                <a:latin typeface="Montserrat" pitchFamily="34" charset="0"/>
                <a:ea typeface="Montserrat" pitchFamily="34" charset="-122"/>
                <a:cs typeface="Montserrat" pitchFamily="34" charset="-120"/>
              </a:rPr>
              <a:t>04</a:t>
            </a:r>
            <a:endParaRPr lang="en-GB" sz="2600" dirty="0"/>
          </a:p>
        </p:txBody>
      </p:sp>
      <p:sp>
        <p:nvSpPr>
          <p:cNvPr id="22" name="Text 20"/>
          <p:cNvSpPr txBox="1"/>
          <p:nvPr/>
        </p:nvSpPr>
        <p:spPr>
          <a:xfrm>
            <a:off x="7124548" y="3893544"/>
            <a:ext cx="433562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3: Empathy in Practice</a:t>
            </a:r>
            <a:endParaRPr lang="en-GB" sz="1450" dirty="0"/>
          </a:p>
        </p:txBody>
      </p:sp>
      <p:sp>
        <p:nvSpPr>
          <p:cNvPr id="23" name="Text 21"/>
          <p:cNvSpPr txBox="1"/>
          <p:nvPr/>
        </p:nvSpPr>
        <p:spPr>
          <a:xfrm>
            <a:off x="7124548" y="4551912"/>
            <a:ext cx="4335628" cy="685800"/>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3.1 Active listening, 3.2 Empathy Lab, 3.3 Reflection. Closing ritual: gratitude circle.</a:t>
            </a:r>
            <a:endParaRPr lang="en-GB" sz="1350" dirty="0"/>
          </a:p>
        </p:txBody>
      </p:sp>
      <p:sp>
        <p:nvSpPr>
          <p:cNvPr id="24" name="Text 22"/>
          <p:cNvSpPr txBox="1"/>
          <p:nvPr/>
        </p:nvSpPr>
        <p:spPr>
          <a:xfrm>
            <a:off x="6411316" y="4963392"/>
            <a:ext cx="731520" cy="256032"/>
          </a:xfrm>
          <a:prstGeom prst="rect">
            <a:avLst/>
          </a:prstGeom>
          <a:noFill/>
          <a:ln/>
        </p:spPr>
        <p:txBody>
          <a:bodyPr wrap="square" lIns="0" tIns="0" rIns="0" bIns="0" rtlCol="0" anchor="t"/>
          <a:lstStyle/>
          <a:p>
            <a:pPr indent="0" marL="0">
              <a:buNone/>
            </a:pPr>
            <a:r>
              <a:rPr lang="en-GB" altLang="en-US" sz="1050" b="1" dirty="0">
                <a:solidFill>
                  <a:srgbClr val="B0005F"/>
                </a:solidFill>
                <a:latin typeface="Montserrat" pitchFamily="34" charset="0"/>
                <a:ea typeface="Montserrat" pitchFamily="34" charset="-122"/>
                <a:cs typeface="Montserrat" pitchFamily="34" charset="-120"/>
              </a:rPr>
              <a:t>≈ 55 min</a:t>
            </a:r>
            <a:endParaRPr lang="en-GB" sz="1050" dirty="0"/>
          </a:p>
        </p:txBody>
      </p:sp>
      <p:sp>
        <p:nvSpPr>
          <p:cNvPr id="25"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a:t>
            </a:r>
            <a:endParaRPr lang="en-GB" sz="900" dirty="0"/>
          </a:p>
        </p:txBody>
      </p:sp>
      <p:sp>
        <p:nvSpPr>
          <p:cNvPr id="26"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LEARNING OUTCOMES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By the end of this module, you will be able to</a:t>
            </a:r>
            <a:endParaRPr lang="en-GB" sz="2800" dirty="0"/>
          </a:p>
        </p:txBody>
      </p:sp>
      <p:sp>
        <p:nvSpPr>
          <p:cNvPr id="5" name="Shape 3"/>
          <p:cNvSpPr/>
          <p:nvPr/>
        </p:nvSpPr>
        <p:spPr>
          <a:xfrm>
            <a:off x="548640" y="1982448"/>
            <a:ext cx="420624" cy="420624"/>
          </a:xfrm>
          <a:prstGeom prst="ellipse">
            <a:avLst/>
          </a:prstGeom>
          <a:solidFill>
            <a:srgbClr val="FCDBED"/>
          </a:solidFill>
          <a:ln w="12700">
            <a:solidFill>
              <a:srgbClr val="FCDBED"/>
            </a:solidFill>
            <a:prstDash val="solid"/>
          </a:ln>
        </p:spPr>
      </p:sp>
      <p:sp>
        <p:nvSpPr>
          <p:cNvPr id="6" name="Text 4"/>
          <p:cNvSpPr txBox="1"/>
          <p:nvPr/>
        </p:nvSpPr>
        <p:spPr>
          <a:xfrm>
            <a:off x="548640"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B0005F"/>
                </a:solidFill>
                <a:latin typeface="Montserrat" pitchFamily="34" charset="0"/>
                <a:ea typeface="Montserrat" pitchFamily="34" charset="-122"/>
                <a:cs typeface="Montserrat" pitchFamily="34" charset="-120"/>
              </a:rPr>
              <a:t>1</a:t>
            </a:r>
            <a:endParaRPr lang="en-GB" sz="1400" dirty="0"/>
          </a:p>
        </p:txBody>
      </p:sp>
      <p:sp>
        <p:nvSpPr>
          <p:cNvPr id="7" name="Text 5"/>
          <p:cNvSpPr txBox="1"/>
          <p:nvPr/>
        </p:nvSpPr>
        <p:spPr>
          <a:xfrm>
            <a:off x="1115568" y="1945872"/>
            <a:ext cx="10500055" cy="768096"/>
          </a:xfrm>
          <a:prstGeom prst="rect">
            <a:avLst/>
          </a:prstGeom>
          <a:noFill/>
          <a:ln/>
        </p:spPr>
        <p:txBody>
          <a:bodyPr wrap="square" lIns="0" tIns="0" rIns="0" bIns="0" rtlCol="0" anchor="ctr">
            <a:normAutofit/>
          </a:bodyPr>
          <a:lstStyle/>
          <a:p>
            <a:pPr indent="0" marL="0">
              <a:buNone/>
            </a:pPr>
            <a:r>
              <a:rPr lang="en-GB" altLang="en-US" sz="1900" dirty="0">
                <a:solidFill>
                  <a:srgbClr val="183454"/>
                </a:solidFill>
                <a:latin typeface="Montserrat" pitchFamily="34" charset="0"/>
                <a:ea typeface="Montserrat" pitchFamily="34" charset="-122"/>
                <a:cs typeface="Montserrat" pitchFamily="34" charset="-120"/>
              </a:rPr>
              <a:t>Define empathy and explain its role in interpersonal and intercultural communication, including its ethical and political dimensions.</a:t>
            </a:r>
            <a:endParaRPr lang="en-GB" sz="1900" dirty="0"/>
          </a:p>
        </p:txBody>
      </p:sp>
      <p:sp>
        <p:nvSpPr>
          <p:cNvPr id="8" name="Shape 6"/>
          <p:cNvSpPr/>
          <p:nvPr/>
        </p:nvSpPr>
        <p:spPr>
          <a:xfrm>
            <a:off x="548640" y="2823696"/>
            <a:ext cx="420624" cy="420624"/>
          </a:xfrm>
          <a:prstGeom prst="ellipse">
            <a:avLst/>
          </a:prstGeom>
          <a:solidFill>
            <a:srgbClr val="FCDBED"/>
          </a:solidFill>
          <a:ln w="12700">
            <a:solidFill>
              <a:srgbClr val="FCDBED"/>
            </a:solidFill>
            <a:prstDash val="solid"/>
          </a:ln>
        </p:spPr>
      </p:sp>
      <p:sp>
        <p:nvSpPr>
          <p:cNvPr id="9" name="Text 7"/>
          <p:cNvSpPr txBox="1"/>
          <p:nvPr/>
        </p:nvSpPr>
        <p:spPr>
          <a:xfrm>
            <a:off x="548640"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B0005F"/>
                </a:solidFill>
                <a:latin typeface="Montserrat" pitchFamily="34" charset="0"/>
                <a:ea typeface="Montserrat" pitchFamily="34" charset="-122"/>
                <a:cs typeface="Montserrat" pitchFamily="34" charset="-120"/>
              </a:rPr>
              <a:t>2</a:t>
            </a:r>
            <a:endParaRPr lang="en-GB" sz="1400" dirty="0"/>
          </a:p>
        </p:txBody>
      </p:sp>
      <p:sp>
        <p:nvSpPr>
          <p:cNvPr id="10" name="Text 8"/>
          <p:cNvSpPr txBox="1"/>
          <p:nvPr/>
        </p:nvSpPr>
        <p:spPr>
          <a:xfrm>
            <a:off x="1115568" y="2787120"/>
            <a:ext cx="10500055"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Identify common barriers to empathy and develop strategies to overcome these barriers in various social settings, including biases rooted in colonial histories or cultural hierarchies.</a:t>
            </a:r>
            <a:endParaRPr lang="en-GB" sz="1650" dirty="0"/>
          </a:p>
        </p:txBody>
      </p:sp>
      <p:sp>
        <p:nvSpPr>
          <p:cNvPr id="11" name="Shape 9"/>
          <p:cNvSpPr/>
          <p:nvPr/>
        </p:nvSpPr>
        <p:spPr>
          <a:xfrm>
            <a:off x="548640" y="3664944"/>
            <a:ext cx="420624" cy="420624"/>
          </a:xfrm>
          <a:prstGeom prst="ellipse">
            <a:avLst/>
          </a:prstGeom>
          <a:solidFill>
            <a:srgbClr val="FCDBED"/>
          </a:solidFill>
          <a:ln w="12700">
            <a:solidFill>
              <a:srgbClr val="FCDBED"/>
            </a:solidFill>
            <a:prstDash val="solid"/>
          </a:ln>
        </p:spPr>
      </p:sp>
      <p:sp>
        <p:nvSpPr>
          <p:cNvPr id="12" name="Text 10"/>
          <p:cNvSpPr txBox="1"/>
          <p:nvPr/>
        </p:nvSpPr>
        <p:spPr>
          <a:xfrm>
            <a:off x="548640"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B0005F"/>
                </a:solidFill>
                <a:latin typeface="Montserrat" pitchFamily="34" charset="0"/>
                <a:ea typeface="Montserrat" pitchFamily="34" charset="-122"/>
                <a:cs typeface="Montserrat" pitchFamily="34" charset="-120"/>
              </a:rPr>
              <a:t>3</a:t>
            </a:r>
            <a:endParaRPr lang="en-GB" sz="1400" dirty="0"/>
          </a:p>
        </p:txBody>
      </p:sp>
      <p:sp>
        <p:nvSpPr>
          <p:cNvPr id="13" name="Text 11"/>
          <p:cNvSpPr txBox="1"/>
          <p:nvPr/>
        </p:nvSpPr>
        <p:spPr>
          <a:xfrm>
            <a:off x="1115568" y="3628368"/>
            <a:ext cx="10500055" cy="768096"/>
          </a:xfrm>
          <a:prstGeom prst="rect">
            <a:avLst/>
          </a:prstGeom>
          <a:noFill/>
          <a:ln/>
        </p:spPr>
        <p:txBody>
          <a:bodyPr wrap="square" lIns="0" tIns="0" rIns="0" bIns="0" rtlCol="0" anchor="ctr">
            <a:normAutofit/>
          </a:bodyPr>
          <a:lstStyle/>
          <a:p>
            <a:pPr indent="0" marL="0">
              <a:buNone/>
            </a:pPr>
            <a:r>
              <a:rPr lang="en-GB" altLang="en-US" sz="1800" dirty="0">
                <a:solidFill>
                  <a:srgbClr val="183454"/>
                </a:solidFill>
                <a:latin typeface="Montserrat" pitchFamily="34" charset="0"/>
                <a:ea typeface="Montserrat" pitchFamily="34" charset="-122"/>
                <a:cs typeface="Montserrat" pitchFamily="34" charset="-120"/>
              </a:rPr>
              <a:t>Practise active listening and perspective-taking in real-life scenarios, using tools such as empathy mapping and role-play to explore layered identities and social systems.</a:t>
            </a:r>
            <a:endParaRPr lang="en-GB" sz="1800" dirty="0"/>
          </a:p>
        </p:txBody>
      </p:sp>
      <p:sp>
        <p:nvSpPr>
          <p:cNvPr id="14" name="Shape 12"/>
          <p:cNvSpPr/>
          <p:nvPr/>
        </p:nvSpPr>
        <p:spPr>
          <a:xfrm>
            <a:off x="548640" y="4506192"/>
            <a:ext cx="420624" cy="420624"/>
          </a:xfrm>
          <a:prstGeom prst="ellipse">
            <a:avLst/>
          </a:prstGeom>
          <a:solidFill>
            <a:srgbClr val="FCDBED"/>
          </a:solidFill>
          <a:ln w="12700">
            <a:solidFill>
              <a:srgbClr val="FCDBED"/>
            </a:solidFill>
            <a:prstDash val="solid"/>
          </a:ln>
        </p:spPr>
      </p:sp>
      <p:sp>
        <p:nvSpPr>
          <p:cNvPr id="15" name="Text 13"/>
          <p:cNvSpPr txBox="1"/>
          <p:nvPr/>
        </p:nvSpPr>
        <p:spPr>
          <a:xfrm>
            <a:off x="548640" y="4506192"/>
            <a:ext cx="420624" cy="420624"/>
          </a:xfrm>
          <a:prstGeom prst="rect">
            <a:avLst/>
          </a:prstGeom>
          <a:noFill/>
          <a:ln/>
        </p:spPr>
        <p:txBody>
          <a:bodyPr wrap="square" lIns="0" tIns="0" rIns="0" bIns="0" rtlCol="0" anchor="ctr"/>
          <a:lstStyle/>
          <a:p>
            <a:pPr algn="ctr" indent="0" marL="0">
              <a:buNone/>
            </a:pPr>
            <a:r>
              <a:rPr lang="en-GB" altLang="en-US" sz="1400" b="1" dirty="0">
                <a:solidFill>
                  <a:srgbClr val="B0005F"/>
                </a:solidFill>
                <a:latin typeface="Montserrat" pitchFamily="34" charset="0"/>
                <a:ea typeface="Montserrat" pitchFamily="34" charset="-122"/>
                <a:cs typeface="Montserrat" pitchFamily="34" charset="-120"/>
              </a:rPr>
              <a:t>4</a:t>
            </a:r>
            <a:endParaRPr lang="en-GB" sz="1400" dirty="0"/>
          </a:p>
        </p:txBody>
      </p:sp>
      <p:sp>
        <p:nvSpPr>
          <p:cNvPr id="16" name="Text 14"/>
          <p:cNvSpPr txBox="1"/>
          <p:nvPr/>
        </p:nvSpPr>
        <p:spPr>
          <a:xfrm>
            <a:off x="1115568" y="4469616"/>
            <a:ext cx="10500055"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Apply empathetic responses in workplace and community interactions in order to foster inclusion and collaboration, while remaining aware of power dynamics and avoiding a “saviour” mindset.</a:t>
            </a:r>
            <a:endParaRPr lang="en-GB" sz="1650" dirty="0"/>
          </a:p>
        </p:txBody>
      </p:sp>
      <p:sp>
        <p:nvSpPr>
          <p:cNvPr id="17"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a:t>
            </a:r>
            <a:endParaRPr lang="en-GB" sz="900" dirty="0"/>
          </a:p>
        </p:txBody>
      </p:sp>
      <p:sp>
        <p:nvSpPr>
          <p:cNvPr id="18"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WHY THIS MATTERS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Half of employers call empathy a core skill</a:t>
            </a:r>
            <a:endParaRPr lang="en-GB" sz="2800" dirty="0"/>
          </a:p>
        </p:txBody>
      </p:sp>
      <p:graphicFrame>
        <p:nvGraphicFramePr>
          <p:cNvPr id="5" name="Chart 0" descr=""/>
          <p:cNvGraphicFramePr/>
          <p:nvPr/>
        </p:nvGraphicFramePr>
        <p:xfrm>
          <a:off x="548640" y="1945872"/>
          <a:ext cx="6888175" cy="4041792"/>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02575" y="1945872"/>
            <a:ext cx="3840480" cy="4041792"/>
          </a:xfrm>
          <a:prstGeom prst="roundRect">
            <a:avLst>
              <a:gd name="adj" fmla="val 3333"/>
            </a:avLst>
          </a:prstGeom>
          <a:solidFill>
            <a:srgbClr val="FCDBED"/>
          </a:solidFill>
          <a:ln w="9525">
            <a:solidFill>
              <a:srgbClr val="FCDBED"/>
            </a:solidFill>
            <a:prstDash val="solid"/>
          </a:ln>
        </p:spPr>
      </p:sp>
      <p:sp>
        <p:nvSpPr>
          <p:cNvPr id="7" name="Text 4"/>
          <p:cNvSpPr txBox="1"/>
          <p:nvPr/>
        </p:nvSpPr>
        <p:spPr>
          <a:xfrm>
            <a:off x="8031175" y="2174472"/>
            <a:ext cx="3383280" cy="3584592"/>
          </a:xfrm>
          <a:prstGeom prst="rect">
            <a:avLst/>
          </a:prstGeom>
          <a:noFill/>
          <a:ln/>
        </p:spPr>
        <p:txBody>
          <a:bodyPr wrap="square" lIns="0" tIns="0" rIns="0" bIns="0" rtlCol="0" anchor="t">
            <a:normAutofit/>
          </a:bodyPr>
          <a:lstStyle/>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50% of employers </a:t>
            </a:r>
            <a:r>
              <a:rPr lang="en-GB" altLang="en-US" sz="1450" dirty="0">
                <a:solidFill>
                  <a:srgbClr val="4A5B70"/>
                </a:solidFill>
                <a:latin typeface="Montserrat" pitchFamily="34" charset="0"/>
                <a:ea typeface="Montserrat" pitchFamily="34" charset="-122"/>
                <a:cs typeface="Montserrat" pitchFamily="34" charset="-120"/>
              </a:rPr>
              <a:t>name “empathy and active listening” a core skill: 7th of 26 skills.</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Hard to replace: </a:t>
            </a:r>
            <a:r>
              <a:rPr lang="en-GB" altLang="en-US" sz="1450" dirty="0">
                <a:solidFill>
                  <a:srgbClr val="4A5B70"/>
                </a:solidFill>
                <a:latin typeface="Montserrat" pitchFamily="34" charset="0"/>
                <a:ea typeface="Montserrat" pitchFamily="34" charset="-122"/>
                <a:cs typeface="Montserrat" pitchFamily="34" charset="-120"/>
              </a:rPr>
              <a:t>skills rooted in human interaction currently “show no substitution potential” by generative AI.</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142 occupations </a:t>
            </a:r>
            <a:r>
              <a:rPr lang="en-GB" altLang="en-US" sz="1450" dirty="0">
                <a:solidFill>
                  <a:srgbClr val="4A5B70"/>
                </a:solidFill>
                <a:latin typeface="Montserrat" pitchFamily="34" charset="0"/>
                <a:ea typeface="Montserrat" pitchFamily="34" charset="-122"/>
                <a:cs typeface="Montserrat" pitchFamily="34" charset="-120"/>
              </a:rPr>
              <a:t>in the EU skills list (ESCO) need “listen actively”, e.g. healthcare assistant, child day care worker.</a:t>
            </a:r>
            <a:endParaRPr lang="en-GB" sz="145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World Economic Forum (2025), Future of Jobs Report 2025, Fig. 3.3 p. 35 and p. 44 · ESCO, skill “listen actively”, accessed 1 Oct 2026</a:t>
            </a:r>
            <a:endParaRPr lang="en-GB"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Empathy is daily work, and it can be trained</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E6007E"/>
          </a:solidFill>
          <a:ln w="12700">
            <a:solidFill>
              <a:srgbClr val="E6007E"/>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B0005F"/>
                </a:solidFill>
                <a:latin typeface="Montserrat" pitchFamily="34" charset="0"/>
                <a:ea typeface="Montserrat" pitchFamily="34" charset="-122"/>
                <a:cs typeface="Montserrat" pitchFamily="34" charset="-120"/>
              </a:rPr>
              <a:t>14%</a:t>
            </a:r>
            <a:endParaRPr lang="en-GB" sz="4200" dirty="0"/>
          </a:p>
        </p:txBody>
      </p:sp>
      <p:pic>
        <p:nvPicPr>
          <p:cNvPr id="9" name="Image 0" descr="/root/smile-smartleap/sunum/build/cache/cizim/ortak-pictogram--53ffb8dc59-1200.png">    </p:cNvPr>
          <p:cNvPicPr>
            <a:picLocks noChangeAspect="1"/>
          </p:cNvPicPr>
          <p:nvPr/>
        </p:nvPicPr>
        <p:blipFill>
          <a:blip r:embed="rId1"/>
          <a:stretch>
            <a:fillRect/>
          </a:stretch>
        </p:blipFill>
        <p:spPr>
          <a:xfrm>
            <a:off x="777240" y="3152880"/>
            <a:ext cx="2918298" cy="457200"/>
          </a:xfrm>
          <a:prstGeom prst="rect">
            <a:avLst/>
          </a:prstGeom>
        </p:spPr>
      </p:pic>
      <p:sp>
        <p:nvSpPr>
          <p:cNvPr id="10"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personal care workers in the EU were non-EU citizens in 2018. Immigrants made up 13% of all key workers.</a:t>
            </a:r>
            <a:endParaRPr lang="en-GB" sz="1250" dirty="0"/>
          </a:p>
        </p:txBody>
      </p:sp>
      <p:sp>
        <p:nvSpPr>
          <p:cNvPr id="11"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E6007E"/>
          </a:solidFill>
          <a:ln w="12700">
            <a:solidFill>
              <a:srgbClr val="E6007E"/>
            </a:solidFill>
            <a:prstDash val="solid"/>
          </a:ln>
        </p:spPr>
      </p:sp>
      <p:sp>
        <p:nvSpPr>
          <p:cNvPr id="13"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B0005F"/>
                </a:solidFill>
                <a:latin typeface="Montserrat" pitchFamily="34" charset="0"/>
                <a:ea typeface="Montserrat" pitchFamily="34" charset="-122"/>
                <a:cs typeface="Montserrat" pitchFamily="34" charset="-120"/>
              </a:rPr>
              <a:t>18%</a:t>
            </a:r>
            <a:endParaRPr lang="en-GB" sz="4200" dirty="0"/>
          </a:p>
        </p:txBody>
      </p:sp>
      <p:pic>
        <p:nvPicPr>
          <p:cNvPr id="14" name="Image 1" descr="/root/smile-smartleap/sunum/build/cache/cizim/ortak-pictogram--3b3419e6e8-1200.png">    </p:cNvPr>
          <p:cNvPicPr>
            <a:picLocks noChangeAspect="1"/>
          </p:cNvPicPr>
          <p:nvPr/>
        </p:nvPicPr>
        <p:blipFill>
          <a:blip r:embed="rId2"/>
          <a:stretch>
            <a:fillRect/>
          </a:stretch>
        </p:blipFill>
        <p:spPr>
          <a:xfrm>
            <a:off x="4551578" y="3152880"/>
            <a:ext cx="2918298" cy="457200"/>
          </a:xfrm>
          <a:prstGeom prst="rect">
            <a:avLst/>
          </a:prstGeom>
        </p:spPr>
      </p:pic>
      <p:sp>
        <p:nvSpPr>
          <p:cNvPr id="15"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care workers in Germany are not German citizens: 307,000 people in June 2024, up from 6% in 2014.</a:t>
            </a:r>
            <a:endParaRPr lang="en-GB" sz="1250" dirty="0"/>
          </a:p>
        </p:txBody>
      </p:sp>
      <p:sp>
        <p:nvSpPr>
          <p:cNvPr id="16"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7"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8"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18</a:t>
            </a:r>
            <a:r>
              <a:rPr lang="en-GB" altLang="en-US" sz="1800" b="1" dirty="0">
                <a:solidFill>
                  <a:srgbClr val="183454"/>
                </a:solidFill>
                <a:latin typeface="Montserrat" pitchFamily="34" charset="0"/>
                <a:ea typeface="Montserrat" pitchFamily="34" charset="-122"/>
                <a:cs typeface="Montserrat" pitchFamily="34" charset="-120"/>
              </a:rPr>
              <a:t> trials</a:t>
            </a:r>
            <a:endParaRPr lang="en-GB" sz="4200" dirty="0"/>
          </a:p>
        </p:txBody>
      </p:sp>
      <p:sp>
        <p:nvSpPr>
          <p:cNvPr id="19"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In 18 randomised trials with 1,018 adults, empathy training worked, with a medium effect (g = 0.63).</a:t>
            </a:r>
            <a:endParaRPr lang="en-GB" sz="1250" dirty="0"/>
          </a:p>
        </p:txBody>
      </p:sp>
      <p:sp>
        <p:nvSpPr>
          <p:cNvPr id="20" name="Shape 16"/>
          <p:cNvSpPr/>
          <p:nvPr/>
        </p:nvSpPr>
        <p:spPr>
          <a:xfrm>
            <a:off x="548640" y="4871952"/>
            <a:ext cx="11094415" cy="1115712"/>
          </a:xfrm>
          <a:prstGeom prst="roundRect">
            <a:avLst>
              <a:gd name="adj" fmla="val 8196"/>
            </a:avLst>
          </a:prstGeom>
          <a:solidFill>
            <a:srgbClr val="FCDBED"/>
          </a:solidFill>
          <a:ln w="9525">
            <a:solidFill>
              <a:srgbClr val="FCDBED"/>
            </a:solidFill>
            <a:prstDash val="solid"/>
          </a:ln>
        </p:spPr>
      </p:sp>
      <p:sp>
        <p:nvSpPr>
          <p:cNvPr id="21"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Many of you already do empathic work: care, service, interpreting for family. It is a skill you can name and grow.</a:t>
            </a:r>
            <a:endParaRPr lang="en-GB" sz="1800" dirty="0"/>
          </a:p>
        </p:txBody>
      </p:sp>
      <p:sp>
        <p:nvSpPr>
          <p:cNvPr id="22"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6</a:t>
            </a:r>
            <a:endParaRPr lang="en-GB" sz="900" dirty="0"/>
          </a:p>
        </p:txBody>
      </p:sp>
      <p:sp>
        <p:nvSpPr>
          <p:cNvPr id="23"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24"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Fasani &amp; Mazza (2020), IZA Policy Paper 155, p. 8 · Bundesagentur für Arbeit (2025), pp. 11-12 · Teding van Berkhout &amp; Malouff (2016), Journal of Counseling Psychology</a:t>
            </a:r>
            <a:endParaRPr lang="en-GB"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FOR TRAINERS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How this module teaches: safe, relational, embodied</a:t>
            </a:r>
            <a:endParaRPr lang="en-GB" sz="25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E6007E"/>
          </a:solidFill>
          <a:ln w="12700">
            <a:solidFill>
              <a:srgbClr val="E6007E"/>
            </a:solidFill>
            <a:prstDash val="solid"/>
          </a:ln>
        </p:spPr>
      </p:sp>
      <p:sp>
        <p:nvSpPr>
          <p:cNvPr id="7" name="Shape 5"/>
          <p:cNvSpPr/>
          <p:nvPr/>
        </p:nvSpPr>
        <p:spPr>
          <a:xfrm>
            <a:off x="749808" y="2174472"/>
            <a:ext cx="457200" cy="457200"/>
          </a:xfrm>
          <a:prstGeom prst="ellipse">
            <a:avLst/>
          </a:prstGeom>
          <a:solidFill>
            <a:srgbClr val="FCDBED"/>
          </a:solidFill>
          <a:ln w="12700">
            <a:solidFill>
              <a:srgbClr val="FCDBED"/>
            </a:solidFill>
            <a:prstDash val="solid"/>
          </a:ln>
        </p:spPr>
      </p:sp>
      <p:pic>
        <p:nvPicPr>
          <p:cNvPr id="8" name="Image 0" descr="/root/smile-smartleap/sunum/build/cache/varlik/ikon-layers-B0005F-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Three stages</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Short inputs with stories and metaphors (bridges, mirrors), then guided practice, then personal reflection. Keep inputs short.</a:t>
            </a:r>
            <a:endParaRPr lang="en-GB" sz="130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E6007E"/>
          </a:solidFill>
          <a:ln w="12700">
            <a:solidFill>
              <a:srgbClr val="E6007E"/>
            </a:solidFill>
            <a:prstDash val="solid"/>
          </a:ln>
        </p:spPr>
      </p:sp>
      <p:sp>
        <p:nvSpPr>
          <p:cNvPr id="13" name="Shape 10"/>
          <p:cNvSpPr/>
          <p:nvPr/>
        </p:nvSpPr>
        <p:spPr>
          <a:xfrm>
            <a:off x="4524146" y="2174472"/>
            <a:ext cx="457200" cy="457200"/>
          </a:xfrm>
          <a:prstGeom prst="ellipse">
            <a:avLst/>
          </a:prstGeom>
          <a:solidFill>
            <a:srgbClr val="FCDBED"/>
          </a:solidFill>
          <a:ln w="12700">
            <a:solidFill>
              <a:srgbClr val="FCDBED"/>
            </a:solidFill>
            <a:prstDash val="solid"/>
          </a:ln>
        </p:spPr>
      </p:sp>
      <p:pic>
        <p:nvPicPr>
          <p:cNvPr id="14" name="Image 1" descr="/root/smile-smartleap/sunum/build/cache/varlik/ikon-shield-check-B0005F-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Trauma-informed practice</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Grounding with breath, movement or sensory objects. Opt-out for intense activities. Ask before any story is shared.</a:t>
            </a:r>
            <a:endParaRPr lang="en-GB" sz="130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E6007E"/>
          </a:solidFill>
          <a:ln w="12700">
            <a:solidFill>
              <a:srgbClr val="E6007E"/>
            </a:solidFill>
            <a:prstDash val="solid"/>
          </a:ln>
        </p:spPr>
      </p:sp>
      <p:sp>
        <p:nvSpPr>
          <p:cNvPr id="19" name="Shape 15"/>
          <p:cNvSpPr/>
          <p:nvPr/>
        </p:nvSpPr>
        <p:spPr>
          <a:xfrm>
            <a:off x="8298485" y="2174472"/>
            <a:ext cx="457200" cy="457200"/>
          </a:xfrm>
          <a:prstGeom prst="ellipse">
            <a:avLst/>
          </a:prstGeom>
          <a:solidFill>
            <a:srgbClr val="FCDBED"/>
          </a:solidFill>
          <a:ln w="12700">
            <a:solidFill>
              <a:srgbClr val="FCDBED"/>
            </a:solidFill>
            <a:prstDash val="solid"/>
          </a:ln>
        </p:spPr>
      </p:sp>
      <p:pic>
        <p:nvPicPr>
          <p:cNvPr id="20" name="Image 2" descr="/root/smile-smartleap/sunum/build/cache/varlik/ikon-thermometer-B0005F-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Check-in and check-out</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Emotion cards, a body scan or one word at the start and end. The safety thermometer gives non-verbal feedback.</a:t>
            </a:r>
            <a:endParaRPr lang="en-GB" sz="130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E6007E"/>
          </a:solidFill>
          <a:ln w="12700">
            <a:solidFill>
              <a:srgbClr val="E6007E"/>
            </a:solidFill>
            <a:prstDash val="solid"/>
          </a:ln>
        </p:spPr>
      </p:sp>
      <p:sp>
        <p:nvSpPr>
          <p:cNvPr id="25" name="Shape 20"/>
          <p:cNvSpPr/>
          <p:nvPr/>
        </p:nvSpPr>
        <p:spPr>
          <a:xfrm>
            <a:off x="749808" y="4309668"/>
            <a:ext cx="457200" cy="457200"/>
          </a:xfrm>
          <a:prstGeom prst="ellipse">
            <a:avLst/>
          </a:prstGeom>
          <a:solidFill>
            <a:srgbClr val="F4F7FB"/>
          </a:solidFill>
          <a:ln w="12700">
            <a:solidFill>
              <a:srgbClr val="F4F7FB"/>
            </a:solidFill>
            <a:prstDash val="solid"/>
          </a:ln>
        </p:spPr>
      </p:sp>
      <p:pic>
        <p:nvPicPr>
          <p:cNvPr id="26" name="Image 3" descr="/root/smile-smartleap/sunum/build/cache/varlik/ikon-scale-183454-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Decolonial and feminist</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Before each session, reflect on your positionality: “What power do I hold in this space? How can I share it?”</a:t>
            </a:r>
            <a:endParaRPr lang="en-GB" sz="130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E6007E"/>
          </a:solidFill>
          <a:ln w="12700">
            <a:solidFill>
              <a:srgbClr val="E6007E"/>
            </a:solidFill>
            <a:prstDash val="solid"/>
          </a:ln>
        </p:spPr>
      </p:sp>
      <p:sp>
        <p:nvSpPr>
          <p:cNvPr id="31" name="Shape 25"/>
          <p:cNvSpPr/>
          <p:nvPr/>
        </p:nvSpPr>
        <p:spPr>
          <a:xfrm>
            <a:off x="4524146" y="4309668"/>
            <a:ext cx="457200" cy="457200"/>
          </a:xfrm>
          <a:prstGeom prst="ellipse">
            <a:avLst/>
          </a:prstGeom>
          <a:solidFill>
            <a:srgbClr val="F4F7FB"/>
          </a:solidFill>
          <a:ln w="12700">
            <a:solidFill>
              <a:srgbClr val="F4F7FB"/>
            </a:solidFill>
            <a:prstDash val="solid"/>
          </a:ln>
        </p:spPr>
      </p:sp>
      <p:pic>
        <p:nvPicPr>
          <p:cNvPr id="32" name="Image 4" descr="/root/smile-smartleap/sunum/build/cache/varlik/ikon-footprints-183454-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Embodied learning</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Empathy Walks, “step into the circle if”, drawing, collage, music and gesture: empathy beyond words.</a:t>
            </a:r>
            <a:endParaRPr lang="en-GB" sz="130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E6007E"/>
          </a:solidFill>
          <a:ln w="12700">
            <a:solidFill>
              <a:srgbClr val="E6007E"/>
            </a:solidFill>
            <a:prstDash val="solid"/>
          </a:ln>
        </p:spPr>
      </p:sp>
      <p:sp>
        <p:nvSpPr>
          <p:cNvPr id="37" name="Shape 30"/>
          <p:cNvSpPr/>
          <p:nvPr/>
        </p:nvSpPr>
        <p:spPr>
          <a:xfrm>
            <a:off x="8298485" y="4309668"/>
            <a:ext cx="457200" cy="457200"/>
          </a:xfrm>
          <a:prstGeom prst="ellipse">
            <a:avLst/>
          </a:prstGeom>
          <a:solidFill>
            <a:srgbClr val="F4F7FB"/>
          </a:solidFill>
          <a:ln w="12700">
            <a:solidFill>
              <a:srgbClr val="F4F7FB"/>
            </a:solidFill>
            <a:prstDash val="solid"/>
          </a:ln>
        </p:spPr>
      </p:sp>
      <p:pic>
        <p:nvPicPr>
          <p:cNvPr id="38" name="Image 5" descr="/root/smile-smartleap/sunum/build/cache/varlik/ikon-languages-183454-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Cultural connections</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Local examples such as bureaucracy in Greece. Participants bring songs, proverbs and stories. Multilingual prompts and symbols.</a:t>
            </a:r>
            <a:endParaRPr lang="en-GB" sz="130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7</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43" name="Text 3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SMILE curriculum, Module 2, §5 Training Methodologies · SAMHSA (2014), six principles of a trauma-informed approach</a:t>
            </a:r>
            <a:endParaRPr lang="en-GB"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E6007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2-u1_objects--133d04e7b0-2000.png">    </p:cNvPr>
          <p:cNvPicPr>
            <a:picLocks noChangeAspect="1"/>
          </p:cNvPicPr>
          <p:nvPr/>
        </p:nvPicPr>
        <p:blipFill>
          <a:blip r:embed="rId2"/>
          <a:stretch>
            <a:fillRect/>
          </a:stretch>
        </p:blipFill>
        <p:spPr>
          <a:xfrm>
            <a:off x="8076895" y="1733986"/>
            <a:ext cx="3703320" cy="337742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CDBED"/>
                </a:solidFill>
                <a:latin typeface="Montserrat" pitchFamily="34" charset="0"/>
                <a:ea typeface="Montserrat" pitchFamily="34" charset="-122"/>
                <a:cs typeface="Montserrat" pitchFamily="34" charset="-120"/>
              </a:rPr>
              <a:t>01</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1  ·  ≈ 65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Understanding Empathy</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Empathy is cognitive, emotional and ethical, and it is not the same as sympathy.</a:t>
            </a:r>
            <a:endParaRPr lang="en-GB" sz="1800" dirty="0"/>
          </a:p>
        </p:txBody>
      </p:sp>
      <p:sp>
        <p:nvSpPr>
          <p:cNvPr id="10" name="Shape 5"/>
          <p:cNvSpPr/>
          <p:nvPr/>
        </p:nvSpPr>
        <p:spPr>
          <a:xfrm>
            <a:off x="548640"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Agreement Ritual</a:t>
            </a:r>
            <a:endParaRPr lang="en-GB" sz="1100" dirty="0"/>
          </a:p>
        </p:txBody>
      </p:sp>
      <p:sp>
        <p:nvSpPr>
          <p:cNvPr id="12" name="Shape 7"/>
          <p:cNvSpPr/>
          <p:nvPr/>
        </p:nvSpPr>
        <p:spPr>
          <a:xfrm>
            <a:off x="2403043" y="5073120"/>
            <a:ext cx="158374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403043" y="5073120"/>
            <a:ext cx="158374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Object Stories</a:t>
            </a:r>
            <a:endParaRPr lang="en-GB" sz="1100" dirty="0"/>
          </a:p>
        </p:txBody>
      </p:sp>
      <p:sp>
        <p:nvSpPr>
          <p:cNvPr id="14" name="Shape 9"/>
          <p:cNvSpPr/>
          <p:nvPr/>
        </p:nvSpPr>
        <p:spPr>
          <a:xfrm>
            <a:off x="4096512" y="5073120"/>
            <a:ext cx="1986077"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096512" y="5073120"/>
            <a:ext cx="1986077"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Empathy vs sympathy</a:t>
            </a:r>
            <a:endParaRPr lang="en-GB" sz="1100" dirty="0"/>
          </a:p>
        </p:txBody>
      </p:sp>
      <p:sp>
        <p:nvSpPr>
          <p:cNvPr id="16" name="Shape 11"/>
          <p:cNvSpPr/>
          <p:nvPr/>
        </p:nvSpPr>
        <p:spPr>
          <a:xfrm>
            <a:off x="6192317"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6192317"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Empathy Relay</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8</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OPENING RITUAL</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Agreement Ritual: how we want to be together</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10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Whole group</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Flipchart, sticky notes, markers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Shared values for safety, respect and mutual responsibility</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circle-ba3cfa92d8-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Read the three starters on the wall: “We listen to understand”, “We honour silence”, “We speak from lived experience”.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person writes one more agreement on a sticky note, in any language.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Read it aloud, or ask a neighbour to read it for you.</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Agree on 5-7 rules. Two are always there: “You can always pass” and “What is personal stays in the room”.</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Everyone signs the poster or adds a symbol or hand-print. It stays on the wall all day.</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rule is most important for you today? Why?</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9</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CHECK-IN · SAFETY THERMOMETER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How are you arriving today?</a:t>
            </a:r>
            <a:endParaRPr lang="en-GB" sz="2800" dirty="0"/>
          </a:p>
        </p:txBody>
      </p:sp>
      <p:pic>
        <p:nvPicPr>
          <p:cNvPr id="5" name="Image 0" descr="/root/smile-smartleap/sunum/build/cache/cizim/m2-thermometer--1501955cf6-2400.png">    </p:cNvPr>
          <p:cNvPicPr>
            <a:picLocks noChangeAspect="1"/>
          </p:cNvPicPr>
          <p:nvPr/>
        </p:nvPicPr>
        <p:blipFill>
          <a:blip r:embed="rId1"/>
          <a:stretch>
            <a:fillRect/>
          </a:stretch>
        </p:blipFill>
        <p:spPr>
          <a:xfrm>
            <a:off x="765180" y="1945872"/>
            <a:ext cx="6683695" cy="3676032"/>
          </a:xfrm>
          <a:prstGeom prst="rect">
            <a:avLst/>
          </a:prstGeom>
        </p:spPr>
      </p:pic>
      <p:sp>
        <p:nvSpPr>
          <p:cNvPr id="6" name="Shape 3"/>
          <p:cNvSpPr/>
          <p:nvPr/>
        </p:nvSpPr>
        <p:spPr>
          <a:xfrm>
            <a:off x="4865882" y="2432806"/>
            <a:ext cx="10220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4939034" y="2432806"/>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Too much</a:t>
            </a:r>
            <a:endParaRPr lang="en-GB" sz="1250" dirty="0"/>
          </a:p>
        </p:txBody>
      </p:sp>
      <p:sp>
        <p:nvSpPr>
          <p:cNvPr id="8" name="Shape 5"/>
          <p:cNvSpPr/>
          <p:nvPr/>
        </p:nvSpPr>
        <p:spPr>
          <a:xfrm>
            <a:off x="4510282" y="3553996"/>
            <a:ext cx="1733296" cy="349504"/>
          </a:xfrm>
          <a:prstGeom prst="roundRect">
            <a:avLst>
              <a:gd name="adj" fmla="val 50000"/>
            </a:avLst>
          </a:prstGeom>
          <a:solidFill>
            <a:srgbClr val="E6007E"/>
          </a:solidFill>
          <a:ln w="15875">
            <a:solidFill>
              <a:srgbClr val="E6007E"/>
            </a:solidFill>
            <a:prstDash val="solid"/>
          </a:ln>
        </p:spPr>
      </p:sp>
      <p:sp>
        <p:nvSpPr>
          <p:cNvPr id="9" name="Text 6"/>
          <p:cNvSpPr txBox="1"/>
          <p:nvPr/>
        </p:nvSpPr>
        <p:spPr>
          <a:xfrm>
            <a:off x="4583434" y="3553996"/>
            <a:ext cx="1586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Inside my window</a:t>
            </a:r>
            <a:endParaRPr lang="en-GB" sz="1250" dirty="0"/>
          </a:p>
        </p:txBody>
      </p:sp>
      <p:sp>
        <p:nvSpPr>
          <p:cNvPr id="10" name="Shape 7"/>
          <p:cNvSpPr/>
          <p:nvPr/>
        </p:nvSpPr>
        <p:spPr>
          <a:xfrm>
            <a:off x="4776982" y="4711946"/>
            <a:ext cx="11998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4850134" y="4711946"/>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Too little</a:t>
            </a:r>
            <a:endParaRPr lang="en-GB" sz="1250" dirty="0"/>
          </a:p>
        </p:txBody>
      </p:sp>
      <p:sp>
        <p:nvSpPr>
          <p:cNvPr id="12" name="Text 9"/>
          <p:cNvSpPr txBox="1"/>
          <p:nvPr/>
        </p:nvSpPr>
        <p:spPr>
          <a:xfrm>
            <a:off x="548640" y="5658480"/>
            <a:ext cx="711677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Up: more alarm, stress goes up. Down: less energy, shutting down.</a:t>
            </a:r>
            <a:endParaRPr lang="en-GB" sz="1100" dirty="0"/>
          </a:p>
        </p:txBody>
      </p:sp>
      <p:sp>
        <p:nvSpPr>
          <p:cNvPr id="13" name="Shape 10"/>
          <p:cNvSpPr/>
          <p:nvPr/>
        </p:nvSpPr>
        <p:spPr>
          <a:xfrm>
            <a:off x="7985455" y="1945872"/>
            <a:ext cx="3657600" cy="4041792"/>
          </a:xfrm>
          <a:prstGeom prst="roundRect">
            <a:avLst>
              <a:gd name="adj" fmla="val 3500"/>
            </a:avLst>
          </a:prstGeom>
          <a:solidFill>
            <a:srgbClr val="FCDBED"/>
          </a:solidFill>
          <a:ln w="9525">
            <a:solidFill>
              <a:srgbClr val="FCDBED"/>
            </a:solidFill>
            <a:prstDash val="solid"/>
          </a:ln>
        </p:spPr>
      </p:sp>
      <p:sp>
        <p:nvSpPr>
          <p:cNvPr id="14" name="Text 11"/>
          <p:cNvSpPr txBox="1"/>
          <p:nvPr/>
        </p:nvSpPr>
        <p:spPr>
          <a:xfrm>
            <a:off x="8214055" y="2128752"/>
            <a:ext cx="3200400" cy="411480"/>
          </a:xfrm>
          <a:prstGeom prst="rect">
            <a:avLst/>
          </a:prstGeom>
          <a:noFill/>
          <a:ln/>
        </p:spPr>
        <p:txBody>
          <a:bodyPr wrap="square" lIns="0" tIns="0" rIns="0" bIns="0" rtlCol="0" anchor="ctr">
            <a:normAutofit/>
          </a:bodyPr>
          <a:lstStyle/>
          <a:p>
            <a:pPr indent="0" marL="0">
              <a:buNone/>
            </a:pPr>
            <a:r>
              <a:rPr lang="en-GB" altLang="en-US" sz="1400" b="1" dirty="0">
                <a:solidFill>
                  <a:srgbClr val="B0005F"/>
                </a:solidFill>
                <a:latin typeface="Montserrat" pitchFamily="34" charset="0"/>
                <a:ea typeface="Montserrat" pitchFamily="34" charset="-122"/>
                <a:cs typeface="Montserrat" pitchFamily="34" charset="-120"/>
              </a:rPr>
              <a:t>Where are you now?</a:t>
            </a:r>
            <a:endParaRPr lang="en-GB" sz="1400" dirty="0"/>
          </a:p>
        </p:txBody>
      </p:sp>
      <p:sp>
        <p:nvSpPr>
          <p:cNvPr id="15" name="Text 12"/>
          <p:cNvSpPr txBox="1"/>
          <p:nvPr/>
        </p:nvSpPr>
        <p:spPr>
          <a:xfrm>
            <a:off x="8214055" y="2585952"/>
            <a:ext cx="3200400" cy="3218832"/>
          </a:xfrm>
          <a:prstGeom prst="rect">
            <a:avLst/>
          </a:prstGeom>
          <a:noFill/>
          <a:ln/>
        </p:spPr>
        <p:txBody>
          <a:bodyPr wrap="square" lIns="0" tIns="0" rIns="0" bIns="0" rtlCol="0" anchor="ctr">
            <a:normAutofit/>
          </a:bodyPr>
          <a:lstStyle/>
          <a:p>
            <a:pPr marL="203200" indent="-203200">
              <a:spcAft>
                <a:spcPts val="985"/>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Too much: </a:t>
            </a:r>
            <a:r>
              <a:rPr lang="en-GB" altLang="en-US" sz="1600" dirty="0">
                <a:solidFill>
                  <a:srgbClr val="4A5B70"/>
                </a:solidFill>
                <a:latin typeface="Montserrat" pitchFamily="34" charset="0"/>
                <a:ea typeface="Montserrat" pitchFamily="34" charset="-122"/>
                <a:cs typeface="Montserrat" pitchFamily="34" charset="-120"/>
              </a:rPr>
              <a:t>heart racing, irritated or panicky. It is hard to think or to listen.</a:t>
            </a:r>
            <a:endParaRPr lang="en-GB" sz="1600" dirty="0"/>
          </a:p>
          <a:p>
            <a:pPr marL="203200" indent="-203200">
              <a:spcAft>
                <a:spcPts val="985"/>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Inside my window: </a:t>
            </a:r>
            <a:r>
              <a:rPr lang="en-GB" altLang="en-US" sz="1600" dirty="0">
                <a:solidFill>
                  <a:srgbClr val="4A5B70"/>
                </a:solidFill>
                <a:latin typeface="Montserrat" pitchFamily="34" charset="0"/>
                <a:ea typeface="Montserrat" pitchFamily="34" charset="-122"/>
                <a:cs typeface="Montserrat" pitchFamily="34" charset="-120"/>
              </a:rPr>
              <a:t>I can think and feel at the same time. I am ready to learn.</a:t>
            </a:r>
            <a:endParaRPr lang="en-GB" sz="1600" dirty="0"/>
          </a:p>
          <a:p>
            <a:pPr marL="203200" indent="-203200">
              <a:spcAft>
                <a:spcPts val="985"/>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Too little: </a:t>
            </a:r>
            <a:r>
              <a:rPr lang="en-GB" altLang="en-US" sz="1600" dirty="0">
                <a:solidFill>
                  <a:srgbClr val="4A5B70"/>
                </a:solidFill>
                <a:latin typeface="Montserrat" pitchFamily="34" charset="0"/>
                <a:ea typeface="Montserrat" pitchFamily="34" charset="-122"/>
                <a:cs typeface="Montserrat" pitchFamily="34" charset="-120"/>
              </a:rPr>
              <a:t>numb, tired or far away. I want to switch off.</a:t>
            </a:r>
            <a:endParaRPr lang="en-GB" sz="1600" dirty="0"/>
          </a:p>
        </p:txBody>
      </p:sp>
      <p:sp>
        <p:nvSpPr>
          <p:cNvPr id="16"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10</a:t>
            </a:r>
            <a:endParaRPr lang="en-GB" sz="900" dirty="0"/>
          </a:p>
        </p:txBody>
      </p:sp>
      <p:sp>
        <p:nvSpPr>
          <p:cNvPr id="17"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8" name="Text 1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SMILE curriculum: safety thermometer (optional tool) · window of tolerance (Siegel, 1999)</a:t>
            </a:r>
            <a:endParaRPr lang="en-GB"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Object Stories: a moment of being understood</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12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Pairs</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Objects participants bring, or a table of neutral objects: a key, a cup, a scarf, a map</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Remember how empathy feels from the inside</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0b2ab03e5d-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Choose an object that represents “being understood”. Bring one, or pick one from the table.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Think of a small, everyday story you are happy to share in a training room.</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pairs, share the story behind the object: 3 minutes each.</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The listener asks one question and says one thing they noticed. No advice.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Swap roles.</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What did the listener do that made you feel understood?</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How did empathy feel in that moment?</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11</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1.1 DEFINING EMPATHY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Empathy Brainstorming Wall</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12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Whole group</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Sticky notes in three colours, or Jamboard or Miro</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Co-create a working definition of empathy</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wall-ec6f3a83d7-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on sticky notes: what does empathy look like? One idea per note, any language.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Put all notes on the wall. Together, group similar ideas.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The trainer introduces the three dimensions (next slide).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Move the notes into three colours: thinking, feeling or responding.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Agree on one shared sentence that starts “For us, empathy means”.</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dimension do you use most often?</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one do you find more difficult?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does empathy look like at a border crossing?</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12</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1.1 DEFINING EMPATHY AND ITS CORE COMPONENTS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dimensions of empathy</a:t>
            </a:r>
            <a:endParaRPr lang="en-GB" sz="2800" dirty="0"/>
          </a:p>
        </p:txBody>
      </p:sp>
      <p:sp>
        <p:nvSpPr>
          <p:cNvPr id="5" name="Shape 3"/>
          <p:cNvSpPr/>
          <p:nvPr/>
        </p:nvSpPr>
        <p:spPr>
          <a:xfrm>
            <a:off x="548640" y="1945872"/>
            <a:ext cx="3545738" cy="4041792"/>
          </a:xfrm>
          <a:prstGeom prst="roundRect">
            <a:avLst>
              <a:gd name="adj" fmla="val 2579"/>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E6007E"/>
          </a:solidFill>
          <a:ln w="12700">
            <a:solidFill>
              <a:srgbClr val="E6007E"/>
            </a:solidFill>
            <a:prstDash val="solid"/>
          </a:ln>
        </p:spPr>
      </p:sp>
      <p:pic>
        <p:nvPicPr>
          <p:cNvPr id="7" name="Image 0" descr="/root/smile-smartleap/sunum/build/cache/cizim/m2-spot-think-b1549444cc-900.png">    </p:cNvPr>
          <p:cNvPicPr>
            <a:picLocks noChangeAspect="1"/>
          </p:cNvPicPr>
          <p:nvPr/>
        </p:nvPicPr>
        <p:blipFill>
          <a:blip r:embed="rId1"/>
          <a:stretch>
            <a:fillRect/>
          </a:stretch>
        </p:blipFill>
        <p:spPr>
          <a:xfrm>
            <a:off x="1521409" y="2128752"/>
            <a:ext cx="1600200" cy="1600200"/>
          </a:xfrm>
          <a:prstGeom prst="rect">
            <a:avLst/>
          </a:prstGeom>
        </p:spPr>
      </p:pic>
      <p:sp>
        <p:nvSpPr>
          <p:cNvPr id="8" name="Text 5"/>
          <p:cNvSpPr txBox="1"/>
          <p:nvPr/>
        </p:nvSpPr>
        <p:spPr>
          <a:xfrm>
            <a:off x="777240"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Cognitive: think</a:t>
            </a:r>
            <a:endParaRPr lang="en-GB" sz="1550" dirty="0"/>
          </a:p>
        </p:txBody>
      </p:sp>
      <p:sp>
        <p:nvSpPr>
          <p:cNvPr id="9" name="Text 6"/>
          <p:cNvSpPr txBox="1"/>
          <p:nvPr/>
        </p:nvSpPr>
        <p:spPr>
          <a:xfrm>
            <a:off x="777240" y="4350744"/>
            <a:ext cx="3088538"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Perspective-taking: seeing from another person's point of view. “The officer has 40 people waiting and rules she did not make.”</a:t>
            </a:r>
            <a:endParaRPr lang="en-GB" sz="1500" dirty="0"/>
          </a:p>
        </p:txBody>
      </p:sp>
      <p:sp>
        <p:nvSpPr>
          <p:cNvPr id="10" name="Shape 7"/>
          <p:cNvSpPr/>
          <p:nvPr/>
        </p:nvSpPr>
        <p:spPr>
          <a:xfrm>
            <a:off x="4322978" y="1945872"/>
            <a:ext cx="3545738" cy="4041792"/>
          </a:xfrm>
          <a:prstGeom prst="roundRect">
            <a:avLst>
              <a:gd name="adj" fmla="val 2579"/>
            </a:avLst>
          </a:prstGeom>
          <a:solidFill>
            <a:srgbClr val="FFFFFF"/>
          </a:solidFill>
          <a:ln w="9525">
            <a:solidFill>
              <a:srgbClr val="D6DEE8"/>
            </a:solidFill>
            <a:prstDash val="solid"/>
          </a:ln>
        </p:spPr>
      </p:sp>
      <p:sp>
        <p:nvSpPr>
          <p:cNvPr id="11" name="Shape 8"/>
          <p:cNvSpPr/>
          <p:nvPr/>
        </p:nvSpPr>
        <p:spPr>
          <a:xfrm>
            <a:off x="4432706" y="1945872"/>
            <a:ext cx="3326282" cy="64008"/>
          </a:xfrm>
          <a:prstGeom prst="rect">
            <a:avLst/>
          </a:prstGeom>
          <a:solidFill>
            <a:srgbClr val="E6007E"/>
          </a:solidFill>
          <a:ln w="12700">
            <a:solidFill>
              <a:srgbClr val="E6007E"/>
            </a:solidFill>
            <a:prstDash val="solid"/>
          </a:ln>
        </p:spPr>
      </p:sp>
      <p:pic>
        <p:nvPicPr>
          <p:cNvPr id="12" name="Image 1" descr="/root/smile-smartleap/sunum/build/cache/cizim/m2-spot-feel-d06d7260d7-900.png">    </p:cNvPr>
          <p:cNvPicPr>
            <a:picLocks noChangeAspect="1"/>
          </p:cNvPicPr>
          <p:nvPr/>
        </p:nvPicPr>
        <p:blipFill>
          <a:blip r:embed="rId2"/>
          <a:stretch>
            <a:fillRect/>
          </a:stretch>
        </p:blipFill>
        <p:spPr>
          <a:xfrm>
            <a:off x="5295748" y="2128752"/>
            <a:ext cx="1600200" cy="1600200"/>
          </a:xfrm>
          <a:prstGeom prst="rect">
            <a:avLst/>
          </a:prstGeom>
        </p:spPr>
      </p:pic>
      <p:sp>
        <p:nvSpPr>
          <p:cNvPr id="13" name="Text 9"/>
          <p:cNvSpPr txBox="1"/>
          <p:nvPr/>
        </p:nvSpPr>
        <p:spPr>
          <a:xfrm>
            <a:off x="4551578"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Emotional (affective): feel</a:t>
            </a:r>
            <a:endParaRPr lang="en-GB" sz="1550" dirty="0"/>
          </a:p>
        </p:txBody>
      </p:sp>
      <p:sp>
        <p:nvSpPr>
          <p:cNvPr id="14" name="Text 10"/>
          <p:cNvSpPr txBox="1"/>
          <p:nvPr/>
        </p:nvSpPr>
        <p:spPr>
          <a:xfrm>
            <a:off x="4551578" y="4350744"/>
            <a:ext cx="3088538"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Emotional resonance: an emotional echo that builds connection. Your friend is scared before an exam, and you feel it too.</a:t>
            </a:r>
            <a:endParaRPr lang="en-GB" sz="1500" dirty="0"/>
          </a:p>
        </p:txBody>
      </p:sp>
      <p:sp>
        <p:nvSpPr>
          <p:cNvPr id="15" name="Shape 11"/>
          <p:cNvSpPr/>
          <p:nvPr/>
        </p:nvSpPr>
        <p:spPr>
          <a:xfrm>
            <a:off x="8097317" y="1945872"/>
            <a:ext cx="3545738" cy="4041792"/>
          </a:xfrm>
          <a:prstGeom prst="roundRect">
            <a:avLst>
              <a:gd name="adj" fmla="val 2579"/>
            </a:avLst>
          </a:prstGeom>
          <a:solidFill>
            <a:srgbClr val="FFFFFF"/>
          </a:solidFill>
          <a:ln w="9525">
            <a:solidFill>
              <a:srgbClr val="D6DEE8"/>
            </a:solidFill>
            <a:prstDash val="solid"/>
          </a:ln>
        </p:spPr>
      </p:sp>
      <p:sp>
        <p:nvSpPr>
          <p:cNvPr id="16" name="Shape 12"/>
          <p:cNvSpPr/>
          <p:nvPr/>
        </p:nvSpPr>
        <p:spPr>
          <a:xfrm>
            <a:off x="8207045" y="1945872"/>
            <a:ext cx="3326282" cy="64008"/>
          </a:xfrm>
          <a:prstGeom prst="rect">
            <a:avLst/>
          </a:prstGeom>
          <a:solidFill>
            <a:srgbClr val="E6007E"/>
          </a:solidFill>
          <a:ln w="12700">
            <a:solidFill>
              <a:srgbClr val="E6007E"/>
            </a:solidFill>
            <a:prstDash val="solid"/>
          </a:ln>
        </p:spPr>
      </p:sp>
      <p:pic>
        <p:nvPicPr>
          <p:cNvPr id="17" name="Image 2" descr="/root/smile-smartleap/sunum/build/cache/cizim/m2-spot-respond-67ee6f3812-900.png">    </p:cNvPr>
          <p:cNvPicPr>
            <a:picLocks noChangeAspect="1"/>
          </p:cNvPicPr>
          <p:nvPr/>
        </p:nvPicPr>
        <p:blipFill>
          <a:blip r:embed="rId3"/>
          <a:stretch>
            <a:fillRect/>
          </a:stretch>
        </p:blipFill>
        <p:spPr>
          <a:xfrm>
            <a:off x="9070086" y="2128752"/>
            <a:ext cx="1600200" cy="1600200"/>
          </a:xfrm>
          <a:prstGeom prst="rect">
            <a:avLst/>
          </a:prstGeom>
        </p:spPr>
      </p:pic>
      <p:sp>
        <p:nvSpPr>
          <p:cNvPr id="18" name="Text 13"/>
          <p:cNvSpPr txBox="1"/>
          <p:nvPr/>
        </p:nvSpPr>
        <p:spPr>
          <a:xfrm>
            <a:off x="8325917"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Ethical: respond</a:t>
            </a:r>
            <a:endParaRPr lang="en-GB" sz="1550" dirty="0"/>
          </a:p>
        </p:txBody>
      </p:sp>
      <p:sp>
        <p:nvSpPr>
          <p:cNvPr id="19" name="Text 14"/>
          <p:cNvSpPr txBox="1"/>
          <p:nvPr/>
        </p:nvSpPr>
        <p:spPr>
          <a:xfrm>
            <a:off x="8325917" y="4350744"/>
            <a:ext cx="3088538" cy="1527192"/>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Sensitivity and responsiveness to difference. You translate for a neighbour, but you ask first and let her speak for herself.</a:t>
            </a:r>
            <a:endParaRPr lang="en-GB" sz="1500" dirty="0"/>
          </a:p>
        </p:txBody>
      </p:sp>
      <p:sp>
        <p:nvSpPr>
          <p:cNvPr id="20"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13</a:t>
            </a:r>
            <a:endParaRPr lang="en-GB" sz="900" dirty="0"/>
          </a:p>
        </p:txBody>
      </p:sp>
      <p:sp>
        <p:nvSpPr>
          <p:cNvPr id="21"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22"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SMILE curriculum, Unit 1.1 (citing Smaling, 2007) · LifeComp, S1 Empathy (Sala et al., 2020, Table 2, p. 20)</a:t>
            </a:r>
            <a:endParaRPr lang="en-GB"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1.2 EMPATHY AND SYMPATHY: TWO CONTRASTING SCENARIOS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Same news, two answers</a:t>
            </a:r>
            <a:endParaRPr lang="en-GB" sz="2800" dirty="0"/>
          </a:p>
        </p:txBody>
      </p:sp>
      <p:pic>
        <p:nvPicPr>
          <p:cNvPr id="5" name="Image 0" descr="/root/smile-smartleap/sunum/build/cache/cizim/ortak-portrait-dawit-b3081ac562-400.png">    </p:cNvPr>
          <p:cNvPicPr>
            <a:picLocks noChangeAspect="1"/>
          </p:cNvPicPr>
          <p:nvPr/>
        </p:nvPicPr>
        <p:blipFill>
          <a:blip r:embed="rId1"/>
          <a:stretch>
            <a:fillRect/>
          </a:stretch>
        </p:blipFill>
        <p:spPr>
          <a:xfrm>
            <a:off x="548640" y="1945872"/>
            <a:ext cx="720126" cy="720126"/>
          </a:xfrm>
          <a:prstGeom prst="rect">
            <a:avLst/>
          </a:prstGeom>
        </p:spPr>
      </p:pic>
      <p:sp>
        <p:nvSpPr>
          <p:cNvPr id="6" name="Shape 3"/>
          <p:cNvSpPr/>
          <p:nvPr/>
        </p:nvSpPr>
        <p:spPr>
          <a:xfrm>
            <a:off x="1234440" y="1945872"/>
            <a:ext cx="7863840" cy="720126"/>
          </a:xfrm>
          <a:prstGeom prst="roundRect">
            <a:avLst>
              <a:gd name="adj" fmla="val 20316"/>
            </a:avLst>
          </a:prstGeom>
          <a:solidFill>
            <a:srgbClr val="FCDBED"/>
          </a:solidFill>
          <a:ln w="9525">
            <a:solidFill>
              <a:srgbClr val="FCDBED"/>
            </a:solidFill>
            <a:prstDash val="solid"/>
          </a:ln>
        </p:spPr>
      </p:sp>
      <p:sp>
        <p:nvSpPr>
          <p:cNvPr id="7" name="Text 4"/>
          <p:cNvSpPr txBox="1"/>
          <p:nvPr/>
        </p:nvSpPr>
        <p:spPr>
          <a:xfrm>
            <a:off x="1463040" y="1945872"/>
            <a:ext cx="7406640" cy="720126"/>
          </a:xfrm>
          <a:prstGeom prst="rect">
            <a:avLst/>
          </a:prstGeom>
          <a:noFill/>
          <a:ln/>
        </p:spPr>
        <p:txBody>
          <a:bodyPr wrap="square" lIns="0" tIns="0" rIns="0" bIns="0" rtlCol="0" anchor="ctr">
            <a:normAutofit/>
          </a:bodyPr>
          <a:lstStyle/>
          <a:p>
            <a:pPr indent="0" marL="0">
              <a:buNone/>
            </a:pPr>
            <a:r>
              <a:rPr lang="en-GB" altLang="en-US" sz="1350" b="1" dirty="0">
                <a:solidFill>
                  <a:srgbClr val="B0005F"/>
                </a:solidFill>
                <a:latin typeface="Montserrat" pitchFamily="34" charset="0"/>
                <a:ea typeface="Montserrat" pitchFamily="34" charset="-122"/>
                <a:cs typeface="Montserrat" pitchFamily="34" charset="-120"/>
              </a:rPr>
              <a:t>Dawit · scene 1  </a:t>
            </a:r>
            <a:r>
              <a:rPr lang="en-GB" altLang="en-US" sz="1750" dirty="0">
                <a:solidFill>
                  <a:srgbClr val="183454"/>
                </a:solidFill>
                <a:latin typeface="Montserrat" pitchFamily="34" charset="0"/>
                <a:ea typeface="Montserrat" pitchFamily="34" charset="-122"/>
                <a:cs typeface="Montserrat" pitchFamily="34" charset="-120"/>
              </a:rPr>
              <a:t>My diploma is not recognised here. Four years of study, and now it doesn't count.</a:t>
            </a:r>
            <a:endParaRPr lang="en-GB" sz="1750" dirty="0"/>
          </a:p>
        </p:txBody>
      </p:sp>
      <p:pic>
        <p:nvPicPr>
          <p:cNvPr id="8" name="Image 1" descr="/root/smile-smartleap/sunum/build/cache/cizim/ortak-portrait-boss-49578f4dee-400.png">    </p:cNvPr>
          <p:cNvPicPr>
            <a:picLocks noChangeAspect="1"/>
          </p:cNvPicPr>
          <p:nvPr/>
        </p:nvPicPr>
        <p:blipFill>
          <a:blip r:embed="rId2"/>
          <a:stretch>
            <a:fillRect/>
          </a:stretch>
        </p:blipFill>
        <p:spPr>
          <a:xfrm>
            <a:off x="10922929" y="2794014"/>
            <a:ext cx="720126" cy="720126"/>
          </a:xfrm>
          <a:prstGeom prst="rect">
            <a:avLst/>
          </a:prstGeom>
        </p:spPr>
      </p:pic>
      <p:sp>
        <p:nvSpPr>
          <p:cNvPr id="9" name="Shape 5"/>
          <p:cNvSpPr/>
          <p:nvPr/>
        </p:nvSpPr>
        <p:spPr>
          <a:xfrm>
            <a:off x="3093415" y="2794014"/>
            <a:ext cx="7863840" cy="720126"/>
          </a:xfrm>
          <a:prstGeom prst="roundRect">
            <a:avLst>
              <a:gd name="adj" fmla="val 20316"/>
            </a:avLst>
          </a:prstGeom>
          <a:solidFill>
            <a:srgbClr val="F4F7FB"/>
          </a:solidFill>
          <a:ln w="9525">
            <a:solidFill>
              <a:srgbClr val="D6DEE8"/>
            </a:solidFill>
            <a:prstDash val="solid"/>
          </a:ln>
        </p:spPr>
      </p:sp>
      <p:sp>
        <p:nvSpPr>
          <p:cNvPr id="10" name="Text 6"/>
          <p:cNvSpPr txBox="1"/>
          <p:nvPr/>
        </p:nvSpPr>
        <p:spPr>
          <a:xfrm>
            <a:off x="3322015" y="2794014"/>
            <a:ext cx="7406640" cy="720126"/>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Youth worker A  </a:t>
            </a:r>
            <a:r>
              <a:rPr lang="en-GB" altLang="en-US" sz="1750" dirty="0">
                <a:solidFill>
                  <a:srgbClr val="183454"/>
                </a:solidFill>
                <a:latin typeface="Montserrat" pitchFamily="34" charset="0"/>
                <a:ea typeface="Montserrat" pitchFamily="34" charset="-122"/>
                <a:cs typeface="Montserrat" pitchFamily="34" charset="-120"/>
              </a:rPr>
              <a:t>Oh, poor you. But at least you are safe now. You should be happy with any job.</a:t>
            </a:r>
            <a:endParaRPr lang="en-GB" sz="1750" dirty="0"/>
          </a:p>
        </p:txBody>
      </p:sp>
      <p:pic>
        <p:nvPicPr>
          <p:cNvPr id="11" name="Image 2" descr="/root/smile-smartleap/sunum/build/cache/cizim/ortak-portrait-dawit-b3081ac562-400.png">    </p:cNvPr>
          <p:cNvPicPr>
            <a:picLocks noChangeAspect="1"/>
          </p:cNvPicPr>
          <p:nvPr/>
        </p:nvPicPr>
        <p:blipFill>
          <a:blip r:embed="rId3"/>
          <a:stretch>
            <a:fillRect/>
          </a:stretch>
        </p:blipFill>
        <p:spPr>
          <a:xfrm>
            <a:off x="548640" y="3642156"/>
            <a:ext cx="720126" cy="720126"/>
          </a:xfrm>
          <a:prstGeom prst="rect">
            <a:avLst/>
          </a:prstGeom>
        </p:spPr>
      </p:pic>
      <p:sp>
        <p:nvSpPr>
          <p:cNvPr id="12" name="Shape 7"/>
          <p:cNvSpPr/>
          <p:nvPr/>
        </p:nvSpPr>
        <p:spPr>
          <a:xfrm>
            <a:off x="1234440" y="3642156"/>
            <a:ext cx="7863840" cy="720126"/>
          </a:xfrm>
          <a:prstGeom prst="roundRect">
            <a:avLst>
              <a:gd name="adj" fmla="val 20316"/>
            </a:avLst>
          </a:prstGeom>
          <a:solidFill>
            <a:srgbClr val="FCDBED"/>
          </a:solidFill>
          <a:ln w="9525">
            <a:solidFill>
              <a:srgbClr val="FCDBED"/>
            </a:solidFill>
            <a:prstDash val="solid"/>
          </a:ln>
        </p:spPr>
      </p:sp>
      <p:sp>
        <p:nvSpPr>
          <p:cNvPr id="13" name="Text 8"/>
          <p:cNvSpPr txBox="1"/>
          <p:nvPr/>
        </p:nvSpPr>
        <p:spPr>
          <a:xfrm>
            <a:off x="1463040" y="3642156"/>
            <a:ext cx="7406640" cy="720126"/>
          </a:xfrm>
          <a:prstGeom prst="rect">
            <a:avLst/>
          </a:prstGeom>
          <a:noFill/>
          <a:ln/>
        </p:spPr>
        <p:txBody>
          <a:bodyPr wrap="square" lIns="0" tIns="0" rIns="0" bIns="0" rtlCol="0" anchor="ctr">
            <a:normAutofit/>
          </a:bodyPr>
          <a:lstStyle/>
          <a:p>
            <a:pPr indent="0" marL="0">
              <a:buNone/>
            </a:pPr>
            <a:r>
              <a:rPr lang="en-GB" altLang="en-US" sz="1350" b="1" dirty="0">
                <a:solidFill>
                  <a:srgbClr val="B0005F"/>
                </a:solidFill>
                <a:latin typeface="Montserrat" pitchFamily="34" charset="0"/>
                <a:ea typeface="Montserrat" pitchFamily="34" charset="-122"/>
                <a:cs typeface="Montserrat" pitchFamily="34" charset="-120"/>
              </a:rPr>
              <a:t>Dawit · scene 2  </a:t>
            </a:r>
            <a:r>
              <a:rPr lang="en-GB" altLang="en-US" sz="1750" dirty="0">
                <a:solidFill>
                  <a:srgbClr val="183454"/>
                </a:solidFill>
                <a:latin typeface="Montserrat" pitchFamily="34" charset="0"/>
                <a:ea typeface="Montserrat" pitchFamily="34" charset="-122"/>
                <a:cs typeface="Montserrat" pitchFamily="34" charset="-120"/>
              </a:rPr>
              <a:t>My diploma is not recognised here. Four years of study, and now it doesn't count.</a:t>
            </a:r>
            <a:endParaRPr lang="en-GB" sz="1750" dirty="0"/>
          </a:p>
        </p:txBody>
      </p:sp>
      <p:pic>
        <p:nvPicPr>
          <p:cNvPr id="14" name="Image 3" descr="/root/smile-smartleap/sunum/build/cache/cizim/ortak-portrait-lina-b800a3d6ab-400.png">    </p:cNvPr>
          <p:cNvPicPr>
            <a:picLocks noChangeAspect="1"/>
          </p:cNvPicPr>
          <p:nvPr/>
        </p:nvPicPr>
        <p:blipFill>
          <a:blip r:embed="rId4"/>
          <a:stretch>
            <a:fillRect/>
          </a:stretch>
        </p:blipFill>
        <p:spPr>
          <a:xfrm>
            <a:off x="10922929" y="4490298"/>
            <a:ext cx="720126" cy="720126"/>
          </a:xfrm>
          <a:prstGeom prst="rect">
            <a:avLst/>
          </a:prstGeom>
        </p:spPr>
      </p:pic>
      <p:sp>
        <p:nvSpPr>
          <p:cNvPr id="15" name="Shape 9"/>
          <p:cNvSpPr/>
          <p:nvPr/>
        </p:nvSpPr>
        <p:spPr>
          <a:xfrm>
            <a:off x="3093415" y="4490298"/>
            <a:ext cx="7863840" cy="720126"/>
          </a:xfrm>
          <a:prstGeom prst="roundRect">
            <a:avLst>
              <a:gd name="adj" fmla="val 20316"/>
            </a:avLst>
          </a:prstGeom>
          <a:solidFill>
            <a:srgbClr val="F4F7FB"/>
          </a:solidFill>
          <a:ln w="9525">
            <a:solidFill>
              <a:srgbClr val="D6DEE8"/>
            </a:solidFill>
            <a:prstDash val="solid"/>
          </a:ln>
        </p:spPr>
      </p:sp>
      <p:sp>
        <p:nvSpPr>
          <p:cNvPr id="16" name="Text 10"/>
          <p:cNvSpPr txBox="1"/>
          <p:nvPr/>
        </p:nvSpPr>
        <p:spPr>
          <a:xfrm>
            <a:off x="3322015" y="4490298"/>
            <a:ext cx="7406640" cy="720126"/>
          </a:xfrm>
          <a:prstGeom prst="rect">
            <a:avLst/>
          </a:prstGeom>
          <a:noFill/>
          <a:ln/>
        </p:spPr>
        <p:txBody>
          <a:bodyPr wrap="square" lIns="0" tIns="0" rIns="0" bIns="0" rtlCol="0" anchor="ctr">
            <a:normAutofit/>
          </a:bodyPr>
          <a:lstStyle/>
          <a:p>
            <a:pPr indent="0" marL="0">
              <a:buNone/>
            </a:pPr>
            <a:r>
              <a:rPr lang="en-GB" altLang="en-US" sz="1250" b="1" dirty="0">
                <a:solidFill>
                  <a:srgbClr val="6B7A8C"/>
                </a:solidFill>
                <a:latin typeface="Montserrat" pitchFamily="34" charset="0"/>
                <a:ea typeface="Montserrat" pitchFamily="34" charset="-122"/>
                <a:cs typeface="Montserrat" pitchFamily="34" charset="-120"/>
              </a:rPr>
              <a:t>Youth worker B  </a:t>
            </a:r>
            <a:r>
              <a:rPr lang="en-GB" altLang="en-US" sz="1650" dirty="0">
                <a:solidFill>
                  <a:srgbClr val="183454"/>
                </a:solidFill>
                <a:latin typeface="Montserrat" pitchFamily="34" charset="0"/>
                <a:ea typeface="Montserrat" pitchFamily="34" charset="-122"/>
                <a:cs typeface="Montserrat" pitchFamily="34" charset="-120"/>
              </a:rPr>
              <a:t>You studied for four years and now it doesn't count here. That must be very frustrating. What would help you most?</a:t>
            </a:r>
            <a:endParaRPr lang="en-GB" sz="1650" dirty="0"/>
          </a:p>
        </p:txBody>
      </p:sp>
      <p:sp>
        <p:nvSpPr>
          <p:cNvPr id="17" name="Shape 11"/>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pic>
        <p:nvPicPr>
          <p:cNvPr id="18" name="Image 4" descr="/root/smile-smartleap/sunum/build/cache/varlik/ikon-lightbulb-8A6000-256.png">    </p:cNvPr>
          <p:cNvPicPr>
            <a:picLocks noChangeAspect="1"/>
          </p:cNvPicPr>
          <p:nvPr/>
        </p:nvPicPr>
        <p:blipFill>
          <a:blip r:embed="rId5"/>
          <a:stretch>
            <a:fillRect/>
          </a:stretch>
        </p:blipFill>
        <p:spPr>
          <a:xfrm>
            <a:off x="731520" y="5493888"/>
            <a:ext cx="329184" cy="329184"/>
          </a:xfrm>
          <a:prstGeom prst="rect">
            <a:avLst/>
          </a:prstGeom>
        </p:spPr>
      </p:pic>
      <p:sp>
        <p:nvSpPr>
          <p:cNvPr id="19" name="Text 12"/>
          <p:cNvSpPr txBox="1"/>
          <p:nvPr/>
        </p:nvSpPr>
        <p:spPr>
          <a:xfrm>
            <a:off x="1188720" y="5329296"/>
            <a:ext cx="10271455" cy="658368"/>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Invented scenario. In small groups: which answer is sympathy, which is empathy? Use the six-question checklist.</a:t>
            </a:r>
            <a:endParaRPr lang="en-GB" sz="1250" dirty="0"/>
          </a:p>
        </p:txBody>
      </p:sp>
      <p:sp>
        <p:nvSpPr>
          <p:cNvPr id="20"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14</a:t>
            </a:r>
            <a:endParaRPr lang="en-GB" sz="900" dirty="0"/>
          </a:p>
        </p:txBody>
      </p:sp>
      <p:sp>
        <p:nvSpPr>
          <p:cNvPr id="21"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1.2 EMPATHY AND SYMPATHY: WHAT IS THE DIFFERENCE?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Feeling sorry for, or feeling with?</a:t>
            </a:r>
            <a:endParaRPr lang="en-GB" sz="2800" dirty="0"/>
          </a:p>
        </p:txBody>
      </p:sp>
      <p:sp>
        <p:nvSpPr>
          <p:cNvPr id="5" name="Shape 3"/>
          <p:cNvSpPr/>
          <p:nvPr/>
        </p:nvSpPr>
        <p:spPr>
          <a:xfrm>
            <a:off x="548640" y="1945872"/>
            <a:ext cx="5387188" cy="3401712"/>
          </a:xfrm>
          <a:prstGeom prst="roundRect">
            <a:avLst>
              <a:gd name="adj" fmla="val 3763"/>
            </a:avLst>
          </a:prstGeom>
          <a:solidFill>
            <a:srgbClr val="F4F7FB"/>
          </a:solidFill>
          <a:ln w="9525">
            <a:solidFill>
              <a:srgbClr val="F4F7FB"/>
            </a:solidFill>
            <a:prstDash val="solid"/>
          </a:ln>
        </p:spPr>
      </p:sp>
      <p:pic>
        <p:nvPicPr>
          <p:cNvPr id="6" name="Image 0" descr="/root/smile-smartleap/sunum/build/cache/cizim/m2-column-above-7b4d3cc9de-900.png">    </p:cNvPr>
          <p:cNvPicPr>
            <a:picLocks noChangeAspect="1"/>
          </p:cNvPicPr>
          <p:nvPr/>
        </p:nvPicPr>
        <p:blipFill>
          <a:blip r:embed="rId1"/>
          <a:stretch>
            <a:fillRect/>
          </a:stretch>
        </p:blipFill>
        <p:spPr>
          <a:xfrm>
            <a:off x="726912" y="2083032"/>
            <a:ext cx="1563696" cy="3127392"/>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Sympathy at a distance</a:t>
            </a:r>
            <a:endParaRPr lang="en-GB" sz="16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Looks at the problem from outside.</a:t>
            </a:r>
            <a:endParaRPr lang="en-GB" sz="1600" dirty="0"/>
          </a:p>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Starts with “At least”.</a:t>
            </a:r>
            <a:endParaRPr lang="en-GB" sz="1600" dirty="0"/>
          </a:p>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Judges, or jumps to quick advice.</a:t>
            </a:r>
            <a:endParaRPr lang="en-GB" sz="1600" dirty="0"/>
          </a:p>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“You should be grateful.”</a:t>
            </a:r>
            <a:endParaRPr lang="en-GB" sz="1600" dirty="0"/>
          </a:p>
        </p:txBody>
      </p:sp>
      <p:sp>
        <p:nvSpPr>
          <p:cNvPr id="9" name="Shape 6"/>
          <p:cNvSpPr/>
          <p:nvPr/>
        </p:nvSpPr>
        <p:spPr>
          <a:xfrm>
            <a:off x="6255868" y="1945872"/>
            <a:ext cx="5387188" cy="3401712"/>
          </a:xfrm>
          <a:prstGeom prst="roundRect">
            <a:avLst>
              <a:gd name="adj" fmla="val 3763"/>
            </a:avLst>
          </a:prstGeom>
          <a:solidFill>
            <a:srgbClr val="FCDBED"/>
          </a:solidFill>
          <a:ln w="9525">
            <a:solidFill>
              <a:srgbClr val="FCDBED"/>
            </a:solidFill>
            <a:prstDash val="solid"/>
          </a:ln>
        </p:spPr>
      </p:sp>
      <p:pic>
        <p:nvPicPr>
          <p:cNvPr id="10" name="Image 1" descr="/root/smile-smartleap/sunum/build/cache/cizim/m2-column-with-bc697c8e37-900.png">    </p:cNvPr>
          <p:cNvPicPr>
            <a:picLocks noChangeAspect="1"/>
          </p:cNvPicPr>
          <p:nvPr/>
        </p:nvPicPr>
        <p:blipFill>
          <a:blip r:embed="rId2"/>
          <a:stretch>
            <a:fillRect/>
          </a:stretch>
        </p:blipFill>
        <p:spPr>
          <a:xfrm>
            <a:off x="6434140" y="2083032"/>
            <a:ext cx="1563696" cy="3127392"/>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B0005F"/>
                </a:solidFill>
                <a:latin typeface="Montserrat" pitchFamily="34" charset="0"/>
                <a:ea typeface="Montserrat" pitchFamily="34" charset="-122"/>
                <a:cs typeface="Montserrat" pitchFamily="34" charset="-120"/>
              </a:rPr>
              <a:t>Empathy</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Tries to see it from the other person's side.</a:t>
            </a:r>
            <a:endParaRPr lang="en-GB" sz="1600" dirty="0"/>
          </a:p>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Does not judge.</a:t>
            </a:r>
            <a:endParaRPr lang="en-GB" sz="1600" dirty="0"/>
          </a:p>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Names the feeling: “That sounds really hard.”</a:t>
            </a:r>
            <a:endParaRPr lang="en-GB" sz="1600" dirty="0"/>
          </a:p>
          <a:p>
            <a:pPr marL="203200" indent="-203200">
              <a:spcAft>
                <a:spcPts val="600"/>
              </a:spcAft>
              <a:buSzPct val="100000"/>
              <a:buChar char="●"/>
            </a:pPr>
            <a:r>
              <a:rPr lang="en-GB" altLang="en-US" sz="1600" dirty="0">
                <a:solidFill>
                  <a:srgbClr val="4A5B70"/>
                </a:solidFill>
                <a:latin typeface="Montserrat" pitchFamily="34" charset="0"/>
                <a:ea typeface="Montserrat" pitchFamily="34" charset="-122"/>
                <a:cs typeface="Montserrat" pitchFamily="34" charset="-120"/>
              </a:rPr>
              <a:t>Stays with the person: “Tell me more.”</a:t>
            </a:r>
            <a:endParaRPr lang="en-GB" sz="16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Khader's critique: sympathy can stay outside and moralise. Empathy needs depth, goes both ways and asks why the injustice happens.</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15</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Khader (2018), Metaphilosophy 49(1-2), 13-26 · SMILE curriculum, Unit 1.2</a:t>
            </a:r>
            <a:endParaRPr lang="en-GB"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1.2 REWRITE THE SYMPATHETIC RESPONSE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Rewrite it: from “at least” to “I hear you”</a:t>
            </a:r>
            <a:endParaRPr lang="en-GB" sz="2800" dirty="0"/>
          </a:p>
        </p:txBody>
      </p:sp>
      <p:sp>
        <p:nvSpPr>
          <p:cNvPr id="5" name="Text 3"/>
          <p:cNvSpPr txBox="1"/>
          <p:nvPr/>
        </p:nvSpPr>
        <p:spPr>
          <a:xfrm>
            <a:off x="548640"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6B7A8C"/>
                </a:solidFill>
                <a:latin typeface="Montserrat" pitchFamily="34" charset="0"/>
                <a:ea typeface="Montserrat" pitchFamily="34" charset="-122"/>
                <a:cs typeface="Montserrat" pitchFamily="34" charset="-120"/>
              </a:rPr>
              <a:t>SYMPATHETIC ANSWER</a:t>
            </a:r>
            <a:endParaRPr lang="en-GB" sz="1100" dirty="0"/>
          </a:p>
        </p:txBody>
      </p:sp>
      <p:sp>
        <p:nvSpPr>
          <p:cNvPr id="6" name="Text 4"/>
          <p:cNvSpPr txBox="1"/>
          <p:nvPr/>
        </p:nvSpPr>
        <p:spPr>
          <a:xfrm>
            <a:off x="6324448"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MORE EMPATHIC ANSWER</a:t>
            </a:r>
            <a:endParaRPr lang="en-GB" sz="1100" dirty="0"/>
          </a:p>
        </p:txBody>
      </p:sp>
      <p:sp>
        <p:nvSpPr>
          <p:cNvPr id="7" name="Shape 5"/>
          <p:cNvSpPr/>
          <p:nvPr/>
        </p:nvSpPr>
        <p:spPr>
          <a:xfrm>
            <a:off x="548640" y="2311632"/>
            <a:ext cx="5318608" cy="809280"/>
          </a:xfrm>
          <a:prstGeom prst="roundRect">
            <a:avLst>
              <a:gd name="adj" fmla="val 11299"/>
            </a:avLst>
          </a:prstGeom>
          <a:solidFill>
            <a:srgbClr val="F4F7FB"/>
          </a:solidFill>
          <a:ln w="9525">
            <a:solidFill>
              <a:srgbClr val="D6DEE8"/>
            </a:solidFill>
            <a:prstDash val="solid"/>
          </a:ln>
        </p:spPr>
      </p:sp>
      <p:sp>
        <p:nvSpPr>
          <p:cNvPr id="8" name="Text 6"/>
          <p:cNvSpPr txBox="1"/>
          <p:nvPr/>
        </p:nvSpPr>
        <p:spPr>
          <a:xfrm>
            <a:off x="777240" y="2311632"/>
            <a:ext cx="4861408" cy="809280"/>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“At least you have a job.”</a:t>
            </a:r>
            <a:endParaRPr lang="en-GB" sz="1650" dirty="0"/>
          </a:p>
        </p:txBody>
      </p:sp>
      <p:sp>
        <p:nvSpPr>
          <p:cNvPr id="9" name="Shape 7"/>
          <p:cNvSpPr/>
          <p:nvPr/>
        </p:nvSpPr>
        <p:spPr>
          <a:xfrm rot="5400000">
            <a:off x="6013552" y="2615688"/>
            <a:ext cx="164592" cy="201168"/>
          </a:xfrm>
          <a:prstGeom prst="triangle">
            <a:avLst/>
          </a:prstGeom>
          <a:solidFill>
            <a:srgbClr val="E6007E"/>
          </a:solidFill>
          <a:ln w="12700">
            <a:solidFill>
              <a:srgbClr val="E6007E"/>
            </a:solidFill>
            <a:prstDash val="solid"/>
          </a:ln>
        </p:spPr>
      </p:sp>
      <p:sp>
        <p:nvSpPr>
          <p:cNvPr id="10" name="Shape 8"/>
          <p:cNvSpPr/>
          <p:nvPr/>
        </p:nvSpPr>
        <p:spPr>
          <a:xfrm>
            <a:off x="6324448" y="2311632"/>
            <a:ext cx="5318608" cy="809280"/>
          </a:xfrm>
          <a:prstGeom prst="roundRect">
            <a:avLst>
              <a:gd name="adj" fmla="val 11299"/>
            </a:avLst>
          </a:prstGeom>
          <a:solidFill>
            <a:srgbClr val="FCDBED"/>
          </a:solidFill>
          <a:ln w="9525">
            <a:solidFill>
              <a:srgbClr val="FCDBED"/>
            </a:solidFill>
            <a:prstDash val="solid"/>
          </a:ln>
        </p:spPr>
      </p:sp>
      <p:sp>
        <p:nvSpPr>
          <p:cNvPr id="11" name="Text 9"/>
          <p:cNvSpPr txBox="1"/>
          <p:nvPr/>
        </p:nvSpPr>
        <p:spPr>
          <a:xfrm>
            <a:off x="6553048" y="2311632"/>
            <a:ext cx="4861408" cy="809280"/>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“That sounds exhausting. What is the hardest part?”</a:t>
            </a:r>
            <a:endParaRPr lang="en-GB" sz="1650" dirty="0"/>
          </a:p>
        </p:txBody>
      </p:sp>
      <p:sp>
        <p:nvSpPr>
          <p:cNvPr id="12" name="Shape 10"/>
          <p:cNvSpPr/>
          <p:nvPr/>
        </p:nvSpPr>
        <p:spPr>
          <a:xfrm>
            <a:off x="548640" y="3267216"/>
            <a:ext cx="5318608" cy="809280"/>
          </a:xfrm>
          <a:prstGeom prst="roundRect">
            <a:avLst>
              <a:gd name="adj" fmla="val 11299"/>
            </a:avLst>
          </a:prstGeom>
          <a:solidFill>
            <a:srgbClr val="F4F7FB"/>
          </a:solidFill>
          <a:ln w="9525">
            <a:solidFill>
              <a:srgbClr val="D6DEE8"/>
            </a:solidFill>
            <a:prstDash val="solid"/>
          </a:ln>
        </p:spPr>
      </p:sp>
      <p:sp>
        <p:nvSpPr>
          <p:cNvPr id="13" name="Text 11"/>
          <p:cNvSpPr txBox="1"/>
          <p:nvPr/>
        </p:nvSpPr>
        <p:spPr>
          <a:xfrm>
            <a:off x="777240" y="3267216"/>
            <a:ext cx="4861408" cy="809280"/>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“Don't worry, everyone has problems with papers.”</a:t>
            </a:r>
            <a:endParaRPr lang="en-GB" sz="1650" dirty="0"/>
          </a:p>
        </p:txBody>
      </p:sp>
      <p:sp>
        <p:nvSpPr>
          <p:cNvPr id="14" name="Shape 12"/>
          <p:cNvSpPr/>
          <p:nvPr/>
        </p:nvSpPr>
        <p:spPr>
          <a:xfrm rot="5400000">
            <a:off x="6013552" y="3571272"/>
            <a:ext cx="164592" cy="201168"/>
          </a:xfrm>
          <a:prstGeom prst="triangle">
            <a:avLst/>
          </a:prstGeom>
          <a:solidFill>
            <a:srgbClr val="E6007E"/>
          </a:solidFill>
          <a:ln w="12700">
            <a:solidFill>
              <a:srgbClr val="E6007E"/>
            </a:solidFill>
            <a:prstDash val="solid"/>
          </a:ln>
        </p:spPr>
      </p:sp>
      <p:sp>
        <p:nvSpPr>
          <p:cNvPr id="15" name="Shape 13"/>
          <p:cNvSpPr/>
          <p:nvPr/>
        </p:nvSpPr>
        <p:spPr>
          <a:xfrm>
            <a:off x="6324448" y="3267216"/>
            <a:ext cx="5318608" cy="809280"/>
          </a:xfrm>
          <a:prstGeom prst="roundRect">
            <a:avLst>
              <a:gd name="adj" fmla="val 11299"/>
            </a:avLst>
          </a:prstGeom>
          <a:solidFill>
            <a:srgbClr val="FCDBED"/>
          </a:solidFill>
          <a:ln w="9525">
            <a:solidFill>
              <a:srgbClr val="FCDBED"/>
            </a:solidFill>
            <a:prstDash val="solid"/>
          </a:ln>
        </p:spPr>
      </p:sp>
      <p:sp>
        <p:nvSpPr>
          <p:cNvPr id="16" name="Text 14"/>
          <p:cNvSpPr txBox="1"/>
          <p:nvPr/>
        </p:nvSpPr>
        <p:spPr>
          <a:xfrm>
            <a:off x="6553048" y="3267216"/>
            <a:ext cx="4861408" cy="809280"/>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“Waiting for papers is really stressful. What do you need first?”</a:t>
            </a:r>
            <a:endParaRPr lang="en-GB" sz="1650" dirty="0"/>
          </a:p>
        </p:txBody>
      </p:sp>
      <p:sp>
        <p:nvSpPr>
          <p:cNvPr id="17" name="Shape 15"/>
          <p:cNvSpPr/>
          <p:nvPr/>
        </p:nvSpPr>
        <p:spPr>
          <a:xfrm>
            <a:off x="548640" y="4222800"/>
            <a:ext cx="5318608" cy="809280"/>
          </a:xfrm>
          <a:prstGeom prst="roundRect">
            <a:avLst>
              <a:gd name="adj" fmla="val 11299"/>
            </a:avLst>
          </a:prstGeom>
          <a:solidFill>
            <a:srgbClr val="F4F7FB"/>
          </a:solidFill>
          <a:ln w="9525">
            <a:solidFill>
              <a:srgbClr val="D6DEE8"/>
            </a:solidFill>
            <a:prstDash val="solid"/>
          </a:ln>
        </p:spPr>
      </p:sp>
      <p:sp>
        <p:nvSpPr>
          <p:cNvPr id="18" name="Text 16"/>
          <p:cNvSpPr txBox="1"/>
          <p:nvPr/>
        </p:nvSpPr>
        <p:spPr>
          <a:xfrm>
            <a:off x="777240" y="4222800"/>
            <a:ext cx="4861408" cy="809280"/>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“You should just ignore your boss.”</a:t>
            </a:r>
            <a:endParaRPr lang="en-GB" sz="1650" dirty="0"/>
          </a:p>
        </p:txBody>
      </p:sp>
      <p:sp>
        <p:nvSpPr>
          <p:cNvPr id="19" name="Shape 17"/>
          <p:cNvSpPr/>
          <p:nvPr/>
        </p:nvSpPr>
        <p:spPr>
          <a:xfrm rot="5400000">
            <a:off x="6013552" y="4526856"/>
            <a:ext cx="164592" cy="201168"/>
          </a:xfrm>
          <a:prstGeom prst="triangle">
            <a:avLst/>
          </a:prstGeom>
          <a:solidFill>
            <a:srgbClr val="E6007E"/>
          </a:solidFill>
          <a:ln w="12700">
            <a:solidFill>
              <a:srgbClr val="E6007E"/>
            </a:solidFill>
            <a:prstDash val="solid"/>
          </a:ln>
        </p:spPr>
      </p:sp>
      <p:sp>
        <p:nvSpPr>
          <p:cNvPr id="20" name="Shape 18"/>
          <p:cNvSpPr/>
          <p:nvPr/>
        </p:nvSpPr>
        <p:spPr>
          <a:xfrm>
            <a:off x="6324448" y="4222800"/>
            <a:ext cx="5318608" cy="809280"/>
          </a:xfrm>
          <a:prstGeom prst="roundRect">
            <a:avLst>
              <a:gd name="adj" fmla="val 11299"/>
            </a:avLst>
          </a:prstGeom>
          <a:solidFill>
            <a:srgbClr val="FCDBED"/>
          </a:solidFill>
          <a:ln w="9525">
            <a:solidFill>
              <a:srgbClr val="FCDBED"/>
            </a:solidFill>
            <a:prstDash val="solid"/>
          </a:ln>
        </p:spPr>
      </p:sp>
      <p:sp>
        <p:nvSpPr>
          <p:cNvPr id="21" name="Text 19"/>
          <p:cNvSpPr txBox="1"/>
          <p:nvPr/>
        </p:nvSpPr>
        <p:spPr>
          <a:xfrm>
            <a:off x="6553048" y="4222800"/>
            <a:ext cx="4861408" cy="809280"/>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“It sounds like you felt ignored. Do you want to talk, or do you want ideas?”</a:t>
            </a:r>
            <a:endParaRPr lang="en-GB" sz="1650" dirty="0"/>
          </a:p>
        </p:txBody>
      </p:sp>
      <p:sp>
        <p:nvSpPr>
          <p:cNvPr id="22" name="Shape 20"/>
          <p:cNvSpPr/>
          <p:nvPr/>
        </p:nvSpPr>
        <p:spPr>
          <a:xfrm>
            <a:off x="548640" y="5178384"/>
            <a:ext cx="5318608" cy="809280"/>
          </a:xfrm>
          <a:prstGeom prst="roundRect">
            <a:avLst>
              <a:gd name="adj" fmla="val 11299"/>
            </a:avLst>
          </a:prstGeom>
          <a:solidFill>
            <a:srgbClr val="F4F7FB"/>
          </a:solidFill>
          <a:ln w="9525">
            <a:solidFill>
              <a:srgbClr val="D6DEE8"/>
            </a:solidFill>
            <a:prstDash val="solid"/>
          </a:ln>
        </p:spPr>
      </p:sp>
      <p:sp>
        <p:nvSpPr>
          <p:cNvPr id="23" name="Text 21"/>
          <p:cNvSpPr txBox="1"/>
          <p:nvPr/>
        </p:nvSpPr>
        <p:spPr>
          <a:xfrm>
            <a:off x="777240" y="5178384"/>
            <a:ext cx="4861408" cy="809280"/>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“I know exactly how you feel.”</a:t>
            </a:r>
            <a:endParaRPr lang="en-GB" sz="1650" dirty="0"/>
          </a:p>
        </p:txBody>
      </p:sp>
      <p:sp>
        <p:nvSpPr>
          <p:cNvPr id="24" name="Shape 22"/>
          <p:cNvSpPr/>
          <p:nvPr/>
        </p:nvSpPr>
        <p:spPr>
          <a:xfrm rot="5400000">
            <a:off x="6013552" y="5482440"/>
            <a:ext cx="164592" cy="201168"/>
          </a:xfrm>
          <a:prstGeom prst="triangle">
            <a:avLst/>
          </a:prstGeom>
          <a:solidFill>
            <a:srgbClr val="E6007E"/>
          </a:solidFill>
          <a:ln w="12700">
            <a:solidFill>
              <a:srgbClr val="E6007E"/>
            </a:solidFill>
            <a:prstDash val="solid"/>
          </a:ln>
        </p:spPr>
      </p:sp>
      <p:sp>
        <p:nvSpPr>
          <p:cNvPr id="25" name="Shape 23"/>
          <p:cNvSpPr/>
          <p:nvPr/>
        </p:nvSpPr>
        <p:spPr>
          <a:xfrm>
            <a:off x="6324448" y="5178384"/>
            <a:ext cx="5318608" cy="809280"/>
          </a:xfrm>
          <a:prstGeom prst="roundRect">
            <a:avLst>
              <a:gd name="adj" fmla="val 11299"/>
            </a:avLst>
          </a:prstGeom>
          <a:solidFill>
            <a:srgbClr val="FCDBED"/>
          </a:solidFill>
          <a:ln w="9525">
            <a:solidFill>
              <a:srgbClr val="FCDBED"/>
            </a:solidFill>
            <a:prstDash val="solid"/>
          </a:ln>
        </p:spPr>
      </p:sp>
      <p:sp>
        <p:nvSpPr>
          <p:cNvPr id="26" name="Text 24"/>
          <p:cNvSpPr txBox="1"/>
          <p:nvPr/>
        </p:nvSpPr>
        <p:spPr>
          <a:xfrm>
            <a:off x="6553048" y="5178384"/>
            <a:ext cx="4861408" cy="809280"/>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“I can't fully know what this is like for you, but I want to understand.”</a:t>
            </a:r>
            <a:endParaRPr lang="en-GB" sz="1650" dirty="0"/>
          </a:p>
        </p:txBody>
      </p:sp>
      <p:sp>
        <p:nvSpPr>
          <p:cNvPr id="27" name="Text 2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16</a:t>
            </a:r>
            <a:endParaRPr lang="en-GB" sz="900" dirty="0"/>
          </a:p>
        </p:txBody>
      </p:sp>
      <p:sp>
        <p:nvSpPr>
          <p:cNvPr id="28" name="Text 2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1.2 EMPATHY MAP WORKSHEET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Empathy Map: observe first, then guess</a:t>
            </a:r>
            <a:endParaRPr lang="en-GB" sz="2800" dirty="0"/>
          </a:p>
        </p:txBody>
      </p:sp>
      <p:pic>
        <p:nvPicPr>
          <p:cNvPr id="5" name="Image 0" descr="/root/smile-smartleap/sunum/build/cache/cizim/m2-empathy_map--052b9143ce-2400.png">    </p:cNvPr>
          <p:cNvPicPr>
            <a:picLocks noChangeAspect="1"/>
          </p:cNvPicPr>
          <p:nvPr/>
        </p:nvPicPr>
        <p:blipFill>
          <a:blip r:embed="rId1"/>
          <a:stretch>
            <a:fillRect/>
          </a:stretch>
        </p:blipFill>
        <p:spPr>
          <a:xfrm>
            <a:off x="1093303" y="1945872"/>
            <a:ext cx="6301769" cy="3676032"/>
          </a:xfrm>
          <a:prstGeom prst="rect">
            <a:avLst/>
          </a:prstGeom>
        </p:spPr>
      </p:pic>
      <p:sp>
        <p:nvSpPr>
          <p:cNvPr id="6" name="Shape 3"/>
          <p:cNvSpPr/>
          <p:nvPr/>
        </p:nvSpPr>
        <p:spPr>
          <a:xfrm>
            <a:off x="1531459" y="2157103"/>
            <a:ext cx="16443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604611" y="2157103"/>
            <a:ext cx="1498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Says (observed)</a:t>
            </a:r>
            <a:endParaRPr lang="en-GB" sz="1250" dirty="0"/>
          </a:p>
        </p:txBody>
      </p:sp>
      <p:sp>
        <p:nvSpPr>
          <p:cNvPr id="8" name="Text 5"/>
          <p:cNvSpPr txBox="1"/>
          <p:nvPr/>
        </p:nvSpPr>
        <p:spPr>
          <a:xfrm>
            <a:off x="1466689" y="2625288"/>
            <a:ext cx="177393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“We are short of people this week.”</a:t>
            </a:r>
            <a:endParaRPr lang="en-GB" sz="1250" dirty="0"/>
          </a:p>
        </p:txBody>
      </p:sp>
      <p:sp>
        <p:nvSpPr>
          <p:cNvPr id="9" name="Shape 6"/>
          <p:cNvSpPr/>
          <p:nvPr/>
        </p:nvSpPr>
        <p:spPr>
          <a:xfrm>
            <a:off x="3629948" y="2157103"/>
            <a:ext cx="1644396" cy="349504"/>
          </a:xfrm>
          <a:prstGeom prst="roundRect">
            <a:avLst>
              <a:gd name="adj" fmla="val 50000"/>
            </a:avLst>
          </a:prstGeom>
          <a:solidFill>
            <a:srgbClr val="183454"/>
          </a:solidFill>
          <a:ln w="15875">
            <a:solidFill>
              <a:srgbClr val="183454"/>
            </a:solidFill>
            <a:prstDash val="solid"/>
          </a:ln>
        </p:spPr>
      </p:sp>
      <p:sp>
        <p:nvSpPr>
          <p:cNvPr id="10" name="Text 7"/>
          <p:cNvSpPr txBox="1"/>
          <p:nvPr/>
        </p:nvSpPr>
        <p:spPr>
          <a:xfrm>
            <a:off x="3703100" y="2157103"/>
            <a:ext cx="1498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Does (observed)</a:t>
            </a:r>
            <a:endParaRPr lang="en-GB" sz="1250" dirty="0"/>
          </a:p>
        </p:txBody>
      </p:sp>
      <p:sp>
        <p:nvSpPr>
          <p:cNvPr id="11" name="Text 8"/>
          <p:cNvSpPr txBox="1"/>
          <p:nvPr/>
        </p:nvSpPr>
        <p:spPr>
          <a:xfrm>
            <a:off x="3565178" y="2422088"/>
            <a:ext cx="1773936" cy="9591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Checks his phone all the time. Works through his break.</a:t>
            </a:r>
            <a:endParaRPr lang="en-GB" sz="1250" dirty="0"/>
          </a:p>
        </p:txBody>
      </p:sp>
      <p:sp>
        <p:nvSpPr>
          <p:cNvPr id="12" name="Shape 9"/>
          <p:cNvSpPr/>
          <p:nvPr/>
        </p:nvSpPr>
        <p:spPr>
          <a:xfrm>
            <a:off x="1442559" y="4399483"/>
            <a:ext cx="1822196" cy="349504"/>
          </a:xfrm>
          <a:prstGeom prst="roundRect">
            <a:avLst>
              <a:gd name="adj" fmla="val 50000"/>
            </a:avLst>
          </a:prstGeom>
          <a:solidFill>
            <a:srgbClr val="E6007E"/>
          </a:solidFill>
          <a:ln w="15875">
            <a:solidFill>
              <a:srgbClr val="E6007E"/>
            </a:solidFill>
            <a:prstDash val="solid"/>
          </a:ln>
        </p:spPr>
      </p:sp>
      <p:sp>
        <p:nvSpPr>
          <p:cNvPr id="13" name="Text 10"/>
          <p:cNvSpPr txBox="1"/>
          <p:nvPr/>
        </p:nvSpPr>
        <p:spPr>
          <a:xfrm>
            <a:off x="1515711" y="4399483"/>
            <a:ext cx="1675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Thinks (a guess?)</a:t>
            </a:r>
            <a:endParaRPr lang="en-GB" sz="1250" dirty="0"/>
          </a:p>
        </p:txBody>
      </p:sp>
      <p:sp>
        <p:nvSpPr>
          <p:cNvPr id="14" name="Text 11"/>
          <p:cNvSpPr txBox="1"/>
          <p:nvPr/>
        </p:nvSpPr>
        <p:spPr>
          <a:xfrm>
            <a:off x="1466689" y="4692547"/>
            <a:ext cx="1773936" cy="7559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“Head office will blame me for every mistake.”</a:t>
            </a:r>
            <a:endParaRPr lang="en-GB" sz="1250" dirty="0"/>
          </a:p>
        </p:txBody>
      </p:sp>
      <p:sp>
        <p:nvSpPr>
          <p:cNvPr id="15" name="Shape 12"/>
          <p:cNvSpPr/>
          <p:nvPr/>
        </p:nvSpPr>
        <p:spPr>
          <a:xfrm>
            <a:off x="3585498" y="4399483"/>
            <a:ext cx="1733296" cy="349504"/>
          </a:xfrm>
          <a:prstGeom prst="roundRect">
            <a:avLst>
              <a:gd name="adj" fmla="val 50000"/>
            </a:avLst>
          </a:prstGeom>
          <a:solidFill>
            <a:srgbClr val="E6007E"/>
          </a:solidFill>
          <a:ln w="15875">
            <a:solidFill>
              <a:srgbClr val="E6007E"/>
            </a:solidFill>
            <a:prstDash val="solid"/>
          </a:ln>
        </p:spPr>
      </p:sp>
      <p:sp>
        <p:nvSpPr>
          <p:cNvPr id="16" name="Text 13"/>
          <p:cNvSpPr txBox="1"/>
          <p:nvPr/>
        </p:nvSpPr>
        <p:spPr>
          <a:xfrm>
            <a:off x="3658650" y="4399483"/>
            <a:ext cx="1586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Feels (a guess?)</a:t>
            </a:r>
            <a:endParaRPr lang="en-GB" sz="1250" dirty="0"/>
          </a:p>
        </p:txBody>
      </p:sp>
      <p:sp>
        <p:nvSpPr>
          <p:cNvPr id="17" name="Text 14"/>
          <p:cNvSpPr txBox="1"/>
          <p:nvPr/>
        </p:nvSpPr>
        <p:spPr>
          <a:xfrm>
            <a:off x="3565178" y="4794147"/>
            <a:ext cx="177393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Pressure. Fear of accidents. Tired.</a:t>
            </a:r>
            <a:endParaRPr lang="en-GB" sz="1250" dirty="0"/>
          </a:p>
        </p:txBody>
      </p:sp>
      <p:sp>
        <p:nvSpPr>
          <p:cNvPr id="18" name="Text 15"/>
          <p:cNvSpPr txBox="1"/>
          <p:nvPr/>
        </p:nvSpPr>
        <p:spPr>
          <a:xfrm>
            <a:off x="548640" y="5658480"/>
            <a:ext cx="739109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Invented example: Leyla maps her shift manager before she asks about her shifts.</a:t>
            </a:r>
            <a:endParaRPr lang="en-GB" sz="1100" dirty="0"/>
          </a:p>
        </p:txBody>
      </p:sp>
      <p:sp>
        <p:nvSpPr>
          <p:cNvPr id="19" name="Shape 16"/>
          <p:cNvSpPr/>
          <p:nvPr/>
        </p:nvSpPr>
        <p:spPr>
          <a:xfrm>
            <a:off x="8259775" y="1945872"/>
            <a:ext cx="3383280" cy="4041792"/>
          </a:xfrm>
          <a:prstGeom prst="roundRect">
            <a:avLst>
              <a:gd name="adj" fmla="val 3784"/>
            </a:avLst>
          </a:prstGeom>
          <a:solidFill>
            <a:srgbClr val="FCDBED"/>
          </a:solidFill>
          <a:ln w="9525">
            <a:solidFill>
              <a:srgbClr val="FCDBED"/>
            </a:solidFill>
            <a:prstDash val="solid"/>
          </a:ln>
        </p:spPr>
      </p:sp>
      <p:sp>
        <p:nvSpPr>
          <p:cNvPr id="20" name="Text 17"/>
          <p:cNvSpPr txBox="1"/>
          <p:nvPr/>
        </p:nvSpPr>
        <p:spPr>
          <a:xfrm>
            <a:off x="8488375" y="2128752"/>
            <a:ext cx="2926080" cy="411480"/>
          </a:xfrm>
          <a:prstGeom prst="rect">
            <a:avLst/>
          </a:prstGeom>
          <a:noFill/>
          <a:ln/>
        </p:spPr>
        <p:txBody>
          <a:bodyPr wrap="square" lIns="0" tIns="0" rIns="0" bIns="0" rtlCol="0" anchor="ctr">
            <a:normAutofit/>
          </a:bodyPr>
          <a:lstStyle/>
          <a:p>
            <a:pPr indent="0" marL="0">
              <a:buNone/>
            </a:pPr>
            <a:r>
              <a:rPr lang="en-GB" altLang="en-US" sz="1400" b="1" dirty="0">
                <a:solidFill>
                  <a:srgbClr val="B0005F"/>
                </a:solidFill>
                <a:latin typeface="Montserrat" pitchFamily="34" charset="0"/>
                <a:ea typeface="Montserrat" pitchFamily="34" charset="-122"/>
                <a:cs typeface="Montserrat" pitchFamily="34" charset="-120"/>
              </a:rPr>
              <a:t>Then talk</a:t>
            </a:r>
            <a:endParaRPr lang="en-GB" sz="1400" dirty="0"/>
          </a:p>
        </p:txBody>
      </p:sp>
      <p:sp>
        <p:nvSpPr>
          <p:cNvPr id="21" name="Text 18"/>
          <p:cNvSpPr txBox="1"/>
          <p:nvPr/>
        </p:nvSpPr>
        <p:spPr>
          <a:xfrm>
            <a:off x="8488375" y="2585952"/>
            <a:ext cx="2926080" cy="3218832"/>
          </a:xfrm>
          <a:prstGeom prst="rect">
            <a:avLst/>
          </a:prstGeom>
          <a:noFill/>
          <a:ln/>
        </p:spPr>
        <p:txBody>
          <a:bodyPr wrap="square" lIns="0" tIns="0" rIns="0" bIns="0" rtlCol="0" anchor="ctr">
            <a:normAutofit/>
          </a:bodyPr>
          <a:lstStyle/>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Start with the goal: </a:t>
            </a:r>
            <a:r>
              <a:rPr lang="en-GB" altLang="en-US" sz="1500" dirty="0">
                <a:solidFill>
                  <a:srgbClr val="4A5B70"/>
                </a:solidFill>
                <a:latin typeface="Montserrat" pitchFamily="34" charset="0"/>
                <a:ea typeface="Montserrat" pitchFamily="34" charset="-122"/>
                <a:cs typeface="Montserrat" pitchFamily="34" charset="-120"/>
              </a:rPr>
              <a:t>what does this person need? (Finish the week without accidents.)</a:t>
            </a:r>
            <a:endParaRPr lang="en-GB" sz="1500" dirty="0"/>
          </a:p>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Add: </a:t>
            </a:r>
            <a:r>
              <a:rPr lang="en-GB" altLang="en-US" sz="1500" dirty="0">
                <a:solidFill>
                  <a:srgbClr val="4A5B70"/>
                </a:solidFill>
                <a:latin typeface="Montserrat" pitchFamily="34" charset="0"/>
                <a:ea typeface="Montserrat" pitchFamily="34" charset="-122"/>
                <a:cs typeface="Montserrat" pitchFamily="34" charset="-120"/>
              </a:rPr>
              <a:t>what does the person see and hear?</a:t>
            </a:r>
            <a:endParaRPr lang="en-GB" sz="1500" dirty="0"/>
          </a:p>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Then choose your words: </a:t>
            </a:r>
            <a:r>
              <a:rPr lang="en-GB" altLang="en-US" sz="1500" dirty="0">
                <a:solidFill>
                  <a:srgbClr val="4A5B70"/>
                </a:solidFill>
                <a:latin typeface="Montserrat" pitchFamily="34" charset="0"/>
                <a:ea typeface="Montserrat" pitchFamily="34" charset="-122"/>
                <a:cs typeface="Montserrat" pitchFamily="34" charset="-120"/>
              </a:rPr>
              <a:t>“I know this week is very busy. Can we talk for two minutes about my shifts?”</a:t>
            </a:r>
            <a:endParaRPr lang="en-GB" sz="1500" dirty="0"/>
          </a:p>
        </p:txBody>
      </p:sp>
      <p:sp>
        <p:nvSpPr>
          <p:cNvPr id="22"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17</a:t>
            </a:r>
            <a:endParaRPr lang="en-GB" sz="900" dirty="0"/>
          </a:p>
        </p:txBody>
      </p:sp>
      <p:sp>
        <p:nvSpPr>
          <p:cNvPr id="23"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24"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Gray (2017), Updated empathy map canvas, XPLANE (Gamestorming toolkit) · example invented</a:t>
            </a:r>
            <a:endParaRPr lang="en-GB"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1.3 EMPATHY IN COMMUNICATION AND TEAMWORK</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Empathy Relay: listen, paraphrase, validate</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10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Pairs</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Timer, phrase cards (“So, if I understand you correctly”, “It sounds like”)</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Listen without interrupting and show the other person they were understood</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roleplay-0962926ead-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Person A talks for 2 minutes about a small, current challenge: finding a room, a difficult shift, a hard course.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Person B listens in silence. No questions, no advice.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B paraphrases in their own words: “So, if I understand you correctly, the main problem is the rent.”</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B names the feeling carefully: “It sounds like you feel worried. Am I right?”</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 says what B got right. Then swap roles.</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felt easy, and what felt difficult?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made it safe for you to share?</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made you hesitate?</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18</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1.3 THE ROLE OF EMPATHY IN COMMUNICATION AND TEAMWORK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At work, trust comes before teamwork</a:t>
            </a:r>
            <a:endParaRPr lang="en-GB" sz="2800" dirty="0"/>
          </a:p>
        </p:txBody>
      </p:sp>
      <p:pic>
        <p:nvPicPr>
          <p:cNvPr id="5" name="Image 0" descr="/root/smile-smartleap/sunum/build/cache/cizim/m2-team_trust--0d2527d9cf-2400.png">    </p:cNvPr>
          <p:cNvPicPr>
            <a:picLocks noChangeAspect="1"/>
          </p:cNvPicPr>
          <p:nvPr/>
        </p:nvPicPr>
        <p:blipFill>
          <a:blip r:embed="rId1"/>
          <a:stretch>
            <a:fillRect/>
          </a:stretch>
        </p:blipFill>
        <p:spPr>
          <a:xfrm>
            <a:off x="681823" y="1945872"/>
            <a:ext cx="6301769" cy="3676032"/>
          </a:xfrm>
          <a:prstGeom prst="rect">
            <a:avLst/>
          </a:prstGeom>
        </p:spPr>
      </p:pic>
      <p:sp>
        <p:nvSpPr>
          <p:cNvPr id="6" name="Shape 3"/>
          <p:cNvSpPr/>
          <p:nvPr/>
        </p:nvSpPr>
        <p:spPr>
          <a:xfrm>
            <a:off x="849340" y="1991682"/>
            <a:ext cx="1555496" cy="349504"/>
          </a:xfrm>
          <a:prstGeom prst="roundRect">
            <a:avLst>
              <a:gd name="adj" fmla="val 50000"/>
            </a:avLst>
          </a:prstGeom>
          <a:solidFill>
            <a:srgbClr val="E6007E"/>
          </a:solidFill>
          <a:ln w="15875">
            <a:solidFill>
              <a:srgbClr val="E6007E"/>
            </a:solidFill>
            <a:prstDash val="solid"/>
          </a:ln>
        </p:spPr>
      </p:sp>
      <p:sp>
        <p:nvSpPr>
          <p:cNvPr id="7" name="Text 4"/>
          <p:cNvSpPr txBox="1"/>
          <p:nvPr/>
        </p:nvSpPr>
        <p:spPr>
          <a:xfrm>
            <a:off x="922492" y="1991682"/>
            <a:ext cx="1409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Speak up early</a:t>
            </a:r>
            <a:endParaRPr lang="en-GB" sz="1250" dirty="0"/>
          </a:p>
        </p:txBody>
      </p:sp>
      <p:sp>
        <p:nvSpPr>
          <p:cNvPr id="8" name="Shape 5"/>
          <p:cNvSpPr/>
          <p:nvPr/>
        </p:nvSpPr>
        <p:spPr>
          <a:xfrm>
            <a:off x="4793573" y="1991682"/>
            <a:ext cx="17332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4866725" y="1991682"/>
            <a:ext cx="1586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Listen and check</a:t>
            </a:r>
            <a:endParaRPr lang="en-GB" sz="1250" dirty="0"/>
          </a:p>
        </p:txBody>
      </p:sp>
      <p:sp>
        <p:nvSpPr>
          <p:cNvPr id="10" name="Text 7"/>
          <p:cNvSpPr txBox="1"/>
          <p:nvPr/>
        </p:nvSpPr>
        <p:spPr>
          <a:xfrm>
            <a:off x="548640" y="5658480"/>
            <a:ext cx="656813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Watch: The Power of Empathy (Brené Brown, RSA Short, about 3 minutes, subtitles on). Which answer felt close, which felt distant?</a:t>
            </a:r>
            <a:endParaRPr lang="en-GB" sz="1100" dirty="0"/>
          </a:p>
        </p:txBody>
      </p:sp>
      <p:sp>
        <p:nvSpPr>
          <p:cNvPr id="11" name="Shape 8"/>
          <p:cNvSpPr/>
          <p:nvPr/>
        </p:nvSpPr>
        <p:spPr>
          <a:xfrm>
            <a:off x="7436815" y="1945872"/>
            <a:ext cx="4206240" cy="4041792"/>
          </a:xfrm>
          <a:prstGeom prst="roundRect">
            <a:avLst>
              <a:gd name="adj" fmla="val 3167"/>
            </a:avLst>
          </a:prstGeom>
          <a:solidFill>
            <a:srgbClr val="FCDBED"/>
          </a:solidFill>
          <a:ln w="9525">
            <a:solidFill>
              <a:srgbClr val="FCDBED"/>
            </a:solidFill>
            <a:prstDash val="solid"/>
          </a:ln>
        </p:spPr>
      </p:sp>
      <p:sp>
        <p:nvSpPr>
          <p:cNvPr id="12" name="Text 9"/>
          <p:cNvSpPr txBox="1"/>
          <p:nvPr/>
        </p:nvSpPr>
        <p:spPr>
          <a:xfrm>
            <a:off x="7665415" y="2174472"/>
            <a:ext cx="374904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Safe to speak: </a:t>
            </a:r>
            <a:r>
              <a:rPr lang="en-GB" altLang="en-US" sz="1300" dirty="0">
                <a:solidFill>
                  <a:srgbClr val="4A5B70"/>
                </a:solidFill>
                <a:latin typeface="Montserrat" pitchFamily="34" charset="0"/>
                <a:ea typeface="Montserrat" pitchFamily="34" charset="-122"/>
                <a:cs typeface="Montserrat" pitchFamily="34" charset="-120"/>
              </a:rPr>
              <a:t>people report a mistake or a problem early when they expect to be heard.</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Intercultural teams: </a:t>
            </a:r>
            <a:r>
              <a:rPr lang="en-GB" altLang="en-US" sz="1300" dirty="0">
                <a:solidFill>
                  <a:srgbClr val="4A5B70"/>
                </a:solidFill>
                <a:latin typeface="Montserrat" pitchFamily="34" charset="0"/>
                <a:ea typeface="Montserrat" pitchFamily="34" charset="-122"/>
                <a:cs typeface="Montserrat" pitchFamily="34" charset="-120"/>
              </a:rPr>
              <a:t>a different style is not a bad intention. Ask before you judge.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Handovers and feedback: </a:t>
            </a:r>
            <a:r>
              <a:rPr lang="en-GB" altLang="en-US" sz="1300" dirty="0">
                <a:solidFill>
                  <a:srgbClr val="4A5B70"/>
                </a:solidFill>
                <a:latin typeface="Montserrat" pitchFamily="34" charset="0"/>
                <a:ea typeface="Montserrat" pitchFamily="34" charset="-122"/>
                <a:cs typeface="Montserrat" pitchFamily="34" charset="-120"/>
              </a:rPr>
              <a:t>summarise and check. “So the main point is the new machine, right?”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Empathic leaders: </a:t>
            </a:r>
            <a:r>
              <a:rPr lang="en-GB" altLang="en-US" sz="1300" dirty="0">
                <a:solidFill>
                  <a:srgbClr val="4A5B70"/>
                </a:solidFill>
                <a:latin typeface="Montserrat" pitchFamily="34" charset="0"/>
                <a:ea typeface="Montserrat" pitchFamily="34" charset="-122"/>
                <a:cs typeface="Montserrat" pitchFamily="34" charset="-120"/>
              </a:rPr>
              <a:t>employees with highly empathic senior leaders more often said they were engaged (76% vs 32%) and innovative (61% vs 13%).</a:t>
            </a:r>
            <a:endParaRPr lang="en-GB" sz="1300" dirty="0"/>
          </a:p>
        </p:txBody>
      </p:sp>
      <p:sp>
        <p:nvSpPr>
          <p:cNvPr id="13"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19</a:t>
            </a:r>
            <a:endParaRPr lang="en-GB" sz="900" dirty="0"/>
          </a:p>
        </p:txBody>
      </p:sp>
      <p:sp>
        <p:nvSpPr>
          <p:cNvPr id="14"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5"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Van Bommel (2021), Catalyst, survey of about 900 US employees (correlational) · Royal Society of Arts (2013), Brené Brown on empathy [video]</a:t>
            </a:r>
            <a:endParaRPr lang="en-GB"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E6007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2-u2_gallery--597ab911aa-2000.png">    </p:cNvPr>
          <p:cNvPicPr>
            <a:picLocks noChangeAspect="1"/>
          </p:cNvPicPr>
          <p:nvPr/>
        </p:nvPicPr>
        <p:blipFill>
          <a:blip r:embed="rId2"/>
          <a:stretch>
            <a:fillRect/>
          </a:stretch>
        </p:blipFill>
        <p:spPr>
          <a:xfrm>
            <a:off x="8076895" y="1733986"/>
            <a:ext cx="3703320" cy="337742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CDBED"/>
                </a:solidFill>
                <a:latin typeface="Montserrat" pitchFamily="34" charset="0"/>
                <a:ea typeface="Montserrat" pitchFamily="34" charset="-122"/>
                <a:cs typeface="Montserrat" pitchFamily="34" charset="-120"/>
              </a:rPr>
              <a:t>02</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2  ·  ≈ 50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Empathy in Diverse Settings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Layered identities, bias, stress and history: what blocks empathy, and how to communicate ethically across difference.</a:t>
            </a:r>
            <a:endParaRPr lang="en-GB" sz="1800" dirty="0"/>
          </a:p>
        </p:txBody>
      </p:sp>
      <p:sp>
        <p:nvSpPr>
          <p:cNvPr id="10" name="Shape 5"/>
          <p:cNvSpPr/>
          <p:nvPr/>
        </p:nvSpPr>
        <p:spPr>
          <a:xfrm>
            <a:off x="548640"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Mini case studies</a:t>
            </a:r>
            <a:endParaRPr lang="en-GB" sz="1100" dirty="0"/>
          </a:p>
        </p:txBody>
      </p:sp>
      <p:sp>
        <p:nvSpPr>
          <p:cNvPr id="12" name="Shape 7"/>
          <p:cNvSpPr/>
          <p:nvPr/>
        </p:nvSpPr>
        <p:spPr>
          <a:xfrm>
            <a:off x="2483510"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483510"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Empathy Onion</a:t>
            </a:r>
            <a:endParaRPr lang="en-GB" sz="1100" dirty="0"/>
          </a:p>
        </p:txBody>
      </p:sp>
      <p:sp>
        <p:nvSpPr>
          <p:cNvPr id="14" name="Shape 9"/>
          <p:cNvSpPr/>
          <p:nvPr/>
        </p:nvSpPr>
        <p:spPr>
          <a:xfrm>
            <a:off x="4096512" y="5073120"/>
            <a:ext cx="142280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096512" y="5073120"/>
            <a:ext cx="142280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Gallery Walk</a:t>
            </a:r>
            <a:endParaRPr lang="en-GB" sz="1100" dirty="0"/>
          </a:p>
        </p:txBody>
      </p:sp>
      <p:sp>
        <p:nvSpPr>
          <p:cNvPr id="16" name="Shape 11"/>
          <p:cNvSpPr/>
          <p:nvPr/>
        </p:nvSpPr>
        <p:spPr>
          <a:xfrm>
            <a:off x="5629046"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629046"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Pause and Rewind</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20</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UNIT 2</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Mini case studies: what blocks empathy here?</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8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Groups of 3-4</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Case cards: short, anonymised stories (invented cases are marked)</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Find empathy blockers and unmet needs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a7a0d21752-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group reads one case card. An example is on the next slide.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Who feels what? Name at least two people in the story.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Which blocker do you see: bias, miscommunication or stress?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Which need is not met: safety, respect, information, belonging or choice?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Propose one empathic response, from any person in the story. Share it in one minute.</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needs were overlooked most often?</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response would really change the situation?</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21</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No number, no job. No job, no number.</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E6007E"/>
          </a:solidFill>
          <a:ln w="12700">
            <a:solidFill>
              <a:srgbClr val="E6007E"/>
            </a:solidFill>
            <a:prstDash val="solid"/>
          </a:ln>
        </p:spPr>
      </p:sp>
      <p:sp>
        <p:nvSpPr>
          <p:cNvPr id="7" name="Shape 5"/>
          <p:cNvSpPr/>
          <p:nvPr/>
        </p:nvSpPr>
        <p:spPr>
          <a:xfrm>
            <a:off x="822960" y="2238480"/>
            <a:ext cx="731520" cy="731520"/>
          </a:xfrm>
          <a:prstGeom prst="ellipse">
            <a:avLst/>
          </a:prstGeom>
          <a:solidFill>
            <a:srgbClr val="FCDBED"/>
          </a:solidFill>
          <a:ln w="12700">
            <a:solidFill>
              <a:srgbClr val="FCDBED"/>
            </a:solidFill>
            <a:prstDash val="solid"/>
          </a:ln>
        </p:spPr>
      </p:sp>
      <p:pic>
        <p:nvPicPr>
          <p:cNvPr id="8" name="Image 0" descr="/root/smile-smartleap/sunum/build/cache/varlik/ikon-landmark-B0005F-256.png">    </p:cNvPr>
          <p:cNvPicPr>
            <a:picLocks noChangeAspect="1"/>
          </p:cNvPicPr>
          <p:nvPr/>
        </p:nvPicPr>
        <p:blipFill>
          <a:blip r:embed="rId1"/>
          <a:stretch>
            <a:fillRect/>
          </a:stretch>
        </p:blipFill>
        <p:spPr>
          <a:xfrm>
            <a:off x="983894" y="2399414"/>
            <a:ext cx="409651" cy="409651"/>
          </a:xfrm>
          <a:prstGeom prst="rect">
            <a:avLst/>
          </a:prstGeom>
        </p:spPr>
      </p:pic>
      <p:sp>
        <p:nvSpPr>
          <p:cNvPr id="9" name="Text 6"/>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Ibrahim, 22</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Recognised as a refugee last month, Athens</a:t>
            </a:r>
            <a:endParaRPr lang="en-GB" sz="1600" dirty="0"/>
          </a:p>
        </p:txBody>
      </p:sp>
      <p:sp>
        <p:nvSpPr>
          <p:cNvPr id="10" name="Shape 7"/>
          <p:cNvSpPr/>
          <p:nvPr/>
        </p:nvSpPr>
        <p:spPr>
          <a:xfrm>
            <a:off x="822960" y="3088872"/>
            <a:ext cx="1385316" cy="274320"/>
          </a:xfrm>
          <a:prstGeom prst="roundRect">
            <a:avLst>
              <a:gd name="adj" fmla="val 50000"/>
            </a:avLst>
          </a:prstGeom>
          <a:solidFill>
            <a:srgbClr val="F4F7FB"/>
          </a:solidFill>
          <a:ln w="9525">
            <a:solidFill>
              <a:srgbClr val="D6DEE8"/>
            </a:solidFill>
            <a:prstDash val="solid"/>
          </a:ln>
        </p:spPr>
      </p:sp>
      <p:sp>
        <p:nvSpPr>
          <p:cNvPr id="11" name="Text 8"/>
          <p:cNvSpPr txBox="1"/>
          <p:nvPr/>
        </p:nvSpPr>
        <p:spPr>
          <a:xfrm>
            <a:off x="822960"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Bureaucracy</a:t>
            </a:r>
            <a:endParaRPr lang="en-GB" sz="1000" dirty="0"/>
          </a:p>
        </p:txBody>
      </p:sp>
      <p:sp>
        <p:nvSpPr>
          <p:cNvPr id="12" name="Shape 9"/>
          <p:cNvSpPr/>
          <p:nvPr/>
        </p:nvSpPr>
        <p:spPr>
          <a:xfrm>
            <a:off x="2299716" y="3088872"/>
            <a:ext cx="905256" cy="274320"/>
          </a:xfrm>
          <a:prstGeom prst="roundRect">
            <a:avLst>
              <a:gd name="adj" fmla="val 50000"/>
            </a:avLst>
          </a:prstGeom>
          <a:solidFill>
            <a:srgbClr val="F4F7FB"/>
          </a:solidFill>
          <a:ln w="9525">
            <a:solidFill>
              <a:srgbClr val="D6DEE8"/>
            </a:solidFill>
            <a:prstDash val="solid"/>
          </a:ln>
        </p:spPr>
      </p:sp>
      <p:sp>
        <p:nvSpPr>
          <p:cNvPr id="13" name="Text 10"/>
          <p:cNvSpPr txBox="1"/>
          <p:nvPr/>
        </p:nvSpPr>
        <p:spPr>
          <a:xfrm>
            <a:off x="2299716"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Greece</a:t>
            </a:r>
            <a:endParaRPr lang="en-GB" sz="1000" dirty="0"/>
          </a:p>
        </p:txBody>
      </p:sp>
      <p:sp>
        <p:nvSpPr>
          <p:cNvPr id="14" name="Shape 11"/>
          <p:cNvSpPr/>
          <p:nvPr/>
        </p:nvSpPr>
        <p:spPr>
          <a:xfrm>
            <a:off x="3296412" y="3088872"/>
            <a:ext cx="1193292" cy="274320"/>
          </a:xfrm>
          <a:prstGeom prst="roundRect">
            <a:avLst>
              <a:gd name="adj" fmla="val 50000"/>
            </a:avLst>
          </a:prstGeom>
          <a:solidFill>
            <a:srgbClr val="F4F7FB"/>
          </a:solidFill>
          <a:ln w="9525">
            <a:solidFill>
              <a:srgbClr val="D6DEE8"/>
            </a:solidFill>
            <a:prstDash val="solid"/>
          </a:ln>
        </p:spPr>
      </p:sp>
      <p:sp>
        <p:nvSpPr>
          <p:cNvPr id="15" name="Text 12"/>
          <p:cNvSpPr txBox="1"/>
          <p:nvPr/>
        </p:nvSpPr>
        <p:spPr>
          <a:xfrm>
            <a:off x="3296412"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Job offer</a:t>
            </a:r>
            <a:endParaRPr lang="en-GB" sz="1000" dirty="0"/>
          </a:p>
        </p:txBody>
      </p:sp>
      <p:pic>
        <p:nvPicPr>
          <p:cNvPr id="16" name="Image 1" descr="/root/smile-smartleap/sunum/build/cache/cizim/m2-counter--97ca85e0b4-1800.png">    </p:cNvPr>
          <p:cNvPicPr>
            <a:picLocks noChangeAspect="1"/>
          </p:cNvPicPr>
          <p:nvPr/>
        </p:nvPicPr>
        <p:blipFill>
          <a:blip r:embed="rId2"/>
          <a:stretch>
            <a:fillRect/>
          </a:stretch>
        </p:blipFill>
        <p:spPr>
          <a:xfrm>
            <a:off x="4958962" y="3427200"/>
            <a:ext cx="1969276" cy="2423304"/>
          </a:xfrm>
          <a:prstGeom prst="rect">
            <a:avLst/>
          </a:prstGeom>
        </p:spPr>
      </p:pic>
      <p:sp>
        <p:nvSpPr>
          <p:cNvPr id="17" name="Text 13"/>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350" dirty="0">
                <a:solidFill>
                  <a:srgbClr val="183454"/>
                </a:solidFill>
                <a:latin typeface="Montserrat" pitchFamily="34" charset="0"/>
                <a:ea typeface="Montserrat" pitchFamily="34" charset="-122"/>
                <a:cs typeface="Montserrat" pitchFamily="34" charset="-120"/>
              </a:rPr>
              <a:t>Ibrahim has a job offer. The employer needs his social security number (AMKA). The officer says: “I can only activate it with proof of employment.” The employer cannot hire him without the number. He must leave the camp within 30 days, and the interpreter service has stopped. The officer has 40 people waiting.</a:t>
            </a:r>
            <a:endParaRPr lang="en-GB" sz="1350" dirty="0"/>
          </a:p>
        </p:txBody>
      </p:sp>
      <p:sp>
        <p:nvSpPr>
          <p:cNvPr id="18" name="Shape 14"/>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9" name="Text 15"/>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E6007E"/>
                </a:solidFill>
                <a:latin typeface="Montserrat" pitchFamily="34" charset="0"/>
                <a:ea typeface="Montserrat" pitchFamily="34" charset="-122"/>
                <a:cs typeface="Montserrat" pitchFamily="34" charset="-120"/>
              </a:rPr>
              <a:t>DISCUSS</a:t>
            </a:r>
            <a:endParaRPr lang="en-GB" sz="1200" dirty="0"/>
          </a:p>
        </p:txBody>
      </p:sp>
      <p:sp>
        <p:nvSpPr>
          <p:cNvPr id="20" name="Text 16"/>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does each person feel: Ibrahim, the officer, the employer?</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Which needs are not met?</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Is the problem a person, or the system?</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would a fair, empathic response look like from each of them?</a:t>
            </a:r>
            <a:endParaRPr lang="en-GB" sz="1400" dirty="0"/>
          </a:p>
        </p:txBody>
      </p:sp>
      <p:sp>
        <p:nvSpPr>
          <p:cNvPr id="21" name="Text 17"/>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since Dec 2023 the AMKA needs proof of employment; support ends 30 days after recognition; camp interpretation stopped in July 2025 (AIDA Greece 2025 Update).</a:t>
            </a:r>
            <a:endParaRPr lang="en-GB" sz="950" dirty="0"/>
          </a:p>
        </p:txBody>
      </p:sp>
      <p:sp>
        <p:nvSpPr>
          <p:cNvPr id="22"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22</a:t>
            </a:r>
            <a:endParaRPr lang="en-GB" sz="900" dirty="0"/>
          </a:p>
        </p:txBody>
      </p:sp>
      <p:sp>
        <p:nvSpPr>
          <p:cNvPr id="23"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2.1 CULTURAL SENSITIVITY AND PERSPECTIVE-TAKING</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Empathy Onion: the circles that shape us</a:t>
            </a:r>
            <a:endParaRPr lang="en-GB" sz="2800" dirty="0"/>
          </a:p>
        </p:txBody>
      </p:sp>
      <p:pic>
        <p:nvPicPr>
          <p:cNvPr id="5" name="Image 0" descr="/root/smile-smartleap/sunum/build/cache/cizim/m2-onion--85fee1751f-2400.png">    </p:cNvPr>
          <p:cNvPicPr>
            <a:picLocks noChangeAspect="1"/>
          </p:cNvPicPr>
          <p:nvPr/>
        </p:nvPicPr>
        <p:blipFill>
          <a:blip r:embed="rId1"/>
          <a:stretch>
            <a:fillRect/>
          </a:stretch>
        </p:blipFill>
        <p:spPr>
          <a:xfrm>
            <a:off x="1491772" y="1945872"/>
            <a:ext cx="4041792" cy="4041792"/>
          </a:xfrm>
          <a:prstGeom prst="rect">
            <a:avLst/>
          </a:prstGeom>
        </p:spPr>
      </p:pic>
      <p:sp>
        <p:nvSpPr>
          <p:cNvPr id="6" name="Text 3"/>
          <p:cNvSpPr txBox="1"/>
          <p:nvPr/>
        </p:nvSpPr>
        <p:spPr>
          <a:xfrm>
            <a:off x="3003652" y="3457563"/>
            <a:ext cx="1018032"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Individual</a:t>
            </a:r>
            <a:endParaRPr lang="en-GB" sz="1200" dirty="0"/>
          </a:p>
        </p:txBody>
      </p:sp>
      <p:sp>
        <p:nvSpPr>
          <p:cNvPr id="7" name="Text 4"/>
          <p:cNvSpPr txBox="1"/>
          <p:nvPr/>
        </p:nvSpPr>
        <p:spPr>
          <a:xfrm>
            <a:off x="3163672" y="3084702"/>
            <a:ext cx="697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Family</a:t>
            </a:r>
            <a:endParaRPr lang="en-GB" sz="1250" dirty="0"/>
          </a:p>
        </p:txBody>
      </p:sp>
      <p:sp>
        <p:nvSpPr>
          <p:cNvPr id="8" name="Text 5"/>
          <p:cNvSpPr txBox="1"/>
          <p:nvPr/>
        </p:nvSpPr>
        <p:spPr>
          <a:xfrm>
            <a:off x="2808072" y="2737108"/>
            <a:ext cx="1409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Social network</a:t>
            </a:r>
            <a:endParaRPr lang="en-GB" sz="1250" dirty="0"/>
          </a:p>
        </p:txBody>
      </p:sp>
      <p:sp>
        <p:nvSpPr>
          <p:cNvPr id="9" name="Text 6"/>
          <p:cNvSpPr txBox="1"/>
          <p:nvPr/>
        </p:nvSpPr>
        <p:spPr>
          <a:xfrm>
            <a:off x="3030322" y="2389514"/>
            <a:ext cx="9646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Community</a:t>
            </a:r>
            <a:endParaRPr lang="en-GB" sz="1250" dirty="0"/>
          </a:p>
        </p:txBody>
      </p:sp>
      <p:sp>
        <p:nvSpPr>
          <p:cNvPr id="10" name="Text 7"/>
          <p:cNvSpPr txBox="1"/>
          <p:nvPr/>
        </p:nvSpPr>
        <p:spPr>
          <a:xfrm>
            <a:off x="2941422" y="2041920"/>
            <a:ext cx="11424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World/earth</a:t>
            </a:r>
            <a:endParaRPr lang="en-GB" sz="1250" dirty="0"/>
          </a:p>
        </p:txBody>
      </p:sp>
      <p:sp>
        <p:nvSpPr>
          <p:cNvPr id="11" name="Shape 8"/>
          <p:cNvSpPr/>
          <p:nvPr/>
        </p:nvSpPr>
        <p:spPr>
          <a:xfrm>
            <a:off x="6796735" y="1945872"/>
            <a:ext cx="4846320" cy="4041792"/>
          </a:xfrm>
          <a:prstGeom prst="roundRect">
            <a:avLst>
              <a:gd name="adj" fmla="val 3167"/>
            </a:avLst>
          </a:prstGeom>
          <a:solidFill>
            <a:srgbClr val="FCDBED"/>
          </a:solidFill>
          <a:ln w="9525">
            <a:solidFill>
              <a:srgbClr val="FCDBED"/>
            </a:solidFill>
            <a:prstDash val="solid"/>
          </a:ln>
        </p:spPr>
      </p:sp>
      <p:sp>
        <p:nvSpPr>
          <p:cNvPr id="12" name="Text 9"/>
          <p:cNvSpPr txBox="1"/>
          <p:nvPr/>
        </p:nvSpPr>
        <p:spPr>
          <a:xfrm>
            <a:off x="7025335" y="2128752"/>
            <a:ext cx="4389120" cy="411480"/>
          </a:xfrm>
          <a:prstGeom prst="rect">
            <a:avLst/>
          </a:prstGeom>
          <a:noFill/>
          <a:ln/>
        </p:spPr>
        <p:txBody>
          <a:bodyPr wrap="square" lIns="0" tIns="0" rIns="0" bIns="0" rtlCol="0" anchor="ctr">
            <a:normAutofit/>
          </a:bodyPr>
          <a:lstStyle/>
          <a:p>
            <a:pPr indent="0" marL="0">
              <a:buNone/>
            </a:pPr>
            <a:r>
              <a:rPr lang="en-GB" altLang="en-US" sz="1400" b="1" dirty="0">
                <a:solidFill>
                  <a:srgbClr val="B0005F"/>
                </a:solidFill>
                <a:latin typeface="Montserrat" pitchFamily="34" charset="0"/>
                <a:ea typeface="Montserrat" pitchFamily="34" charset="-122"/>
                <a:cs typeface="Montserrat" pitchFamily="34" charset="-120"/>
              </a:rPr>
              <a:t>From the inside out</a:t>
            </a:r>
            <a:endParaRPr lang="en-GB" sz="1400" dirty="0"/>
          </a:p>
        </p:txBody>
      </p:sp>
      <p:sp>
        <p:nvSpPr>
          <p:cNvPr id="13" name="Text 10"/>
          <p:cNvSpPr txBox="1"/>
          <p:nvPr/>
        </p:nvSpPr>
        <p:spPr>
          <a:xfrm>
            <a:off x="7025335" y="2585952"/>
            <a:ext cx="438912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Individual: </a:t>
            </a:r>
            <a:r>
              <a:rPr lang="en-GB" altLang="en-US" sz="1300" dirty="0">
                <a:solidFill>
                  <a:srgbClr val="4A5B70"/>
                </a:solidFill>
                <a:latin typeface="Montserrat" pitchFamily="34" charset="0"/>
                <a:ea typeface="Montserrat" pitchFamily="34" charset="-122"/>
                <a:cs typeface="Montserrat" pitchFamily="34" charset="-120"/>
              </a:rPr>
              <a:t>my body, feelings, languages, beliefs and story.</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Family: </a:t>
            </a:r>
            <a:r>
              <a:rPr lang="en-GB" altLang="en-US" sz="1300" dirty="0">
                <a:solidFill>
                  <a:srgbClr val="4A5B70"/>
                </a:solidFill>
                <a:latin typeface="Montserrat" pitchFamily="34" charset="0"/>
                <a:ea typeface="Montserrat" pitchFamily="34" charset="-122"/>
                <a:cs typeface="Montserrat" pitchFamily="34" charset="-120"/>
              </a:rPr>
              <a:t>the people who raised me, or who are like family to me, here and far away.</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Social network: </a:t>
            </a:r>
            <a:r>
              <a:rPr lang="en-GB" altLang="en-US" sz="1300" dirty="0">
                <a:solidFill>
                  <a:srgbClr val="4A5B70"/>
                </a:solidFill>
                <a:latin typeface="Montserrat" pitchFamily="34" charset="0"/>
                <a:ea typeface="Montserrat" pitchFamily="34" charset="-122"/>
                <a:cs typeface="Montserrat" pitchFamily="34" charset="-120"/>
              </a:rPr>
              <a:t>friends, classmates, colleagues, online groups.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Community: </a:t>
            </a:r>
            <a:r>
              <a:rPr lang="en-GB" altLang="en-US" sz="1300" dirty="0">
                <a:solidFill>
                  <a:srgbClr val="4A5B70"/>
                </a:solidFill>
                <a:latin typeface="Montserrat" pitchFamily="34" charset="0"/>
                <a:ea typeface="Montserrat" pitchFamily="34" charset="-122"/>
                <a:cs typeface="Montserrat" pitchFamily="34" charset="-120"/>
              </a:rPr>
              <a:t>neighbourhood, cultural or religious groups, school, workplace, local offices.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World/earth: </a:t>
            </a:r>
            <a:r>
              <a:rPr lang="en-GB" altLang="en-US" sz="1300" dirty="0">
                <a:solidFill>
                  <a:srgbClr val="4A5B70"/>
                </a:solidFill>
                <a:latin typeface="Montserrat" pitchFamily="34" charset="0"/>
                <a:ea typeface="Montserrat" pitchFamily="34" charset="-122"/>
                <a:cs typeface="Montserrat" pitchFamily="34" charset="-120"/>
              </a:rPr>
              <a:t>laws, history, the economy, news, climate, war and peace.</a:t>
            </a:r>
            <a:endParaRPr lang="en-GB" sz="130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23</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6" name="Text 1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SMILE curriculum, Unit 2.1 (KEAN) · related model: Bronfenbrenner's ecological systems (Bronfenbrenner, 1994)</a:t>
            </a:r>
            <a:endParaRPr lang="en-GB"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2.1 A DIALOGUE BETWEEN TWO LAYERS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My community self speaks to my individual self</a:t>
            </a:r>
            <a:endParaRPr lang="en-GB" sz="2800" dirty="0"/>
          </a:p>
        </p:txBody>
      </p:sp>
      <p:pic>
        <p:nvPicPr>
          <p:cNvPr id="5" name="Image 0" descr="/root/smile-smartleap/sunum/build/cache/cizim/ortak-portrait-aylin-52dc52017e-400.png">    </p:cNvPr>
          <p:cNvPicPr>
            <a:picLocks noChangeAspect="1"/>
          </p:cNvPicPr>
          <p:nvPr/>
        </p:nvPicPr>
        <p:blipFill>
          <a:blip r:embed="rId1"/>
          <a:stretch>
            <a:fillRect/>
          </a:stretch>
        </p:blipFill>
        <p:spPr>
          <a:xfrm>
            <a:off x="548640" y="1945872"/>
            <a:ext cx="550498" cy="550498"/>
          </a:xfrm>
          <a:prstGeom prst="rect">
            <a:avLst/>
          </a:prstGeom>
        </p:spPr>
      </p:pic>
      <p:sp>
        <p:nvSpPr>
          <p:cNvPr id="6" name="Shape 3"/>
          <p:cNvSpPr/>
          <p:nvPr/>
        </p:nvSpPr>
        <p:spPr>
          <a:xfrm>
            <a:off x="1234440" y="1945872"/>
            <a:ext cx="7863840" cy="550498"/>
          </a:xfrm>
          <a:prstGeom prst="roundRect">
            <a:avLst>
              <a:gd name="adj" fmla="val 26577"/>
            </a:avLst>
          </a:prstGeom>
          <a:solidFill>
            <a:srgbClr val="FCDBED"/>
          </a:solidFill>
          <a:ln w="9525">
            <a:solidFill>
              <a:srgbClr val="FCDBED"/>
            </a:solidFill>
            <a:prstDash val="solid"/>
          </a:ln>
        </p:spPr>
      </p:sp>
      <p:sp>
        <p:nvSpPr>
          <p:cNvPr id="7" name="Text 4"/>
          <p:cNvSpPr txBox="1"/>
          <p:nvPr/>
        </p:nvSpPr>
        <p:spPr>
          <a:xfrm>
            <a:off x="1463040" y="1945872"/>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B0005F"/>
                </a:solidFill>
                <a:latin typeface="Montserrat" pitchFamily="34" charset="0"/>
                <a:ea typeface="Montserrat" pitchFamily="34" charset="-122"/>
                <a:cs typeface="Montserrat" pitchFamily="34" charset="-120"/>
              </a:rPr>
              <a:t>Community self  </a:t>
            </a:r>
            <a:r>
              <a:rPr lang="en-GB" altLang="en-US" sz="1500" dirty="0">
                <a:solidFill>
                  <a:srgbClr val="183454"/>
                </a:solidFill>
                <a:latin typeface="Montserrat" pitchFamily="34" charset="0"/>
                <a:ea typeface="Montserrat" pitchFamily="34" charset="-122"/>
                <a:cs typeface="Montserrat" pitchFamily="34" charset="-120"/>
              </a:rPr>
              <a:t>In our community, we don't talk about feelings with strangers.</a:t>
            </a:r>
            <a:endParaRPr lang="en-GB" sz="1500" dirty="0"/>
          </a:p>
        </p:txBody>
      </p:sp>
      <p:pic>
        <p:nvPicPr>
          <p:cNvPr id="8" name="Image 1" descr="/root/smile-smartleap/sunum/build/cache/cizim/ortak-portrait-aylin-7415efe9df-400.png">    </p:cNvPr>
          <p:cNvPicPr>
            <a:picLocks noChangeAspect="1"/>
          </p:cNvPicPr>
          <p:nvPr/>
        </p:nvPicPr>
        <p:blipFill>
          <a:blip r:embed="rId2"/>
          <a:stretch>
            <a:fillRect/>
          </a:stretch>
        </p:blipFill>
        <p:spPr>
          <a:xfrm>
            <a:off x="11092558" y="2624386"/>
            <a:ext cx="550498" cy="550498"/>
          </a:xfrm>
          <a:prstGeom prst="rect">
            <a:avLst/>
          </a:prstGeom>
        </p:spPr>
      </p:pic>
      <p:sp>
        <p:nvSpPr>
          <p:cNvPr id="9" name="Shape 5"/>
          <p:cNvSpPr/>
          <p:nvPr/>
        </p:nvSpPr>
        <p:spPr>
          <a:xfrm>
            <a:off x="3093415" y="2624386"/>
            <a:ext cx="7863840" cy="550498"/>
          </a:xfrm>
          <a:prstGeom prst="roundRect">
            <a:avLst>
              <a:gd name="adj" fmla="val 26577"/>
            </a:avLst>
          </a:prstGeom>
          <a:solidFill>
            <a:srgbClr val="F4F7FB"/>
          </a:solidFill>
          <a:ln w="9525">
            <a:solidFill>
              <a:srgbClr val="D6DEE8"/>
            </a:solidFill>
            <a:prstDash val="solid"/>
          </a:ln>
        </p:spPr>
      </p:sp>
      <p:sp>
        <p:nvSpPr>
          <p:cNvPr id="10" name="Text 6"/>
          <p:cNvSpPr txBox="1"/>
          <p:nvPr/>
        </p:nvSpPr>
        <p:spPr>
          <a:xfrm>
            <a:off x="3322015" y="2624386"/>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6B7A8C"/>
                </a:solidFill>
                <a:latin typeface="Montserrat" pitchFamily="34" charset="0"/>
                <a:ea typeface="Montserrat" pitchFamily="34" charset="-122"/>
                <a:cs typeface="Montserrat" pitchFamily="34" charset="-120"/>
              </a:rPr>
              <a:t>Individual self  </a:t>
            </a:r>
            <a:r>
              <a:rPr lang="en-GB" altLang="en-US" sz="1500" dirty="0">
                <a:solidFill>
                  <a:srgbClr val="183454"/>
                </a:solidFill>
                <a:latin typeface="Montserrat" pitchFamily="34" charset="0"/>
                <a:ea typeface="Montserrat" pitchFamily="34" charset="-122"/>
                <a:cs typeface="Montserrat" pitchFamily="34" charset="-120"/>
              </a:rPr>
              <a:t>But I want my supervisor to know why I am so tired this month.</a:t>
            </a:r>
            <a:endParaRPr lang="en-GB" sz="1500" dirty="0"/>
          </a:p>
        </p:txBody>
      </p:sp>
      <p:pic>
        <p:nvPicPr>
          <p:cNvPr id="11" name="Image 2" descr="/root/smile-smartleap/sunum/build/cache/cizim/ortak-portrait-aylin-52dc52017e-400.png">    </p:cNvPr>
          <p:cNvPicPr>
            <a:picLocks noChangeAspect="1"/>
          </p:cNvPicPr>
          <p:nvPr/>
        </p:nvPicPr>
        <p:blipFill>
          <a:blip r:embed="rId3"/>
          <a:stretch>
            <a:fillRect/>
          </a:stretch>
        </p:blipFill>
        <p:spPr>
          <a:xfrm>
            <a:off x="548640" y="3302899"/>
            <a:ext cx="550498" cy="550498"/>
          </a:xfrm>
          <a:prstGeom prst="rect">
            <a:avLst/>
          </a:prstGeom>
        </p:spPr>
      </p:pic>
      <p:sp>
        <p:nvSpPr>
          <p:cNvPr id="12" name="Shape 7"/>
          <p:cNvSpPr/>
          <p:nvPr/>
        </p:nvSpPr>
        <p:spPr>
          <a:xfrm>
            <a:off x="1234440" y="3302899"/>
            <a:ext cx="7863840" cy="550498"/>
          </a:xfrm>
          <a:prstGeom prst="roundRect">
            <a:avLst>
              <a:gd name="adj" fmla="val 26577"/>
            </a:avLst>
          </a:prstGeom>
          <a:solidFill>
            <a:srgbClr val="FCDBED"/>
          </a:solidFill>
          <a:ln w="9525">
            <a:solidFill>
              <a:srgbClr val="FCDBED"/>
            </a:solidFill>
            <a:prstDash val="solid"/>
          </a:ln>
        </p:spPr>
      </p:sp>
      <p:sp>
        <p:nvSpPr>
          <p:cNvPr id="13" name="Text 8"/>
          <p:cNvSpPr txBox="1"/>
          <p:nvPr/>
        </p:nvSpPr>
        <p:spPr>
          <a:xfrm>
            <a:off x="1463040" y="3302899"/>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B0005F"/>
                </a:solidFill>
                <a:latin typeface="Montserrat" pitchFamily="34" charset="0"/>
                <a:ea typeface="Montserrat" pitchFamily="34" charset="-122"/>
                <a:cs typeface="Montserrat" pitchFamily="34" charset="-120"/>
              </a:rPr>
              <a:t>Community self  </a:t>
            </a:r>
            <a:r>
              <a:rPr lang="en-GB" altLang="en-US" sz="1750" dirty="0">
                <a:solidFill>
                  <a:srgbClr val="183454"/>
                </a:solidFill>
                <a:latin typeface="Montserrat" pitchFamily="34" charset="0"/>
                <a:ea typeface="Montserrat" pitchFamily="34" charset="-122"/>
                <a:cs typeface="Montserrat" pitchFamily="34" charset="-120"/>
              </a:rPr>
              <a:t>People will think you are weak.</a:t>
            </a:r>
            <a:endParaRPr lang="en-GB" sz="1750" dirty="0"/>
          </a:p>
        </p:txBody>
      </p:sp>
      <p:pic>
        <p:nvPicPr>
          <p:cNvPr id="14" name="Image 3" descr="/root/smile-smartleap/sunum/build/cache/cizim/ortak-portrait-aylin-7415efe9df-400.png">    </p:cNvPr>
          <p:cNvPicPr>
            <a:picLocks noChangeAspect="1"/>
          </p:cNvPicPr>
          <p:nvPr/>
        </p:nvPicPr>
        <p:blipFill>
          <a:blip r:embed="rId4"/>
          <a:stretch>
            <a:fillRect/>
          </a:stretch>
        </p:blipFill>
        <p:spPr>
          <a:xfrm>
            <a:off x="11092558" y="3981413"/>
            <a:ext cx="550498" cy="550498"/>
          </a:xfrm>
          <a:prstGeom prst="rect">
            <a:avLst/>
          </a:prstGeom>
        </p:spPr>
      </p:pic>
      <p:sp>
        <p:nvSpPr>
          <p:cNvPr id="15" name="Shape 9"/>
          <p:cNvSpPr/>
          <p:nvPr/>
        </p:nvSpPr>
        <p:spPr>
          <a:xfrm>
            <a:off x="3093415" y="3981413"/>
            <a:ext cx="7863840" cy="550498"/>
          </a:xfrm>
          <a:prstGeom prst="roundRect">
            <a:avLst>
              <a:gd name="adj" fmla="val 26577"/>
            </a:avLst>
          </a:prstGeom>
          <a:solidFill>
            <a:srgbClr val="F4F7FB"/>
          </a:solidFill>
          <a:ln w="9525">
            <a:solidFill>
              <a:srgbClr val="D6DEE8"/>
            </a:solidFill>
            <a:prstDash val="solid"/>
          </a:ln>
        </p:spPr>
      </p:sp>
      <p:sp>
        <p:nvSpPr>
          <p:cNvPr id="16" name="Text 10"/>
          <p:cNvSpPr txBox="1"/>
          <p:nvPr/>
        </p:nvSpPr>
        <p:spPr>
          <a:xfrm>
            <a:off x="3322015" y="3981413"/>
            <a:ext cx="7406640" cy="550498"/>
          </a:xfrm>
          <a:prstGeom prst="rect">
            <a:avLst/>
          </a:prstGeom>
          <a:noFill/>
          <a:ln/>
        </p:spPr>
        <p:txBody>
          <a:bodyPr wrap="square" lIns="0" tIns="0" rIns="0" bIns="0" rtlCol="0" anchor="ctr">
            <a:normAutofit/>
          </a:bodyPr>
          <a:lstStyle/>
          <a:p>
            <a:pPr indent="0" marL="0">
              <a:buNone/>
            </a:pPr>
            <a:r>
              <a:rPr lang="en-GB" altLang="en-US" sz="1200" b="1" dirty="0">
                <a:solidFill>
                  <a:srgbClr val="6B7A8C"/>
                </a:solidFill>
                <a:latin typeface="Montserrat" pitchFamily="34" charset="0"/>
                <a:ea typeface="Montserrat" pitchFamily="34" charset="-122"/>
                <a:cs typeface="Montserrat" pitchFamily="34" charset="-120"/>
              </a:rPr>
              <a:t>Individual self  </a:t>
            </a:r>
            <a:r>
              <a:rPr lang="en-GB" altLang="en-US" sz="1550" dirty="0">
                <a:solidFill>
                  <a:srgbClr val="183454"/>
                </a:solidFill>
                <a:latin typeface="Montserrat" pitchFamily="34" charset="0"/>
                <a:ea typeface="Montserrat" pitchFamily="34" charset="-122"/>
                <a:cs typeface="Montserrat" pitchFamily="34" charset="-120"/>
              </a:rPr>
              <a:t>Maybe. But staying silent makes me feel alone at work.</a:t>
            </a:r>
            <a:endParaRPr lang="en-GB" sz="1550" dirty="0"/>
          </a:p>
        </p:txBody>
      </p:sp>
      <p:pic>
        <p:nvPicPr>
          <p:cNvPr id="17" name="Image 4" descr="/root/smile-smartleap/sunum/build/cache/cizim/ortak-portrait-aylin-52dc52017e-400.png">    </p:cNvPr>
          <p:cNvPicPr>
            <a:picLocks noChangeAspect="1"/>
          </p:cNvPicPr>
          <p:nvPr/>
        </p:nvPicPr>
        <p:blipFill>
          <a:blip r:embed="rId5"/>
          <a:stretch>
            <a:fillRect/>
          </a:stretch>
        </p:blipFill>
        <p:spPr>
          <a:xfrm>
            <a:off x="548640" y="4659926"/>
            <a:ext cx="550498" cy="550498"/>
          </a:xfrm>
          <a:prstGeom prst="rect">
            <a:avLst/>
          </a:prstGeom>
        </p:spPr>
      </p:pic>
      <p:sp>
        <p:nvSpPr>
          <p:cNvPr id="18" name="Shape 11"/>
          <p:cNvSpPr/>
          <p:nvPr/>
        </p:nvSpPr>
        <p:spPr>
          <a:xfrm>
            <a:off x="1234440" y="4659926"/>
            <a:ext cx="7863840" cy="550498"/>
          </a:xfrm>
          <a:prstGeom prst="roundRect">
            <a:avLst>
              <a:gd name="adj" fmla="val 26577"/>
            </a:avLst>
          </a:prstGeom>
          <a:solidFill>
            <a:srgbClr val="FCDBED"/>
          </a:solidFill>
          <a:ln w="9525">
            <a:solidFill>
              <a:srgbClr val="FCDBED"/>
            </a:solidFill>
            <a:prstDash val="solid"/>
          </a:ln>
        </p:spPr>
      </p:sp>
      <p:sp>
        <p:nvSpPr>
          <p:cNvPr id="19" name="Text 12"/>
          <p:cNvSpPr txBox="1"/>
          <p:nvPr/>
        </p:nvSpPr>
        <p:spPr>
          <a:xfrm>
            <a:off x="1463040" y="4659926"/>
            <a:ext cx="7406640" cy="550498"/>
          </a:xfrm>
          <a:prstGeom prst="rect">
            <a:avLst/>
          </a:prstGeom>
          <a:noFill/>
          <a:ln/>
        </p:spPr>
        <p:txBody>
          <a:bodyPr wrap="square" lIns="0" tIns="0" rIns="0" bIns="0" rtlCol="0" anchor="ctr">
            <a:normAutofit/>
          </a:bodyPr>
          <a:lstStyle/>
          <a:p>
            <a:pPr indent="0" marL="0">
              <a:buNone/>
            </a:pPr>
            <a:r>
              <a:rPr lang="en-GB" altLang="en-US" sz="1300" b="1" dirty="0">
                <a:solidFill>
                  <a:srgbClr val="B0005F"/>
                </a:solidFill>
                <a:latin typeface="Montserrat" pitchFamily="34" charset="0"/>
                <a:ea typeface="Montserrat" pitchFamily="34" charset="-122"/>
                <a:cs typeface="Montserrat" pitchFamily="34" charset="-120"/>
              </a:rPr>
              <a:t>Community self  </a:t>
            </a:r>
            <a:r>
              <a:rPr lang="en-GB" altLang="en-US" sz="1700" dirty="0">
                <a:solidFill>
                  <a:srgbClr val="183454"/>
                </a:solidFill>
                <a:latin typeface="Montserrat" pitchFamily="34" charset="0"/>
                <a:ea typeface="Montserrat" pitchFamily="34" charset="-122"/>
                <a:cs typeface="Montserrat" pitchFamily="34" charset="-120"/>
              </a:rPr>
              <a:t>Then choose your words, and choose who you tell.</a:t>
            </a:r>
            <a:endParaRPr lang="en-GB" sz="1700" dirty="0"/>
          </a:p>
        </p:txBody>
      </p:sp>
      <p:sp>
        <p:nvSpPr>
          <p:cNvPr id="20" name="Shape 13"/>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pic>
        <p:nvPicPr>
          <p:cNvPr id="21" name="Image 5" descr="/root/smile-smartleap/sunum/build/cache/varlik/ikon-lightbulb-8A6000-256.png">    </p:cNvPr>
          <p:cNvPicPr>
            <a:picLocks noChangeAspect="1"/>
          </p:cNvPicPr>
          <p:nvPr/>
        </p:nvPicPr>
        <p:blipFill>
          <a:blip r:embed="rId6"/>
          <a:stretch>
            <a:fillRect/>
          </a:stretch>
        </p:blipFill>
        <p:spPr>
          <a:xfrm>
            <a:off x="731520" y="5493888"/>
            <a:ext cx="329184" cy="329184"/>
          </a:xfrm>
          <a:prstGeom prst="rect">
            <a:avLst/>
          </a:prstGeom>
        </p:spPr>
      </p:pic>
      <p:sp>
        <p:nvSpPr>
          <p:cNvPr id="22" name="Text 14"/>
          <p:cNvSpPr txBox="1"/>
          <p:nvPr/>
        </p:nvSpPr>
        <p:spPr>
          <a:xfrm>
            <a:off x="1188720" y="5329296"/>
            <a:ext cx="10271455" cy="658368"/>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Invented example. Your turn: draw your onion, then write 4-6 lines between two of your layers. Any language. Share only what you want.</a:t>
            </a:r>
            <a:endParaRPr lang="en-GB" sz="1250" dirty="0"/>
          </a:p>
        </p:txBody>
      </p:sp>
      <p:sp>
        <p:nvSpPr>
          <p:cNvPr id="23"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24</a:t>
            </a:r>
            <a:endParaRPr lang="en-GB" sz="900" dirty="0"/>
          </a:p>
        </p:txBody>
      </p:sp>
      <p:sp>
        <p:nvSpPr>
          <p:cNvPr id="24"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2.2 BARRIERS TO EMPATHY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Gallery Walk: empathy blockers</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14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Small groups, then the whole room</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Slido or Mentimeter (or paper slips in a box), 4-5 posters, sticky notes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Turn blockers into ideas for empathic action</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allery-8581cd78fb-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small groups, brainstorm “empathy blockers” you have experienced or witnessed, blocked by you or by someone else.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Send them anonymously by Slido or Mentimeter, or on paper slips.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The trainer sorts them onto posters: bias, stress, miscommunication, power and history, too much empathy.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Walk around the posters. Add sticky notes: “What would empathy look like here?” “Which needs are being overlooked?”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Short input on blockers and empathy excesses (next two slides).</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How can we move from projection to presence?</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What does ethical empathy look like in unequal power dynamics?</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25</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2.2 BIAS, STRESS, MISCOMMUNICATION AND COLONIAL LEGACIES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Four empathy blockers, and what they look like</a:t>
            </a:r>
            <a:endParaRPr lang="en-GB" sz="2800" dirty="0"/>
          </a:p>
        </p:txBody>
      </p:sp>
      <p:sp>
        <p:nvSpPr>
          <p:cNvPr id="5" name="Shape 3"/>
          <p:cNvSpPr/>
          <p:nvPr/>
        </p:nvSpPr>
        <p:spPr>
          <a:xfrm>
            <a:off x="548640" y="1945872"/>
            <a:ext cx="543290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5213452" cy="64008"/>
          </a:xfrm>
          <a:prstGeom prst="rect">
            <a:avLst/>
          </a:prstGeom>
          <a:solidFill>
            <a:srgbClr val="E6007E"/>
          </a:solidFill>
          <a:ln w="12700">
            <a:solidFill>
              <a:srgbClr val="E6007E"/>
            </a:solidFill>
            <a:prstDash val="solid"/>
          </a:ln>
        </p:spPr>
      </p:sp>
      <p:sp>
        <p:nvSpPr>
          <p:cNvPr id="7" name="Shape 5"/>
          <p:cNvSpPr/>
          <p:nvPr/>
        </p:nvSpPr>
        <p:spPr>
          <a:xfrm>
            <a:off x="749808" y="2174472"/>
            <a:ext cx="457200" cy="457200"/>
          </a:xfrm>
          <a:prstGeom prst="ellipse">
            <a:avLst/>
          </a:prstGeom>
          <a:solidFill>
            <a:srgbClr val="FCDBED"/>
          </a:solidFill>
          <a:ln w="12700">
            <a:solidFill>
              <a:srgbClr val="FCDBED"/>
            </a:solidFill>
            <a:prstDash val="solid"/>
          </a:ln>
        </p:spPr>
      </p:sp>
      <p:pic>
        <p:nvPicPr>
          <p:cNvPr id="8" name="Image 0" descr="/root/smile-smartleap/sunum/build/cache/varlik/ikon-scale-B0005F-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447278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Bias</a:t>
            </a:r>
            <a:endParaRPr lang="en-GB" sz="1350" dirty="0"/>
          </a:p>
        </p:txBody>
      </p:sp>
      <p:sp>
        <p:nvSpPr>
          <p:cNvPr id="10" name="Text 7"/>
          <p:cNvSpPr txBox="1"/>
          <p:nvPr/>
        </p:nvSpPr>
        <p:spPr>
          <a:xfrm>
            <a:off x="749808" y="2768832"/>
            <a:ext cx="503057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Empathy flows easily to “us”. Same CV in Germany: 18.8% got a call-back with a German name, 4.2% with a Turkish name and a headscarf.</a:t>
            </a:r>
            <a:endParaRPr lang="en-GB" sz="1550" dirty="0"/>
          </a:p>
        </p:txBody>
      </p:sp>
      <p:sp>
        <p:nvSpPr>
          <p:cNvPr id="11" name="Shape 8"/>
          <p:cNvSpPr/>
          <p:nvPr/>
        </p:nvSpPr>
        <p:spPr>
          <a:xfrm>
            <a:off x="6210148" y="1945872"/>
            <a:ext cx="543290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6319876" y="1945872"/>
            <a:ext cx="5213452" cy="64008"/>
          </a:xfrm>
          <a:prstGeom prst="rect">
            <a:avLst/>
          </a:prstGeom>
          <a:solidFill>
            <a:srgbClr val="E6007E"/>
          </a:solidFill>
          <a:ln w="12700">
            <a:solidFill>
              <a:srgbClr val="E6007E"/>
            </a:solidFill>
            <a:prstDash val="solid"/>
          </a:ln>
        </p:spPr>
      </p:sp>
      <p:sp>
        <p:nvSpPr>
          <p:cNvPr id="13" name="Shape 10"/>
          <p:cNvSpPr/>
          <p:nvPr/>
        </p:nvSpPr>
        <p:spPr>
          <a:xfrm>
            <a:off x="6411316" y="2174472"/>
            <a:ext cx="457200" cy="457200"/>
          </a:xfrm>
          <a:prstGeom prst="ellipse">
            <a:avLst/>
          </a:prstGeom>
          <a:solidFill>
            <a:srgbClr val="FCDBED"/>
          </a:solidFill>
          <a:ln w="12700">
            <a:solidFill>
              <a:srgbClr val="FCDBED"/>
            </a:solidFill>
            <a:prstDash val="solid"/>
          </a:ln>
        </p:spPr>
      </p:sp>
      <p:pic>
        <p:nvPicPr>
          <p:cNvPr id="14" name="Image 1" descr="/root/smile-smartleap/sunum/build/cache/varlik/ikon-flame-B0005F-256.png">    </p:cNvPr>
          <p:cNvPicPr>
            <a:picLocks noChangeAspect="1"/>
          </p:cNvPicPr>
          <p:nvPr/>
        </p:nvPicPr>
        <p:blipFill>
          <a:blip r:embed="rId2"/>
          <a:stretch>
            <a:fillRect/>
          </a:stretch>
        </p:blipFill>
        <p:spPr>
          <a:xfrm>
            <a:off x="6511900" y="2275056"/>
            <a:ext cx="256032" cy="256032"/>
          </a:xfrm>
          <a:prstGeom prst="rect">
            <a:avLst/>
          </a:prstGeom>
        </p:spPr>
      </p:pic>
      <p:sp>
        <p:nvSpPr>
          <p:cNvPr id="15" name="Text 11"/>
          <p:cNvSpPr txBox="1"/>
          <p:nvPr/>
        </p:nvSpPr>
        <p:spPr>
          <a:xfrm>
            <a:off x="6987388" y="2128752"/>
            <a:ext cx="447278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Stress</a:t>
            </a:r>
            <a:endParaRPr lang="en-GB" sz="1350" dirty="0"/>
          </a:p>
        </p:txBody>
      </p:sp>
      <p:sp>
        <p:nvSpPr>
          <p:cNvPr id="16" name="Text 12"/>
          <p:cNvSpPr txBox="1"/>
          <p:nvPr/>
        </p:nvSpPr>
        <p:spPr>
          <a:xfrm>
            <a:off x="6411316" y="2768832"/>
            <a:ext cx="503057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Under pressure we leave our “window of tolerance” and stop listening. A stressed colleague is often overloaded, not cold.</a:t>
            </a:r>
            <a:endParaRPr lang="en-GB" sz="1550" dirty="0"/>
          </a:p>
        </p:txBody>
      </p:sp>
      <p:sp>
        <p:nvSpPr>
          <p:cNvPr id="17" name="Shape 13"/>
          <p:cNvSpPr/>
          <p:nvPr/>
        </p:nvSpPr>
        <p:spPr>
          <a:xfrm>
            <a:off x="548640" y="4081068"/>
            <a:ext cx="543290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658368" y="4081068"/>
            <a:ext cx="5213452" cy="64008"/>
          </a:xfrm>
          <a:prstGeom prst="rect">
            <a:avLst/>
          </a:prstGeom>
          <a:solidFill>
            <a:srgbClr val="E6007E"/>
          </a:solidFill>
          <a:ln w="12700">
            <a:solidFill>
              <a:srgbClr val="E6007E"/>
            </a:solidFill>
            <a:prstDash val="solid"/>
          </a:ln>
        </p:spPr>
      </p:sp>
      <p:sp>
        <p:nvSpPr>
          <p:cNvPr id="19" name="Shape 15"/>
          <p:cNvSpPr/>
          <p:nvPr/>
        </p:nvSpPr>
        <p:spPr>
          <a:xfrm>
            <a:off x="749808" y="4309668"/>
            <a:ext cx="457200" cy="457200"/>
          </a:xfrm>
          <a:prstGeom prst="ellipse">
            <a:avLst/>
          </a:prstGeom>
          <a:solidFill>
            <a:srgbClr val="FCDBED"/>
          </a:solidFill>
          <a:ln w="12700">
            <a:solidFill>
              <a:srgbClr val="FCDBED"/>
            </a:solidFill>
            <a:prstDash val="solid"/>
          </a:ln>
        </p:spPr>
      </p:sp>
      <p:pic>
        <p:nvPicPr>
          <p:cNvPr id="20" name="Image 2" descr="/root/smile-smartleap/sunum/build/cache/varlik/ikon-messages-square-B0005F-256.png">    </p:cNvPr>
          <p:cNvPicPr>
            <a:picLocks noChangeAspect="1"/>
          </p:cNvPicPr>
          <p:nvPr/>
        </p:nvPicPr>
        <p:blipFill>
          <a:blip r:embed="rId3"/>
          <a:stretch>
            <a:fillRect/>
          </a:stretch>
        </p:blipFill>
        <p:spPr>
          <a:xfrm>
            <a:off x="850392" y="4410252"/>
            <a:ext cx="256032" cy="256032"/>
          </a:xfrm>
          <a:prstGeom prst="rect">
            <a:avLst/>
          </a:prstGeom>
        </p:spPr>
      </p:pic>
      <p:sp>
        <p:nvSpPr>
          <p:cNvPr id="21" name="Text 16"/>
          <p:cNvSpPr txBox="1"/>
          <p:nvPr/>
        </p:nvSpPr>
        <p:spPr>
          <a:xfrm>
            <a:off x="1325880" y="4263948"/>
            <a:ext cx="447278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Miscommunication</a:t>
            </a:r>
            <a:endParaRPr lang="en-GB" sz="1350" dirty="0"/>
          </a:p>
        </p:txBody>
      </p:sp>
      <p:sp>
        <p:nvSpPr>
          <p:cNvPr id="22" name="Text 17"/>
          <p:cNvSpPr txBox="1"/>
          <p:nvPr/>
        </p:nvSpPr>
        <p:spPr>
          <a:xfrm>
            <a:off x="749808" y="4904028"/>
            <a:ext cx="503057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“Hard to understand” is partly in the ear of the listener: candidates with a strong accent were rated less hireable, with equally good arguments.</a:t>
            </a:r>
            <a:endParaRPr lang="en-GB" sz="1550" dirty="0"/>
          </a:p>
        </p:txBody>
      </p:sp>
      <p:sp>
        <p:nvSpPr>
          <p:cNvPr id="23" name="Shape 18"/>
          <p:cNvSpPr/>
          <p:nvPr/>
        </p:nvSpPr>
        <p:spPr>
          <a:xfrm>
            <a:off x="6210148" y="4081068"/>
            <a:ext cx="543290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319876" y="4081068"/>
            <a:ext cx="5213452" cy="64008"/>
          </a:xfrm>
          <a:prstGeom prst="rect">
            <a:avLst/>
          </a:prstGeom>
          <a:solidFill>
            <a:srgbClr val="E6007E"/>
          </a:solidFill>
          <a:ln w="12700">
            <a:solidFill>
              <a:srgbClr val="E6007E"/>
            </a:solidFill>
            <a:prstDash val="solid"/>
          </a:ln>
        </p:spPr>
      </p:sp>
      <p:sp>
        <p:nvSpPr>
          <p:cNvPr id="25" name="Shape 20"/>
          <p:cNvSpPr/>
          <p:nvPr/>
        </p:nvSpPr>
        <p:spPr>
          <a:xfrm>
            <a:off x="6411316" y="4309668"/>
            <a:ext cx="457200" cy="457200"/>
          </a:xfrm>
          <a:prstGeom prst="ellipse">
            <a:avLst/>
          </a:prstGeom>
          <a:solidFill>
            <a:srgbClr val="FCDBED"/>
          </a:solidFill>
          <a:ln w="12700">
            <a:solidFill>
              <a:srgbClr val="FCDBED"/>
            </a:solidFill>
            <a:prstDash val="solid"/>
          </a:ln>
        </p:spPr>
      </p:sp>
      <p:pic>
        <p:nvPicPr>
          <p:cNvPr id="26" name="Image 3" descr="/root/smile-smartleap/sunum/build/cache/varlik/ikon-landmark-B0005F-256.png">    </p:cNvPr>
          <p:cNvPicPr>
            <a:picLocks noChangeAspect="1"/>
          </p:cNvPicPr>
          <p:nvPr/>
        </p:nvPicPr>
        <p:blipFill>
          <a:blip r:embed="rId4"/>
          <a:stretch>
            <a:fillRect/>
          </a:stretch>
        </p:blipFill>
        <p:spPr>
          <a:xfrm>
            <a:off x="6511900" y="4410252"/>
            <a:ext cx="256032" cy="256032"/>
          </a:xfrm>
          <a:prstGeom prst="rect">
            <a:avLst/>
          </a:prstGeom>
        </p:spPr>
      </p:pic>
      <p:sp>
        <p:nvSpPr>
          <p:cNvPr id="27" name="Text 21"/>
          <p:cNvSpPr txBox="1"/>
          <p:nvPr/>
        </p:nvSpPr>
        <p:spPr>
          <a:xfrm>
            <a:off x="6987388" y="4263948"/>
            <a:ext cx="447278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Colonial legacies</a:t>
            </a:r>
            <a:endParaRPr lang="en-GB" sz="1350" dirty="0"/>
          </a:p>
        </p:txBody>
      </p:sp>
      <p:sp>
        <p:nvSpPr>
          <p:cNvPr id="28" name="Text 22"/>
          <p:cNvSpPr txBox="1"/>
          <p:nvPr/>
        </p:nvSpPr>
        <p:spPr>
          <a:xfrm>
            <a:off x="6411316" y="4904028"/>
            <a:ext cx="503057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Old hierarchies still shape who is seen as competent. Research describes a stereotype of “the generic immigrant” as incompetent and untrustworthy.</a:t>
            </a:r>
            <a:endParaRPr lang="en-GB" sz="15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26</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31"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Weichselbaumer (2016), IZA DP 10217, pp. 12, 17 · Siegel (1999) · Roessel et al. (2019) · Lee &amp; Fiske (2006) · Zembylas (2018)</a:t>
            </a:r>
            <a:endParaRPr lang="en-GB" sz="8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2.2 EMPATHY EXCESSES AND SAVIOUR MINDSETS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Too much, or the wrong kind: when empathy goes wrong</a:t>
            </a:r>
            <a:endParaRPr lang="en-GB" sz="2500" dirty="0"/>
          </a:p>
        </p:txBody>
      </p:sp>
      <p:sp>
        <p:nvSpPr>
          <p:cNvPr id="5" name="Shape 3"/>
          <p:cNvSpPr/>
          <p:nvPr/>
        </p:nvSpPr>
        <p:spPr>
          <a:xfrm>
            <a:off x="548640" y="1945872"/>
            <a:ext cx="5387188" cy="3401712"/>
          </a:xfrm>
          <a:prstGeom prst="roundRect">
            <a:avLst>
              <a:gd name="adj" fmla="val 3763"/>
            </a:avLst>
          </a:prstGeom>
          <a:solidFill>
            <a:srgbClr val="FAE2E5"/>
          </a:solidFill>
          <a:ln w="9525">
            <a:solidFill>
              <a:srgbClr val="FAE2E5"/>
            </a:solidFill>
            <a:prstDash val="solid"/>
          </a:ln>
        </p:spPr>
      </p:sp>
      <p:pic>
        <p:nvPicPr>
          <p:cNvPr id="6" name="Image 0" descr="/root/smile-smartleap/sunum/build/cache/cizim/m2-column-wrong-69de121950-900.png">    </p:cNvPr>
          <p:cNvPicPr>
            <a:picLocks noChangeAspect="1"/>
          </p:cNvPicPr>
          <p:nvPr/>
        </p:nvPicPr>
        <p:blipFill>
          <a:blip r:embed="rId1"/>
          <a:stretch>
            <a:fillRect/>
          </a:stretch>
        </p:blipFill>
        <p:spPr>
          <a:xfrm>
            <a:off x="685800" y="2118766"/>
            <a:ext cx="1645920" cy="3055925"/>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When empathy goes wrong</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Over-identification: “I know exactly how you feel.” I stop listening.</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Empathic distress: I sink into your pain and want to escape.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Strong feelings for some people, none for others.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Saviour mindset: I decide for you, speak for you and need your thanks.</a:t>
            </a:r>
            <a:endParaRPr lang="en-GB" sz="1300" dirty="0"/>
          </a:p>
        </p:txBody>
      </p:sp>
      <p:sp>
        <p:nvSpPr>
          <p:cNvPr id="9" name="Shape 6"/>
          <p:cNvSpPr/>
          <p:nvPr/>
        </p:nvSpPr>
        <p:spPr>
          <a:xfrm>
            <a:off x="6255868" y="1945872"/>
            <a:ext cx="5387188" cy="3401712"/>
          </a:xfrm>
          <a:prstGeom prst="roundRect">
            <a:avLst>
              <a:gd name="adj" fmla="val 3763"/>
            </a:avLst>
          </a:prstGeom>
          <a:solidFill>
            <a:srgbClr val="FCDBED"/>
          </a:solidFill>
          <a:ln w="9525">
            <a:solidFill>
              <a:srgbClr val="FCDBED"/>
            </a:solidFill>
            <a:prstDash val="solid"/>
          </a:ln>
        </p:spPr>
      </p:sp>
      <p:pic>
        <p:nvPicPr>
          <p:cNvPr id="10" name="Image 1" descr="/root/smile-smartleap/sunum/build/cache/cizim/m2-column-ethical-9fdc2bc9ab-900.png">    </p:cNvPr>
          <p:cNvPicPr>
            <a:picLocks noChangeAspect="1"/>
          </p:cNvPicPr>
          <p:nvPr/>
        </p:nvPicPr>
        <p:blipFill>
          <a:blip r:embed="rId2"/>
          <a:stretch>
            <a:fillRect/>
          </a:stretch>
        </p:blipFill>
        <p:spPr>
          <a:xfrm>
            <a:off x="6393028" y="2118766"/>
            <a:ext cx="1645920" cy="3055925"/>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B0005F"/>
                </a:solidFill>
                <a:latin typeface="Montserrat" pitchFamily="34" charset="0"/>
                <a:ea typeface="Montserrat" pitchFamily="34" charset="-122"/>
                <a:cs typeface="Montserrat" pitchFamily="34" charset="-120"/>
              </a:rPr>
              <a:t>Ethical empathy</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 can't fully know, but I want to understand.”</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Compassion: I feel for you and stay steady.</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“What would you like to happen? It's your decision.”</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 share power and help you need me less.</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WHO: “Don't take away the person's strength and sense of being able to care for themselves.”</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27</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Khader (2018) · Singer &amp; Klimecki (2014), Current Biology, pp. R875, R878 · WHO, War Trauma Foundation &amp; World Vision International (2011), Psychological First Aid, p. 15</a:t>
            </a:r>
            <a:endParaRPr lang="en-GB"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Too slow, in front of everyone</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E6007E"/>
          </a:solidFill>
          <a:ln w="12700">
            <a:solidFill>
              <a:srgbClr val="E6007E"/>
            </a:solidFill>
            <a:prstDash val="solid"/>
          </a:ln>
        </p:spPr>
      </p:sp>
      <p:pic>
        <p:nvPicPr>
          <p:cNvPr id="7" name="Image 0" descr="/root/smile-smartleap/sunum/build/cache/cizim/ortak-portrait-ahmad-b73a257899-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Ahmed, 21</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Packer in a logistics centre near Milan, peak season</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Logistics</a:t>
            </a:r>
            <a:endParaRPr lang="en-GB" sz="1000" dirty="0"/>
          </a:p>
        </p:txBody>
      </p:sp>
      <p:sp>
        <p:nvSpPr>
          <p:cNvPr id="11" name="Shape 8"/>
          <p:cNvSpPr/>
          <p:nvPr/>
        </p:nvSpPr>
        <p:spPr>
          <a:xfrm>
            <a:off x="2107692" y="3088872"/>
            <a:ext cx="809244"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80924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Italy</a:t>
            </a:r>
            <a:endParaRPr lang="en-GB" sz="1000" dirty="0"/>
          </a:p>
        </p:txBody>
      </p:sp>
      <p:sp>
        <p:nvSpPr>
          <p:cNvPr id="13" name="Shape 10"/>
          <p:cNvSpPr/>
          <p:nvPr/>
        </p:nvSpPr>
        <p:spPr>
          <a:xfrm>
            <a:off x="3008376" y="3088872"/>
            <a:ext cx="1577340"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008376" y="3088872"/>
            <a:ext cx="1577340"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Team conflict</a:t>
            </a:r>
            <a:endParaRPr lang="en-GB" sz="1000" dirty="0"/>
          </a:p>
        </p:txBody>
      </p:sp>
      <p:pic>
        <p:nvPicPr>
          <p:cNvPr id="15" name="Image 1" descr="/root/smile-smartleap/sunum/build/cache/cizim/m2-ahmed--121c9392bd-1800.png">    </p:cNvPr>
          <p:cNvPicPr>
            <a:picLocks noChangeAspect="1"/>
          </p:cNvPicPr>
          <p:nvPr/>
        </p:nvPicPr>
        <p:blipFill>
          <a:blip r:embed="rId2"/>
          <a:stretch>
            <a:fillRect/>
          </a:stretch>
        </p:blipFill>
        <p:spPr>
          <a:xfrm>
            <a:off x="4927303" y="3427200"/>
            <a:ext cx="2032594"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Pre-Christmas peak. Supervisor Paola is short of staff, and head office calls her every hour. In front of the team she shouts at Ahmed: “Too slow! Again!” Yesterday he was trained on a different machine. He feels humiliated and confused, and says nothing. Two colleagues look away.</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E6007E"/>
                </a:solidFill>
                <a:latin typeface="Montserrat" pitchFamily="34" charset="0"/>
                <a:ea typeface="Montserrat" pitchFamily="34" charset="-122"/>
                <a:cs typeface="Montserrat" pitchFamily="34" charset="-120"/>
              </a:rPr>
              <a:t>PAUSE AND REWIND</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Pause: what is said, and what is felt, by Paola and by Ahmed?</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Where is the power in this scene?</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Rewind: what could Ahmed say later, in private?</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Rewind: how could Paola repair it?</a:t>
            </a:r>
            <a:endParaRPr lang="en-GB" sz="14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under pressure people leave their window of tolerance (Siegel, 1999); empathic distress leads to withdrawal (Singer &amp; Klimecki, 2014).</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28</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2.3 REFRAMING: A TOOL FOR THE REWIND</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Four steps to turn blame into a request</a:t>
            </a:r>
            <a:endParaRPr lang="en-GB" sz="2800" dirty="0"/>
          </a:p>
        </p:txBody>
      </p:sp>
      <p:pic>
        <p:nvPicPr>
          <p:cNvPr id="5" name="Image 0" descr="/root/smile-smartleap/sunum/build/cache/cizim/m2-stones--c8e6b6245d-2400.png">    </p:cNvPr>
          <p:cNvPicPr>
            <a:picLocks noChangeAspect="1"/>
          </p:cNvPicPr>
          <p:nvPr/>
        </p:nvPicPr>
        <p:blipFill>
          <a:blip r:embed="rId1"/>
          <a:stretch>
            <a:fillRect/>
          </a:stretch>
        </p:blipFill>
        <p:spPr>
          <a:xfrm>
            <a:off x="548640" y="2073274"/>
            <a:ext cx="6842455" cy="3421228"/>
          </a:xfrm>
          <a:prstGeom prst="rect">
            <a:avLst/>
          </a:prstGeom>
        </p:spPr>
      </p:pic>
      <p:sp>
        <p:nvSpPr>
          <p:cNvPr id="6" name="Shape 3"/>
          <p:cNvSpPr/>
          <p:nvPr/>
        </p:nvSpPr>
        <p:spPr>
          <a:xfrm>
            <a:off x="1976163" y="2823270"/>
            <a:ext cx="908304"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2049315" y="2823270"/>
            <a:ext cx="762000"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Observe</a:t>
            </a:r>
            <a:endParaRPr lang="en-GB" sz="1200" dirty="0"/>
          </a:p>
        </p:txBody>
      </p:sp>
      <p:sp>
        <p:nvSpPr>
          <p:cNvPr id="8" name="Shape 5"/>
          <p:cNvSpPr/>
          <p:nvPr/>
        </p:nvSpPr>
        <p:spPr>
          <a:xfrm>
            <a:off x="3075808" y="2823270"/>
            <a:ext cx="652272" cy="347472"/>
          </a:xfrm>
          <a:prstGeom prst="roundRect">
            <a:avLst>
              <a:gd name="adj" fmla="val 50000"/>
            </a:avLst>
          </a:prstGeom>
          <a:solidFill>
            <a:srgbClr val="E6007E"/>
          </a:solidFill>
          <a:ln w="15875">
            <a:solidFill>
              <a:srgbClr val="E6007E"/>
            </a:solidFill>
            <a:prstDash val="solid"/>
          </a:ln>
        </p:spPr>
      </p:sp>
      <p:sp>
        <p:nvSpPr>
          <p:cNvPr id="9" name="Text 6"/>
          <p:cNvSpPr txBox="1"/>
          <p:nvPr/>
        </p:nvSpPr>
        <p:spPr>
          <a:xfrm>
            <a:off x="3148960" y="2823270"/>
            <a:ext cx="505968"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Feel</a:t>
            </a:r>
            <a:endParaRPr lang="en-GB" sz="1200" dirty="0"/>
          </a:p>
        </p:txBody>
      </p:sp>
      <p:sp>
        <p:nvSpPr>
          <p:cNvPr id="10" name="Shape 7"/>
          <p:cNvSpPr/>
          <p:nvPr/>
        </p:nvSpPr>
        <p:spPr>
          <a:xfrm>
            <a:off x="4040594" y="2823270"/>
            <a:ext cx="652272" cy="347472"/>
          </a:xfrm>
          <a:prstGeom prst="roundRect">
            <a:avLst>
              <a:gd name="adj" fmla="val 50000"/>
            </a:avLst>
          </a:prstGeom>
          <a:solidFill>
            <a:srgbClr val="E6007E"/>
          </a:solidFill>
          <a:ln w="15875">
            <a:solidFill>
              <a:srgbClr val="E6007E"/>
            </a:solidFill>
            <a:prstDash val="solid"/>
          </a:ln>
        </p:spPr>
      </p:sp>
      <p:sp>
        <p:nvSpPr>
          <p:cNvPr id="11" name="Text 8"/>
          <p:cNvSpPr txBox="1"/>
          <p:nvPr/>
        </p:nvSpPr>
        <p:spPr>
          <a:xfrm>
            <a:off x="4113746" y="2823270"/>
            <a:ext cx="505968"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Need</a:t>
            </a:r>
            <a:endParaRPr lang="en-GB" sz="1200" dirty="0"/>
          </a:p>
        </p:txBody>
      </p:sp>
      <p:sp>
        <p:nvSpPr>
          <p:cNvPr id="12" name="Shape 9"/>
          <p:cNvSpPr/>
          <p:nvPr/>
        </p:nvSpPr>
        <p:spPr>
          <a:xfrm>
            <a:off x="4884207" y="2823270"/>
            <a:ext cx="908304" cy="347472"/>
          </a:xfrm>
          <a:prstGeom prst="roundRect">
            <a:avLst>
              <a:gd name="adj" fmla="val 50000"/>
            </a:avLst>
          </a:prstGeom>
          <a:solidFill>
            <a:srgbClr val="E6007E"/>
          </a:solidFill>
          <a:ln w="15875">
            <a:solidFill>
              <a:srgbClr val="E6007E"/>
            </a:solidFill>
            <a:prstDash val="solid"/>
          </a:ln>
        </p:spPr>
      </p:sp>
      <p:sp>
        <p:nvSpPr>
          <p:cNvPr id="13" name="Text 10"/>
          <p:cNvSpPr txBox="1"/>
          <p:nvPr/>
        </p:nvSpPr>
        <p:spPr>
          <a:xfrm>
            <a:off x="4957359" y="2823270"/>
            <a:ext cx="762000"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Request</a:t>
            </a:r>
            <a:endParaRPr lang="en-GB" sz="1200" dirty="0"/>
          </a:p>
        </p:txBody>
      </p:sp>
      <p:sp>
        <p:nvSpPr>
          <p:cNvPr id="14" name="Text 11"/>
          <p:cNvSpPr txBox="1"/>
          <p:nvPr/>
        </p:nvSpPr>
        <p:spPr>
          <a:xfrm>
            <a:off x="548640" y="5658480"/>
            <a:ext cx="684245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Listening version: what did you see, feel and need? What would you like?</a:t>
            </a:r>
            <a:endParaRPr lang="en-GB" sz="1100" dirty="0"/>
          </a:p>
        </p:txBody>
      </p:sp>
      <p:sp>
        <p:nvSpPr>
          <p:cNvPr id="15" name="Shape 12"/>
          <p:cNvSpPr/>
          <p:nvPr/>
        </p:nvSpPr>
        <p:spPr>
          <a:xfrm>
            <a:off x="7711135" y="1945872"/>
            <a:ext cx="3931920" cy="4041792"/>
          </a:xfrm>
          <a:prstGeom prst="roundRect">
            <a:avLst>
              <a:gd name="adj" fmla="val 3256"/>
            </a:avLst>
          </a:prstGeom>
          <a:solidFill>
            <a:srgbClr val="FCDBED"/>
          </a:solidFill>
          <a:ln w="9525">
            <a:solidFill>
              <a:srgbClr val="FCDBED"/>
            </a:solidFill>
            <a:prstDash val="solid"/>
          </a:ln>
        </p:spPr>
      </p:sp>
      <p:sp>
        <p:nvSpPr>
          <p:cNvPr id="16" name="Text 13"/>
          <p:cNvSpPr txBox="1"/>
          <p:nvPr/>
        </p:nvSpPr>
        <p:spPr>
          <a:xfrm>
            <a:off x="7939735" y="2128752"/>
            <a:ext cx="3474720" cy="411480"/>
          </a:xfrm>
          <a:prstGeom prst="rect">
            <a:avLst/>
          </a:prstGeom>
          <a:noFill/>
          <a:ln/>
        </p:spPr>
        <p:txBody>
          <a:bodyPr wrap="square" lIns="0" tIns="0" rIns="0" bIns="0" rtlCol="0" anchor="ctr">
            <a:normAutofit/>
          </a:bodyPr>
          <a:lstStyle/>
          <a:p>
            <a:pPr indent="0" marL="0">
              <a:buNone/>
            </a:pPr>
            <a:r>
              <a:rPr lang="en-GB" altLang="en-US" sz="1400" b="1" dirty="0">
                <a:solidFill>
                  <a:srgbClr val="B0005F"/>
                </a:solidFill>
                <a:latin typeface="Montserrat" pitchFamily="34" charset="0"/>
                <a:ea typeface="Montserrat" pitchFamily="34" charset="-122"/>
                <a:cs typeface="Montserrat" pitchFamily="34" charset="-120"/>
              </a:rPr>
              <a:t>Ahmed, after the rush</a:t>
            </a:r>
            <a:endParaRPr lang="en-GB" sz="1400" dirty="0"/>
          </a:p>
        </p:txBody>
      </p:sp>
      <p:sp>
        <p:nvSpPr>
          <p:cNvPr id="17" name="Text 14"/>
          <p:cNvSpPr txBox="1"/>
          <p:nvPr/>
        </p:nvSpPr>
        <p:spPr>
          <a:xfrm>
            <a:off x="7939735" y="2585952"/>
            <a:ext cx="3474720" cy="3218832"/>
          </a:xfrm>
          <a:prstGeom prst="rect">
            <a:avLst/>
          </a:prstGeom>
          <a:noFill/>
          <a:ln/>
        </p:spPr>
        <p:txBody>
          <a:bodyPr wrap="square" lIns="0" tIns="0" rIns="0" bIns="0" rtlCol="0" anchor="ctr">
            <a:normAutofit/>
          </a:bodyPr>
          <a:lstStyle/>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Observe, without judging: </a:t>
            </a:r>
            <a:r>
              <a:rPr lang="en-GB" altLang="en-US" sz="1450" dirty="0">
                <a:solidFill>
                  <a:srgbClr val="4A5B70"/>
                </a:solidFill>
                <a:latin typeface="Montserrat" pitchFamily="34" charset="0"/>
                <a:ea typeface="Montserrat" pitchFamily="34" charset="-122"/>
                <a:cs typeface="Montserrat" pitchFamily="34" charset="-120"/>
              </a:rPr>
              <a:t>“This morning you said I was too slow, in front of the team.”</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Feel: </a:t>
            </a:r>
            <a:r>
              <a:rPr lang="en-GB" altLang="en-US" sz="1450" dirty="0">
                <a:solidFill>
                  <a:srgbClr val="4A5B70"/>
                </a:solidFill>
                <a:latin typeface="Montserrat" pitchFamily="34" charset="0"/>
                <a:ea typeface="Montserrat" pitchFamily="34" charset="-122"/>
                <a:cs typeface="Montserrat" pitchFamily="34" charset="-120"/>
              </a:rPr>
              <a:t>“I felt embarrassed and confused.”</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Need: </a:t>
            </a:r>
            <a:r>
              <a:rPr lang="en-GB" altLang="en-US" sz="1450" dirty="0">
                <a:solidFill>
                  <a:srgbClr val="4A5B70"/>
                </a:solidFill>
                <a:latin typeface="Montserrat" pitchFamily="34" charset="0"/>
                <a:ea typeface="Montserrat" pitchFamily="34" charset="-122"/>
                <a:cs typeface="Montserrat" pitchFamily="34" charset="-120"/>
              </a:rPr>
              <a:t>“I need to understand the new machine.”</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Request: </a:t>
            </a:r>
            <a:r>
              <a:rPr lang="en-GB" altLang="en-US" sz="1450" dirty="0">
                <a:solidFill>
                  <a:srgbClr val="4A5B70"/>
                </a:solidFill>
                <a:latin typeface="Montserrat" pitchFamily="34" charset="0"/>
                <a:ea typeface="Montserrat" pitchFamily="34" charset="-122"/>
                <a:cs typeface="Montserrat" pitchFamily="34" charset="-120"/>
              </a:rPr>
              <a:t>“Could someone show me the new machine for five minutes?”</a:t>
            </a:r>
            <a:endParaRPr lang="en-GB" sz="1450" dirty="0"/>
          </a:p>
        </p:txBody>
      </p:sp>
      <p:sp>
        <p:nvSpPr>
          <p:cNvPr id="18"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29</a:t>
            </a:r>
            <a:endParaRPr lang="en-GB" sz="900" dirty="0"/>
          </a:p>
        </p:txBody>
      </p:sp>
      <p:sp>
        <p:nvSpPr>
          <p:cNvPr id="19"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20"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Rosenberg (2015), Nonviolent Communication: A Language of Life (3rd ed.): observations, feelings, needs, requests</a:t>
            </a:r>
            <a:endParaRPr lang="en-GB" sz="8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2.3 EMPATHY IN CONFLICT RESOLUTION AND COLLABORATION</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Pause and Rewind role-play</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14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Three actors, the others observe</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Scenario cards (workplace, housing, community), a chair for the “hot seat”</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Practise de-escalating tension with empathy</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roleplay-0962926ead-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Three volunteers play a 2-minute scene from a card.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Any observer can call “Pause!” and say what they noticed: a feeling, a power move, a missed need.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The observer suggests a more empathic line, using reframing and active listening.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“Rewind”: the actors replay from that moment with the new line. Maximum 2-3 rewinds.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De-roling: actors say their real name and one way they differ from their character.</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was said, and what was felt?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Where was empathy present, and where was it missing?</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How did reframing and active listening change the outcome?</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30</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E6007E-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2-u3_listen--419a71bead-2000.png">    </p:cNvPr>
          <p:cNvPicPr>
            <a:picLocks noChangeAspect="1"/>
          </p:cNvPicPr>
          <p:nvPr/>
        </p:nvPicPr>
        <p:blipFill>
          <a:blip r:embed="rId2"/>
          <a:stretch>
            <a:fillRect/>
          </a:stretch>
        </p:blipFill>
        <p:spPr>
          <a:xfrm>
            <a:off x="8076895" y="1733986"/>
            <a:ext cx="3703320" cy="337742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CDBED"/>
                </a:solidFill>
                <a:latin typeface="Montserrat" pitchFamily="34" charset="0"/>
                <a:ea typeface="Montserrat" pitchFamily="34" charset="-122"/>
                <a:cs typeface="Montserrat" pitchFamily="34" charset="-120"/>
              </a:rPr>
              <a:t>03</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3  ·  ≈ 55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Empathy in Practice</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Active listening, role-play and reflection: connect empathy to your own journey and career goals.</a:t>
            </a:r>
            <a:endParaRPr lang="en-GB" sz="1800" dirty="0"/>
          </a:p>
        </p:txBody>
      </p:sp>
      <p:sp>
        <p:nvSpPr>
          <p:cNvPr id="10" name="Shape 5"/>
          <p:cNvSpPr/>
          <p:nvPr/>
        </p:nvSpPr>
        <p:spPr>
          <a:xfrm>
            <a:off x="548640" y="5073120"/>
            <a:ext cx="2388413"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2388413"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Listen-Summarise-Reflect</a:t>
            </a:r>
            <a:endParaRPr lang="en-GB" sz="1100" dirty="0"/>
          </a:p>
        </p:txBody>
      </p:sp>
      <p:sp>
        <p:nvSpPr>
          <p:cNvPr id="12" name="Shape 7"/>
          <p:cNvSpPr/>
          <p:nvPr/>
        </p:nvSpPr>
        <p:spPr>
          <a:xfrm>
            <a:off x="3046781" y="5073120"/>
            <a:ext cx="1342339"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3046781" y="5073120"/>
            <a:ext cx="1342339"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Empathy Lab</a:t>
            </a:r>
            <a:endParaRPr lang="en-GB" sz="1100" dirty="0"/>
          </a:p>
        </p:txBody>
      </p:sp>
      <p:sp>
        <p:nvSpPr>
          <p:cNvPr id="14" name="Shape 9"/>
          <p:cNvSpPr/>
          <p:nvPr/>
        </p:nvSpPr>
        <p:spPr>
          <a:xfrm>
            <a:off x="4498848"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498848"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Listening witness</a:t>
            </a:r>
            <a:endParaRPr lang="en-GB" sz="1100" dirty="0"/>
          </a:p>
        </p:txBody>
      </p:sp>
      <p:sp>
        <p:nvSpPr>
          <p:cNvPr id="16" name="Shape 11"/>
          <p:cNvSpPr/>
          <p:nvPr/>
        </p:nvSpPr>
        <p:spPr>
          <a:xfrm>
            <a:off x="6433718"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6433718"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Gratitude Circle</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31</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3.1 ACTIVE LISTENING TECHNIQUES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Listen-Summarise-Reflect</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12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Pairs, then whole group</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Timer, Active Listening checklist</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Hear the facts and the feeling, and show it</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0b2ab03e5d-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Warm-up: “What does it feel like to be truly heard?” One word each.</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Person A talks for 2 minutes about a personal, everyday experience. B listens without interrupting.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B summarises the facts: “So, the bus was late and you missed the start.”</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B reflects the emotional tone: “It sounds like you felt stressed.” A says if it fits.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Swap roles. Then fill in the Active Listening checklist (next slide).</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is the difference between hearing and listening?</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When did you feel connection, and when discomfort?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listening habit would you like to strengthen?</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32</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Active Listening checklist</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0005F"/>
                </a:solidFill>
                <a:latin typeface="Montserrat" pitchFamily="34" charset="0"/>
                <a:ea typeface="Montserrat" pitchFamily="34" charset="-122"/>
                <a:cs typeface="Montserrat" pitchFamily="34" charset="-120"/>
              </a:rPr>
              <a:t>Not yet</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0005F"/>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B0005F"/>
                </a:solidFill>
                <a:latin typeface="Montserrat" pitchFamily="34" charset="0"/>
                <a:ea typeface="Montserrat" pitchFamily="34" charset="-122"/>
                <a:cs typeface="Montserrat" pitchFamily="34" charset="-120"/>
              </a:rPr>
              <a:t>Often</a:t>
            </a:r>
            <a:endParaRPr lang="en-GB" sz="1050" dirty="0"/>
          </a:p>
        </p:txBody>
      </p:sp>
      <p:sp>
        <p:nvSpPr>
          <p:cNvPr id="8" name="Shape 6"/>
          <p:cNvSpPr/>
          <p:nvPr/>
        </p:nvSpPr>
        <p:spPr>
          <a:xfrm>
            <a:off x="548640" y="2311632"/>
            <a:ext cx="11094415" cy="525147"/>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use open body language that fits the person and the situation.</a:t>
            </a:r>
            <a:endParaRPr lang="en-GB" sz="1350" dirty="0"/>
          </a:p>
        </p:txBody>
      </p:sp>
      <p:sp>
        <p:nvSpPr>
          <p:cNvPr id="10" name="Shape 8"/>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3677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let the person finish without interrupting.</a:t>
            </a:r>
            <a:endParaRPr lang="en-GB" sz="1350" dirty="0"/>
          </a:p>
        </p:txBody>
      </p:sp>
      <p:sp>
        <p:nvSpPr>
          <p:cNvPr id="14" name="Shape 12"/>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361927"/>
            <a:ext cx="11094415" cy="525147"/>
          </a:xfrm>
          <a:prstGeom prst="rect">
            <a:avLst/>
          </a:prstGeom>
          <a:solidFill>
            <a:srgbClr val="F4F7FB"/>
          </a:solidFill>
          <a:ln w="12700">
            <a:solidFill>
              <a:srgbClr val="F4F7FB"/>
            </a:solidFill>
            <a:prstDash val="solid"/>
          </a:ln>
        </p:spPr>
      </p:sp>
      <p:sp>
        <p:nvSpPr>
          <p:cNvPr id="18" name="Text 16"/>
          <p:cNvSpPr txBox="1"/>
          <p:nvPr/>
        </p:nvSpPr>
        <p:spPr>
          <a:xfrm>
            <a:off x="731520" y="336192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summarise the facts in my own words.</a:t>
            </a:r>
            <a:endParaRPr lang="en-GB" sz="1350" dirty="0"/>
          </a:p>
        </p:txBody>
      </p:sp>
      <p:sp>
        <p:nvSpPr>
          <p:cNvPr id="19" name="Shape 17"/>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3887074"/>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reflect the feeling: “It sounds like you felt worried.”</a:t>
            </a:r>
            <a:endParaRPr lang="en-GB" sz="1350" dirty="0"/>
          </a:p>
        </p:txBody>
      </p:sp>
      <p:sp>
        <p:nvSpPr>
          <p:cNvPr id="23" name="Shape 21"/>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412222"/>
            <a:ext cx="11094415" cy="525147"/>
          </a:xfrm>
          <a:prstGeom prst="rect">
            <a:avLst/>
          </a:prstGeom>
          <a:solidFill>
            <a:srgbClr val="F4F7FB"/>
          </a:solidFill>
          <a:ln w="12700">
            <a:solidFill>
              <a:srgbClr val="F4F7FB"/>
            </a:solidFill>
            <a:prstDash val="solid"/>
          </a:ln>
        </p:spPr>
      </p:sp>
      <p:sp>
        <p:nvSpPr>
          <p:cNvPr id="27" name="Text 25"/>
          <p:cNvSpPr txBox="1"/>
          <p:nvPr/>
        </p:nvSpPr>
        <p:spPr>
          <a:xfrm>
            <a:off x="731520" y="441222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ask at least one clarifying question.</a:t>
            </a:r>
            <a:endParaRPr lang="en-GB" sz="1350" dirty="0"/>
          </a:p>
        </p:txBody>
      </p:sp>
      <p:sp>
        <p:nvSpPr>
          <p:cNvPr id="28" name="Shape 26"/>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731520" y="493736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avoid judging. I give advice only when someone asks for it.</a:t>
            </a:r>
            <a:endParaRPr lang="en-GB" sz="1350" dirty="0"/>
          </a:p>
        </p:txBody>
      </p:sp>
      <p:sp>
        <p:nvSpPr>
          <p:cNvPr id="32" name="Shape 30"/>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33" name="Shape 31"/>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548640" y="5462517"/>
            <a:ext cx="11094415" cy="525147"/>
          </a:xfrm>
          <a:prstGeom prst="rect">
            <a:avLst/>
          </a:prstGeom>
          <a:solidFill>
            <a:srgbClr val="F4F7FB"/>
          </a:solidFill>
          <a:ln w="12700">
            <a:solidFill>
              <a:srgbClr val="F4F7FB"/>
            </a:solidFill>
            <a:prstDash val="solid"/>
          </a:ln>
        </p:spPr>
      </p:sp>
      <p:sp>
        <p:nvSpPr>
          <p:cNvPr id="36" name="Text 34"/>
          <p:cNvSpPr txBox="1"/>
          <p:nvPr/>
        </p:nvSpPr>
        <p:spPr>
          <a:xfrm>
            <a:off x="731520" y="546251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stay with their story and do not change the topic to my own.</a:t>
            </a:r>
            <a:endParaRPr lang="en-GB" sz="1350" dirty="0"/>
          </a:p>
        </p:txBody>
      </p:sp>
      <p:sp>
        <p:nvSpPr>
          <p:cNvPr id="37" name="Shape 35"/>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38" name="Shape 36"/>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0" name="Text 3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33</a:t>
            </a:r>
            <a:endParaRPr lang="en-GB" sz="900" dirty="0"/>
          </a:p>
        </p:txBody>
      </p:sp>
      <p:sp>
        <p:nvSpPr>
          <p:cNvPr id="41" name="Text 3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USEFUL PHRASES · 3.1</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Phrases for listening, checking and naming feelings</a:t>
            </a:r>
            <a:endParaRPr lang="en-GB" sz="2500" dirty="0"/>
          </a:p>
        </p:txBody>
      </p:sp>
      <p:sp>
        <p:nvSpPr>
          <p:cNvPr id="5" name="Shape 3"/>
          <p:cNvSpPr/>
          <p:nvPr/>
        </p:nvSpPr>
        <p:spPr>
          <a:xfrm>
            <a:off x="548640" y="1945872"/>
            <a:ext cx="3545738" cy="4041792"/>
          </a:xfrm>
          <a:prstGeom prst="roundRect">
            <a:avLst>
              <a:gd name="adj" fmla="val 3610"/>
            </a:avLst>
          </a:prstGeom>
          <a:solidFill>
            <a:srgbClr val="FCDBED"/>
          </a:solidFill>
          <a:ln w="9525">
            <a:solidFill>
              <a:srgbClr val="FCDBED"/>
            </a:solidFill>
            <a:prstDash val="solid"/>
          </a:ln>
        </p:spPr>
      </p:sp>
      <p:pic>
        <p:nvPicPr>
          <p:cNvPr id="6" name="Image 0" descr="/root/smile-smartleap/sunum/build/cache/varlik/ikon-ear-B0005F-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Showing you are listening</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“Take your time. I'm listening.”</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“Go on, I'm following you.”</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“Mm-hm. And then what happened?”</a:t>
            </a:r>
            <a:endParaRPr lang="en-GB" sz="170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circle-help-B0005F-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Checking you understood</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“So, if I understand you correctly, the shift changed again?”</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“Let me check: you mean the form is wrong, right?”</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“In other words, the main problem is the rent.”</a:t>
            </a:r>
            <a:endParaRPr lang="en-GB" sz="1700" dirty="0"/>
          </a:p>
        </p:txBody>
      </p:sp>
      <p:sp>
        <p:nvSpPr>
          <p:cNvPr id="13" name="Shape 9"/>
          <p:cNvSpPr/>
          <p:nvPr/>
        </p:nvSpPr>
        <p:spPr>
          <a:xfrm>
            <a:off x="8097317" y="1945872"/>
            <a:ext cx="3545738" cy="4041792"/>
          </a:xfrm>
          <a:prstGeom prst="roundRect">
            <a:avLst>
              <a:gd name="adj" fmla="val 3610"/>
            </a:avLst>
          </a:prstGeom>
          <a:solidFill>
            <a:srgbClr val="FCDBED"/>
          </a:solidFill>
          <a:ln w="9525">
            <a:solidFill>
              <a:srgbClr val="FCDBED"/>
            </a:solidFill>
            <a:prstDash val="solid"/>
          </a:ln>
        </p:spPr>
      </p:sp>
      <p:pic>
        <p:nvPicPr>
          <p:cNvPr id="14" name="Image 2" descr="/root/smile-smartleap/sunum/build/cache/varlik/ikon-heart-B0005F-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Naming feelings carefully</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“It sounds like you felt ignored.”</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imagine that was really hard. Am I right?”</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“I'm not sure I understand how you feel. Can you tell me more?”</a:t>
            </a:r>
            <a:endParaRPr lang="en-GB" sz="170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34</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3.2 ROLE-PLAY AND REAL-LIFE SCENARIOS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Empathy Lab: rotate through the stations</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18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Groups of 3-4, rotating</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Scenario cards with emotional and power cues, sticky notes or Jamboard, paper and pens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Practise empathic responses in different, complex situations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roleplay-0962926ead-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Groups start at different stations. Each role card has an emotional cue and a power cue.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Play the scene for 2-3 minutes. One person observes.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on the station wall: “What did I feel? What did the other person need?”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At the silent station, respond only with gestures, faces or drawings.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At the repair station, write a short message to someone you misunderstood.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Rotate every 4-5 minutes when the trainer gives the signal.</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station was hardest, and why?</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Where did power change the conversation?</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would you take into a real job interview?</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35</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3.2 EMPATHY LAB STATIONS (INVENTED SCENARIO CARDS)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stations, six situations</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E6007E"/>
          </a:solidFill>
          <a:ln w="12700">
            <a:solidFill>
              <a:srgbClr val="E6007E"/>
            </a:solidFill>
            <a:prstDash val="solid"/>
          </a:ln>
        </p:spPr>
      </p:sp>
      <p:pic>
        <p:nvPicPr>
          <p:cNvPr id="7" name="Image 0" descr="/root/smile-smartleap/sunum/build/cache/cizim/m2-spot-interview-dde3eca72b-500.png">    </p:cNvPr>
          <p:cNvPicPr>
            <a:picLocks noChangeAspect="1"/>
          </p:cNvPicPr>
          <p:nvPr/>
        </p:nvPicPr>
        <p:blipFill>
          <a:blip r:embed="rId1"/>
          <a:stretch>
            <a:fillRect/>
          </a:stretch>
        </p:blipFill>
        <p:spPr>
          <a:xfrm>
            <a:off x="658368" y="2327670"/>
            <a:ext cx="1143000" cy="1143000"/>
          </a:xfrm>
          <a:prstGeom prst="rect">
            <a:avLst/>
          </a:prstGeom>
        </p:spPr>
      </p:pic>
      <p:sp>
        <p:nvSpPr>
          <p:cNvPr id="8" name="Text 5"/>
          <p:cNvSpPr txBox="1"/>
          <p:nvPr/>
        </p:nvSpPr>
        <p:spPr>
          <a:xfrm>
            <a:off x="1920240"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Job interview (NL)</a:t>
            </a:r>
            <a:endParaRPr lang="en-GB" sz="1350" dirty="0"/>
          </a:p>
        </p:txBody>
      </p:sp>
      <p:sp>
        <p:nvSpPr>
          <p:cNvPr id="9" name="Text 6"/>
          <p:cNvSpPr txBox="1"/>
          <p:nvPr/>
        </p:nvSpPr>
        <p:spPr>
          <a:xfrm>
            <a:off x="1920240" y="2677392"/>
            <a:ext cx="203697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Nour is asked about a gap in her CV. Interviewer: tired, high power. Nour: ashamed, needs the job. Details on the next slide.</a:t>
            </a:r>
            <a:endParaRPr lang="en-GB" sz="1150" dirty="0"/>
          </a:p>
        </p:txBody>
      </p:sp>
      <p:sp>
        <p:nvSpPr>
          <p:cNvPr id="10" name="Shape 7"/>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1" name="Shape 8"/>
          <p:cNvSpPr/>
          <p:nvPr/>
        </p:nvSpPr>
        <p:spPr>
          <a:xfrm>
            <a:off x="4432706" y="1945872"/>
            <a:ext cx="3326282" cy="64008"/>
          </a:xfrm>
          <a:prstGeom prst="rect">
            <a:avLst/>
          </a:prstGeom>
          <a:solidFill>
            <a:srgbClr val="E6007E"/>
          </a:solidFill>
          <a:ln w="12700">
            <a:solidFill>
              <a:srgbClr val="E6007E"/>
            </a:solidFill>
            <a:prstDash val="solid"/>
          </a:ln>
        </p:spPr>
      </p:sp>
      <p:pic>
        <p:nvPicPr>
          <p:cNvPr id="12" name="Image 1" descr="/root/smile-smartleap/sunum/build/cache/cizim/m2-spot-kitchen-f4bcdf2ce5-500.png">    </p:cNvPr>
          <p:cNvPicPr>
            <a:picLocks noChangeAspect="1"/>
          </p:cNvPicPr>
          <p:nvPr/>
        </p:nvPicPr>
        <p:blipFill>
          <a:blip r:embed="rId2"/>
          <a:stretch>
            <a:fillRect/>
          </a:stretch>
        </p:blipFill>
        <p:spPr>
          <a:xfrm>
            <a:off x="4432706" y="2327670"/>
            <a:ext cx="1143000" cy="1143000"/>
          </a:xfrm>
          <a:prstGeom prst="rect">
            <a:avLst/>
          </a:prstGeom>
        </p:spPr>
      </p:pic>
      <p:sp>
        <p:nvSpPr>
          <p:cNvPr id="13" name="Text 9"/>
          <p:cNvSpPr txBox="1"/>
          <p:nvPr/>
        </p:nvSpPr>
        <p:spPr>
          <a:xfrm>
            <a:off x="5694578"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Peer conflict (IT)</a:t>
            </a:r>
            <a:endParaRPr lang="en-GB" sz="1350" dirty="0"/>
          </a:p>
        </p:txBody>
      </p:sp>
      <p:sp>
        <p:nvSpPr>
          <p:cNvPr id="14" name="Text 10"/>
          <p:cNvSpPr txBox="1"/>
          <p:nvPr/>
        </p:nvSpPr>
        <p:spPr>
          <a:xfrm>
            <a:off x="5694578" y="2677392"/>
            <a:ext cx="203697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Malik and Chiara must cook an exam dish together. “You're always late!” Chiara does not know that Malik works night shifts.</a:t>
            </a:r>
            <a:endParaRPr lang="en-GB" sz="1150" dirty="0"/>
          </a:p>
        </p:txBody>
      </p:sp>
      <p:sp>
        <p:nvSpPr>
          <p:cNvPr id="15" name="Shape 11"/>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6" name="Shape 12"/>
          <p:cNvSpPr/>
          <p:nvPr/>
        </p:nvSpPr>
        <p:spPr>
          <a:xfrm>
            <a:off x="8207045" y="1945872"/>
            <a:ext cx="3326282" cy="64008"/>
          </a:xfrm>
          <a:prstGeom prst="rect">
            <a:avLst/>
          </a:prstGeom>
          <a:solidFill>
            <a:srgbClr val="E6007E"/>
          </a:solidFill>
          <a:ln w="12700">
            <a:solidFill>
              <a:srgbClr val="E6007E"/>
            </a:solidFill>
            <a:prstDash val="solid"/>
          </a:ln>
        </p:spPr>
      </p:sp>
      <p:pic>
        <p:nvPicPr>
          <p:cNvPr id="17" name="Image 2" descr="/root/smile-smartleap/sunum/build/cache/cizim/m2-spot-meeting-e7cc67ed00-500.png">    </p:cNvPr>
          <p:cNvPicPr>
            <a:picLocks noChangeAspect="1"/>
          </p:cNvPicPr>
          <p:nvPr/>
        </p:nvPicPr>
        <p:blipFill>
          <a:blip r:embed="rId3"/>
          <a:stretch>
            <a:fillRect/>
          </a:stretch>
        </p:blipFill>
        <p:spPr>
          <a:xfrm>
            <a:off x="8207045" y="2327670"/>
            <a:ext cx="1143000" cy="1143000"/>
          </a:xfrm>
          <a:prstGeom prst="rect">
            <a:avLst/>
          </a:prstGeom>
        </p:spPr>
      </p:pic>
      <p:sp>
        <p:nvSpPr>
          <p:cNvPr id="18" name="Text 13"/>
          <p:cNvSpPr txBox="1"/>
          <p:nvPr/>
        </p:nvSpPr>
        <p:spPr>
          <a:xfrm>
            <a:off x="9468917"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Community meeting (EL)</a:t>
            </a:r>
            <a:endParaRPr lang="en-GB" sz="1350" dirty="0"/>
          </a:p>
        </p:txBody>
      </p:sp>
      <p:sp>
        <p:nvSpPr>
          <p:cNvPr id="19" name="Text 14"/>
          <p:cNvSpPr txBox="1"/>
          <p:nvPr/>
        </p:nvSpPr>
        <p:spPr>
          <a:xfrm>
            <a:off x="9468917" y="2677392"/>
            <a:ext cx="203697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A shop owner fears a new youth centre for local and refugee youth. Farid, a volunteer, listens first, then tells a short story.</a:t>
            </a:r>
            <a:endParaRPr lang="en-GB" sz="1150" dirty="0"/>
          </a:p>
        </p:txBody>
      </p:sp>
      <p:sp>
        <p:nvSpPr>
          <p:cNvPr id="20" name="Shape 15"/>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1" name="Shape 16"/>
          <p:cNvSpPr/>
          <p:nvPr/>
        </p:nvSpPr>
        <p:spPr>
          <a:xfrm>
            <a:off x="658368" y="4081068"/>
            <a:ext cx="3326282" cy="64008"/>
          </a:xfrm>
          <a:prstGeom prst="rect">
            <a:avLst/>
          </a:prstGeom>
          <a:solidFill>
            <a:srgbClr val="E6007E"/>
          </a:solidFill>
          <a:ln w="12700">
            <a:solidFill>
              <a:srgbClr val="E6007E"/>
            </a:solidFill>
            <a:prstDash val="solid"/>
          </a:ln>
        </p:spPr>
      </p:sp>
      <p:pic>
        <p:nvPicPr>
          <p:cNvPr id="22" name="Image 3" descr="/root/smile-smartleap/sunum/build/cache/cizim/m2-spot-loss-7c236b389a-500.png">    </p:cNvPr>
          <p:cNvPicPr>
            <a:picLocks noChangeAspect="1"/>
          </p:cNvPicPr>
          <p:nvPr/>
        </p:nvPicPr>
        <p:blipFill>
          <a:blip r:embed="rId4"/>
          <a:stretch>
            <a:fillRect/>
          </a:stretch>
        </p:blipFill>
        <p:spPr>
          <a:xfrm>
            <a:off x="658368" y="4462866"/>
            <a:ext cx="1143000" cy="1143000"/>
          </a:xfrm>
          <a:prstGeom prst="rect">
            <a:avLst/>
          </a:prstGeom>
        </p:spPr>
      </p:pic>
      <p:sp>
        <p:nvSpPr>
          <p:cNvPr id="23" name="Text 17"/>
          <p:cNvSpPr txBox="1"/>
          <p:nvPr/>
        </p:nvSpPr>
        <p:spPr>
          <a:xfrm>
            <a:off x="1920240"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 colleague's loss (DE)</a:t>
            </a:r>
            <a:endParaRPr lang="en-GB" sz="1350" dirty="0"/>
          </a:p>
        </p:txBody>
      </p:sp>
      <p:sp>
        <p:nvSpPr>
          <p:cNvPr id="24" name="Text 18"/>
          <p:cNvSpPr txBox="1"/>
          <p:nvPr/>
        </p:nvSpPr>
        <p:spPr>
          <a:xfrm>
            <a:off x="1920240" y="4812588"/>
            <a:ext cx="203697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In a care home, Tarek hears that his uncle has died far away. Rahel stays near, allows silence and offers practical help.</a:t>
            </a:r>
            <a:endParaRPr lang="en-GB" sz="1150" dirty="0"/>
          </a:p>
        </p:txBody>
      </p:sp>
      <p:sp>
        <p:nvSpPr>
          <p:cNvPr id="25" name="Shape 19"/>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26" name="Shape 20"/>
          <p:cNvSpPr/>
          <p:nvPr/>
        </p:nvSpPr>
        <p:spPr>
          <a:xfrm>
            <a:off x="4432706" y="4081068"/>
            <a:ext cx="3326282" cy="64008"/>
          </a:xfrm>
          <a:prstGeom prst="rect">
            <a:avLst/>
          </a:prstGeom>
          <a:solidFill>
            <a:srgbClr val="E6007E"/>
          </a:solidFill>
          <a:ln w="12700">
            <a:solidFill>
              <a:srgbClr val="E6007E"/>
            </a:solidFill>
            <a:prstDash val="solid"/>
          </a:ln>
        </p:spPr>
      </p:sp>
      <p:pic>
        <p:nvPicPr>
          <p:cNvPr id="27" name="Image 4" descr="/root/smile-smartleap/sunum/build/cache/cizim/m2-spot-silent-5e02e233bb-500.png">    </p:cNvPr>
          <p:cNvPicPr>
            <a:picLocks noChangeAspect="1"/>
          </p:cNvPicPr>
          <p:nvPr/>
        </p:nvPicPr>
        <p:blipFill>
          <a:blip r:embed="rId5"/>
          <a:stretch>
            <a:fillRect/>
          </a:stretch>
        </p:blipFill>
        <p:spPr>
          <a:xfrm>
            <a:off x="4432706" y="4462866"/>
            <a:ext cx="1143000" cy="1143000"/>
          </a:xfrm>
          <a:prstGeom prst="rect">
            <a:avLst/>
          </a:prstGeom>
        </p:spPr>
      </p:pic>
      <p:sp>
        <p:nvSpPr>
          <p:cNvPr id="28" name="Text 21"/>
          <p:cNvSpPr txBox="1"/>
          <p:nvPr/>
        </p:nvSpPr>
        <p:spPr>
          <a:xfrm>
            <a:off x="5694578"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Silent station</a:t>
            </a:r>
            <a:endParaRPr lang="en-GB" sz="1350" dirty="0"/>
          </a:p>
        </p:txBody>
      </p:sp>
      <p:sp>
        <p:nvSpPr>
          <p:cNvPr id="29" name="Text 22"/>
          <p:cNvSpPr txBox="1"/>
          <p:nvPr/>
        </p:nvSpPr>
        <p:spPr>
          <a:xfrm>
            <a:off x="5694578" y="4812588"/>
            <a:ext cx="203697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A trainee has not spoken for two sessions. Using only gestures or drawings: how could the group invite her without pressure?</a:t>
            </a:r>
            <a:endParaRPr lang="en-GB" sz="1150" dirty="0"/>
          </a:p>
        </p:txBody>
      </p:sp>
      <p:sp>
        <p:nvSpPr>
          <p:cNvPr id="30" name="Shape 23"/>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1" name="Shape 24"/>
          <p:cNvSpPr/>
          <p:nvPr/>
        </p:nvSpPr>
        <p:spPr>
          <a:xfrm>
            <a:off x="8207045" y="4081068"/>
            <a:ext cx="3326282" cy="64008"/>
          </a:xfrm>
          <a:prstGeom prst="rect">
            <a:avLst/>
          </a:prstGeom>
          <a:solidFill>
            <a:srgbClr val="E6007E"/>
          </a:solidFill>
          <a:ln w="12700">
            <a:solidFill>
              <a:srgbClr val="E6007E"/>
            </a:solidFill>
            <a:prstDash val="solid"/>
          </a:ln>
        </p:spPr>
      </p:sp>
      <p:pic>
        <p:nvPicPr>
          <p:cNvPr id="32" name="Image 5" descr="/root/smile-smartleap/sunum/build/cache/cizim/m2-spot-repair-c12fdf0733-500.png">    </p:cNvPr>
          <p:cNvPicPr>
            <a:picLocks noChangeAspect="1"/>
          </p:cNvPicPr>
          <p:nvPr/>
        </p:nvPicPr>
        <p:blipFill>
          <a:blip r:embed="rId6"/>
          <a:stretch>
            <a:fillRect/>
          </a:stretch>
        </p:blipFill>
        <p:spPr>
          <a:xfrm>
            <a:off x="8207045" y="4462866"/>
            <a:ext cx="1143000" cy="1143000"/>
          </a:xfrm>
          <a:prstGeom prst="rect">
            <a:avLst/>
          </a:prstGeom>
        </p:spPr>
      </p:pic>
      <p:sp>
        <p:nvSpPr>
          <p:cNvPr id="33" name="Text 25"/>
          <p:cNvSpPr txBox="1"/>
          <p:nvPr/>
        </p:nvSpPr>
        <p:spPr>
          <a:xfrm>
            <a:off x="9468917"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Repair message</a:t>
            </a:r>
            <a:endParaRPr lang="en-GB" sz="1350" dirty="0"/>
          </a:p>
        </p:txBody>
      </p:sp>
      <p:sp>
        <p:nvSpPr>
          <p:cNvPr id="34" name="Text 26"/>
          <p:cNvSpPr txBox="1"/>
          <p:nvPr/>
        </p:nvSpPr>
        <p:spPr>
          <a:xfrm>
            <a:off x="9468917" y="4812588"/>
            <a:ext cx="2036978" cy="1065348"/>
          </a:xfrm>
          <a:prstGeom prst="rect">
            <a:avLst/>
          </a:prstGeom>
          <a:noFill/>
          <a:ln/>
        </p:spPr>
        <p:txBody>
          <a:bodyPr wrap="square" lIns="0" tIns="0" rIns="0" bIns="0" rtlCol="0" anchor="t">
            <a:normAutofit/>
          </a:bodyPr>
          <a:lstStyle/>
          <a:p>
            <a:pPr indent="0" marL="0">
              <a:buNone/>
            </a:pPr>
            <a:r>
              <a:rPr lang="en-GB" altLang="en-US" sz="1150" dirty="0">
                <a:solidFill>
                  <a:srgbClr val="4A5B70"/>
                </a:solidFill>
                <a:latin typeface="Montserrat" pitchFamily="34" charset="0"/>
                <a:ea typeface="Montserrat" pitchFamily="34" charset="-122"/>
                <a:cs typeface="Montserrat" pitchFamily="34" charset="-120"/>
              </a:rPr>
              <a:t>Write a short text or voice message to someone you misunderstood. The person can be real or invented.</a:t>
            </a:r>
            <a:endParaRPr lang="en-GB" sz="1150" dirty="0"/>
          </a:p>
        </p:txBody>
      </p:sp>
      <p:sp>
        <p:nvSpPr>
          <p:cNvPr id="35"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36</a:t>
            </a:r>
            <a:endParaRPr lang="en-GB" sz="900" dirty="0"/>
          </a:p>
        </p:txBody>
      </p:sp>
      <p:sp>
        <p:nvSpPr>
          <p:cNvPr id="36"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 gap in the CV</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E6007E"/>
          </a:solidFill>
          <a:ln w="12700">
            <a:solidFill>
              <a:srgbClr val="E6007E"/>
            </a:solidFill>
            <a:prstDash val="solid"/>
          </a:ln>
        </p:spPr>
      </p:sp>
      <p:pic>
        <p:nvPicPr>
          <p:cNvPr id="7" name="Image 0" descr="/root/smile-smartleap/sunum/build/cache/cizim/ortak-portrait-nour-f20905cd99-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Nour, 24</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Applying for a warehouse team-leader job, Rotterdam</a:t>
            </a:r>
            <a:endParaRPr lang="en-GB" sz="1600" dirty="0"/>
          </a:p>
        </p:txBody>
      </p:sp>
      <p:sp>
        <p:nvSpPr>
          <p:cNvPr id="9" name="Shape 6"/>
          <p:cNvSpPr/>
          <p:nvPr/>
        </p:nvSpPr>
        <p:spPr>
          <a:xfrm>
            <a:off x="822960" y="3088872"/>
            <a:ext cx="1577340"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577340"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Job interview</a:t>
            </a:r>
            <a:endParaRPr lang="en-GB" sz="1000" dirty="0"/>
          </a:p>
        </p:txBody>
      </p:sp>
      <p:sp>
        <p:nvSpPr>
          <p:cNvPr id="11" name="Shape 8"/>
          <p:cNvSpPr/>
          <p:nvPr/>
        </p:nvSpPr>
        <p:spPr>
          <a:xfrm>
            <a:off x="2491740" y="3088872"/>
            <a:ext cx="138531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491740"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3" name="Shape 10"/>
          <p:cNvSpPr/>
          <p:nvPr/>
        </p:nvSpPr>
        <p:spPr>
          <a:xfrm>
            <a:off x="3968496" y="3088872"/>
            <a:ext cx="809244"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968496" y="3088872"/>
            <a:ext cx="80924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Power</a:t>
            </a:r>
            <a:endParaRPr lang="en-GB" sz="1000" dirty="0"/>
          </a:p>
        </p:txBody>
      </p:sp>
      <p:pic>
        <p:nvPicPr>
          <p:cNvPr id="15" name="Image 1" descr="/root/smile-smartleap/sunum/build/cache/cizim/m2-interview--6ff8e6db8f-1800.png">    </p:cNvPr>
          <p:cNvPicPr>
            <a:picLocks noChangeAspect="1"/>
          </p:cNvPicPr>
          <p:nvPr/>
        </p:nvPicPr>
        <p:blipFill>
          <a:blip r:embed="rId2"/>
          <a:stretch>
            <a:fillRect/>
          </a:stretch>
        </p:blipFill>
        <p:spPr>
          <a:xfrm>
            <a:off x="4927303" y="3427200"/>
            <a:ext cx="2032594"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The interviewer has done 12 interviews today and worries about reliability. He asks: “There is a gap of three years in your CV. What happened?” Nour freezes. Those years were the asylum procedure and life in a camp. She needs this job, but does not want to tell her whole story to a stranger.</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E6007E"/>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Play it twice: first a cold interviewer, then an empathic one. What changes?</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could the interviewer say to make it safe?</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How can Nour answer briefly and turn the gap into skills?</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with identical CVs, applicants of Turkish origin (23-25) got fewer positive call-backs in the Netherlands: 40% vs 55% (Thijssen et al., 2021).</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37</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USEFUL PHRASES · 3.2</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Phrases for repair, accents, tension and interviews</a:t>
            </a:r>
            <a:endParaRPr lang="en-GB" sz="2500" dirty="0"/>
          </a:p>
        </p:txBody>
      </p:sp>
      <p:sp>
        <p:nvSpPr>
          <p:cNvPr id="5" name="Shape 3"/>
          <p:cNvSpPr/>
          <p:nvPr/>
        </p:nvSpPr>
        <p:spPr>
          <a:xfrm>
            <a:off x="548640" y="1945872"/>
            <a:ext cx="5432908" cy="1906596"/>
          </a:xfrm>
          <a:prstGeom prst="roundRect">
            <a:avLst>
              <a:gd name="adj" fmla="val 6714"/>
            </a:avLst>
          </a:prstGeom>
          <a:solidFill>
            <a:srgbClr val="FCDBED"/>
          </a:solidFill>
          <a:ln w="9525">
            <a:solidFill>
              <a:srgbClr val="FCDBED"/>
            </a:solidFill>
            <a:prstDash val="solid"/>
          </a:ln>
        </p:spPr>
      </p:sp>
      <p:pic>
        <p:nvPicPr>
          <p:cNvPr id="6" name="Image 0" descr="/root/smile-smartleap/sunum/build/cache/varlik/ikon-languages-B0005F-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When accent or language gets in the way</a:t>
            </a:r>
            <a:endParaRPr lang="en-GB" sz="1350" dirty="0"/>
          </a:p>
        </p:txBody>
      </p:sp>
      <p:sp>
        <p:nvSpPr>
          <p:cNvPr id="8" name="Text 5"/>
          <p:cNvSpPr txBox="1"/>
          <p:nvPr/>
        </p:nvSpPr>
        <p:spPr>
          <a:xfrm>
            <a:off x="777240" y="2604240"/>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“Sorry, could you say that again a bit more slowly?”</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“English is not my first language, so I may ask you to repeat. Thanks for your patience.”</a:t>
            </a:r>
            <a:endParaRPr lang="en-GB" sz="1300" dirty="0"/>
          </a:p>
        </p:txBody>
      </p:sp>
      <p:sp>
        <p:nvSpPr>
          <p:cNvPr id="9" name="Shape 6"/>
          <p:cNvSpPr/>
          <p:nvPr/>
        </p:nvSpPr>
        <p:spPr>
          <a:xfrm>
            <a:off x="6210148" y="1945872"/>
            <a:ext cx="5432908" cy="1906596"/>
          </a:xfrm>
          <a:prstGeom prst="roundRect">
            <a:avLst>
              <a:gd name="adj" fmla="val 6714"/>
            </a:avLst>
          </a:prstGeom>
          <a:solidFill>
            <a:srgbClr val="F4F7FB"/>
          </a:solidFill>
          <a:ln w="9525">
            <a:solidFill>
              <a:srgbClr val="D6DEE8"/>
            </a:solidFill>
            <a:prstDash val="solid"/>
          </a:ln>
        </p:spPr>
      </p:sp>
      <p:pic>
        <p:nvPicPr>
          <p:cNvPr id="10" name="Image 1" descr="/root/smile-smartleap/sunum/build/cache/varlik/ikon-refresh-cw-B0005F-256.png">    </p:cNvPr>
          <p:cNvPicPr>
            <a:picLocks noChangeAspect="1"/>
          </p:cNvPicPr>
          <p:nvPr/>
        </p:nvPicPr>
        <p:blipFill>
          <a:blip r:embed="rId2"/>
          <a:stretch>
            <a:fillRect/>
          </a:stretch>
        </p:blipFill>
        <p:spPr>
          <a:xfrm>
            <a:off x="6411316" y="2128752"/>
            <a:ext cx="347472" cy="347472"/>
          </a:xfrm>
          <a:prstGeom prst="rect">
            <a:avLst/>
          </a:prstGeom>
        </p:spPr>
      </p:pic>
      <p:sp>
        <p:nvSpPr>
          <p:cNvPr id="11" name="Text 7"/>
          <p:cNvSpPr txBox="1"/>
          <p:nvPr/>
        </p:nvSpPr>
        <p:spPr>
          <a:xfrm>
            <a:off x="6850228" y="2110464"/>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Repairing a misunderstanding</a:t>
            </a:r>
            <a:endParaRPr lang="en-GB" sz="1350" dirty="0"/>
          </a:p>
        </p:txBody>
      </p:sp>
      <p:sp>
        <p:nvSpPr>
          <p:cNvPr id="12" name="Text 8"/>
          <p:cNvSpPr txBox="1"/>
          <p:nvPr/>
        </p:nvSpPr>
        <p:spPr>
          <a:xfrm>
            <a:off x="6438748" y="2604240"/>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 think I misunderstood you yesterday. I'm sorry about that.”</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“Can we start again? I'd like to understand your point of view.”</a:t>
            </a:r>
            <a:endParaRPr lang="en-GB" sz="1300" dirty="0"/>
          </a:p>
        </p:txBody>
      </p:sp>
      <p:sp>
        <p:nvSpPr>
          <p:cNvPr id="13" name="Shape 9"/>
          <p:cNvSpPr/>
          <p:nvPr/>
        </p:nvSpPr>
        <p:spPr>
          <a:xfrm>
            <a:off x="548640" y="4081068"/>
            <a:ext cx="5432908" cy="1906596"/>
          </a:xfrm>
          <a:prstGeom prst="roundRect">
            <a:avLst>
              <a:gd name="adj" fmla="val 6714"/>
            </a:avLst>
          </a:prstGeom>
          <a:solidFill>
            <a:srgbClr val="FCDBED"/>
          </a:solidFill>
          <a:ln w="9525">
            <a:solidFill>
              <a:srgbClr val="FCDBED"/>
            </a:solidFill>
            <a:prstDash val="solid"/>
          </a:ln>
        </p:spPr>
      </p:sp>
      <p:pic>
        <p:nvPicPr>
          <p:cNvPr id="14" name="Image 2" descr="/root/smile-smartleap/sunum/build/cache/varlik/ikon-wind-B0005F-256.png">    </p:cNvPr>
          <p:cNvPicPr>
            <a:picLocks noChangeAspect="1"/>
          </p:cNvPicPr>
          <p:nvPr/>
        </p:nvPicPr>
        <p:blipFill>
          <a:blip r:embed="rId3"/>
          <a:stretch>
            <a:fillRect/>
          </a:stretch>
        </p:blipFill>
        <p:spPr>
          <a:xfrm>
            <a:off x="749808" y="4263948"/>
            <a:ext cx="347472" cy="347472"/>
          </a:xfrm>
          <a:prstGeom prst="rect">
            <a:avLst/>
          </a:prstGeom>
        </p:spPr>
      </p:pic>
      <p:sp>
        <p:nvSpPr>
          <p:cNvPr id="15" name="Text 10"/>
          <p:cNvSpPr txBox="1"/>
          <p:nvPr/>
        </p:nvSpPr>
        <p:spPr>
          <a:xfrm>
            <a:off x="1188720" y="4245660"/>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Calming a tense moment</a:t>
            </a:r>
            <a:endParaRPr lang="en-GB" sz="1350" dirty="0"/>
          </a:p>
        </p:txBody>
      </p:sp>
      <p:sp>
        <p:nvSpPr>
          <p:cNvPr id="16" name="Text 11"/>
          <p:cNvSpPr txBox="1"/>
          <p:nvPr/>
        </p:nvSpPr>
        <p:spPr>
          <a:xfrm>
            <a:off x="777240" y="4739436"/>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 can see this is really frustrating for you.”</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“There is a lot of pressure today. What is the most urgent thing for you?”</a:t>
            </a:r>
            <a:endParaRPr lang="en-GB" sz="1300" dirty="0"/>
          </a:p>
        </p:txBody>
      </p:sp>
      <p:sp>
        <p:nvSpPr>
          <p:cNvPr id="17" name="Shape 12"/>
          <p:cNvSpPr/>
          <p:nvPr/>
        </p:nvSpPr>
        <p:spPr>
          <a:xfrm>
            <a:off x="6210148" y="4081068"/>
            <a:ext cx="5432908" cy="1906596"/>
          </a:xfrm>
          <a:prstGeom prst="roundRect">
            <a:avLst>
              <a:gd name="adj" fmla="val 6714"/>
            </a:avLst>
          </a:prstGeom>
          <a:solidFill>
            <a:srgbClr val="F4F7FB"/>
          </a:solidFill>
          <a:ln w="9525">
            <a:solidFill>
              <a:srgbClr val="D6DEE8"/>
            </a:solidFill>
            <a:prstDash val="solid"/>
          </a:ln>
        </p:spPr>
      </p:sp>
      <p:pic>
        <p:nvPicPr>
          <p:cNvPr id="18" name="Image 3" descr="/root/smile-smartleap/sunum/build/cache/varlik/ikon-briefcase-B0005F-256.png">    </p:cNvPr>
          <p:cNvPicPr>
            <a:picLocks noChangeAspect="1"/>
          </p:cNvPicPr>
          <p:nvPr/>
        </p:nvPicPr>
        <p:blipFill>
          <a:blip r:embed="rId4"/>
          <a:stretch>
            <a:fillRect/>
          </a:stretch>
        </p:blipFill>
        <p:spPr>
          <a:xfrm>
            <a:off x="6411316" y="4263948"/>
            <a:ext cx="347472" cy="347472"/>
          </a:xfrm>
          <a:prstGeom prst="rect">
            <a:avLst/>
          </a:prstGeom>
        </p:spPr>
      </p:pic>
      <p:sp>
        <p:nvSpPr>
          <p:cNvPr id="19" name="Text 13"/>
          <p:cNvSpPr txBox="1"/>
          <p:nvPr/>
        </p:nvSpPr>
        <p:spPr>
          <a:xfrm>
            <a:off x="6850228" y="4245660"/>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Talking about empathy in an interview</a:t>
            </a:r>
            <a:endParaRPr lang="en-GB" sz="1350" dirty="0"/>
          </a:p>
        </p:txBody>
      </p:sp>
      <p:sp>
        <p:nvSpPr>
          <p:cNvPr id="20" name="Text 14"/>
          <p:cNvSpPr txBox="1"/>
          <p:nvPr/>
        </p:nvSpPr>
        <p:spPr>
          <a:xfrm>
            <a:off x="6438748" y="4739436"/>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“When there is a conflict in a team, I first try to understand what each person needs.”</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“At home, I often helped people who didn't speak the language. I learned to listen carefully.”</a:t>
            </a:r>
            <a:endParaRPr lang="en-GB" sz="1300" dirty="0"/>
          </a:p>
        </p:txBody>
      </p:sp>
      <p:sp>
        <p:nvSpPr>
          <p:cNvPr id="21"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38</a:t>
            </a:r>
            <a:endParaRPr lang="en-GB" sz="900" dirty="0"/>
          </a:p>
        </p:txBody>
      </p:sp>
      <p:sp>
        <p:nvSpPr>
          <p:cNvPr id="22"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3.3 STORYTELLING CIRCLE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listening witness: four ways to respond</a:t>
            </a:r>
            <a:endParaRPr lang="en-GB" sz="2800" dirty="0"/>
          </a:p>
        </p:txBody>
      </p:sp>
      <p:pic>
        <p:nvPicPr>
          <p:cNvPr id="5" name="Image 0" descr="/root/smile-smartleap/sunum/build/cache/cizim/m2-witness--682f0e0839-2400.png">    </p:cNvPr>
          <p:cNvPicPr>
            <a:picLocks noChangeAspect="1"/>
          </p:cNvPicPr>
          <p:nvPr/>
        </p:nvPicPr>
        <p:blipFill>
          <a:blip r:embed="rId1"/>
          <a:stretch>
            <a:fillRect/>
          </a:stretch>
        </p:blipFill>
        <p:spPr>
          <a:xfrm>
            <a:off x="864703" y="1945872"/>
            <a:ext cx="6301769" cy="3676032"/>
          </a:xfrm>
          <a:prstGeom prst="rect">
            <a:avLst/>
          </a:prstGeom>
        </p:spPr>
      </p:pic>
      <p:sp>
        <p:nvSpPr>
          <p:cNvPr id="6" name="Shape 3"/>
          <p:cNvSpPr/>
          <p:nvPr/>
        </p:nvSpPr>
        <p:spPr>
          <a:xfrm>
            <a:off x="1157581" y="2386033"/>
            <a:ext cx="737616"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230733" y="2386033"/>
            <a:ext cx="591312"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Words</a:t>
            </a:r>
            <a:endParaRPr lang="en-GB" sz="1200" dirty="0"/>
          </a:p>
        </p:txBody>
      </p:sp>
      <p:sp>
        <p:nvSpPr>
          <p:cNvPr id="8" name="Shape 5"/>
          <p:cNvSpPr/>
          <p:nvPr/>
        </p:nvSpPr>
        <p:spPr>
          <a:xfrm>
            <a:off x="2238064" y="2202232"/>
            <a:ext cx="908304" cy="347472"/>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2311216" y="2202232"/>
            <a:ext cx="762000"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Picture</a:t>
            </a:r>
            <a:endParaRPr lang="en-GB" sz="1200" dirty="0"/>
          </a:p>
        </p:txBody>
      </p:sp>
      <p:sp>
        <p:nvSpPr>
          <p:cNvPr id="10" name="Shape 7"/>
          <p:cNvSpPr/>
          <p:nvPr/>
        </p:nvSpPr>
        <p:spPr>
          <a:xfrm>
            <a:off x="4756791" y="2202232"/>
            <a:ext cx="1164336" cy="347472"/>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4829943" y="2202232"/>
            <a:ext cx="1018032"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Connection</a:t>
            </a:r>
            <a:endParaRPr lang="en-GB" sz="1200" dirty="0"/>
          </a:p>
        </p:txBody>
      </p:sp>
      <p:sp>
        <p:nvSpPr>
          <p:cNvPr id="12" name="Shape 9"/>
          <p:cNvSpPr/>
          <p:nvPr/>
        </p:nvSpPr>
        <p:spPr>
          <a:xfrm>
            <a:off x="5941935" y="2140828"/>
            <a:ext cx="1188720" cy="536448"/>
          </a:xfrm>
          <a:prstGeom prst="roundRect">
            <a:avLst>
              <a:gd name="adj" fmla="val 34091"/>
            </a:avLst>
          </a:prstGeom>
          <a:solidFill>
            <a:srgbClr val="183454"/>
          </a:solidFill>
          <a:ln w="15875">
            <a:solidFill>
              <a:srgbClr val="183454"/>
            </a:solidFill>
            <a:prstDash val="solid"/>
          </a:ln>
        </p:spPr>
      </p:sp>
      <p:sp>
        <p:nvSpPr>
          <p:cNvPr id="13" name="Text 10"/>
          <p:cNvSpPr txBox="1"/>
          <p:nvPr/>
        </p:nvSpPr>
        <p:spPr>
          <a:xfrm>
            <a:off x="6015087" y="2140828"/>
            <a:ext cx="10424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Where it moves me</a:t>
            </a:r>
            <a:endParaRPr lang="en-GB" sz="1200" dirty="0"/>
          </a:p>
        </p:txBody>
      </p:sp>
      <p:sp>
        <p:nvSpPr>
          <p:cNvPr id="14" name="Text 11"/>
          <p:cNvSpPr txBox="1"/>
          <p:nvPr/>
        </p:nvSpPr>
        <p:spPr>
          <a:xfrm>
            <a:off x="548640" y="5658480"/>
            <a:ext cx="693389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No advice, no applause, no judgement. The teller chooses a moment of feeling seen or not seen, and can always pass.</a:t>
            </a:r>
            <a:endParaRPr lang="en-GB" sz="1100" dirty="0"/>
          </a:p>
        </p:txBody>
      </p:sp>
      <p:sp>
        <p:nvSpPr>
          <p:cNvPr id="15" name="Shape 12"/>
          <p:cNvSpPr/>
          <p:nvPr/>
        </p:nvSpPr>
        <p:spPr>
          <a:xfrm>
            <a:off x="7802575" y="1945872"/>
            <a:ext cx="3840480" cy="4041792"/>
          </a:xfrm>
          <a:prstGeom prst="roundRect">
            <a:avLst>
              <a:gd name="adj" fmla="val 3333"/>
            </a:avLst>
          </a:prstGeom>
          <a:solidFill>
            <a:srgbClr val="FCDBED"/>
          </a:solidFill>
          <a:ln w="9525">
            <a:solidFill>
              <a:srgbClr val="FCDBED"/>
            </a:solidFill>
            <a:prstDash val="solid"/>
          </a:ln>
        </p:spPr>
      </p:sp>
      <p:sp>
        <p:nvSpPr>
          <p:cNvPr id="16" name="Text 13"/>
          <p:cNvSpPr txBox="1"/>
          <p:nvPr/>
        </p:nvSpPr>
        <p:spPr>
          <a:xfrm>
            <a:off x="8031175" y="2128752"/>
            <a:ext cx="3383280" cy="411480"/>
          </a:xfrm>
          <a:prstGeom prst="rect">
            <a:avLst/>
          </a:prstGeom>
          <a:noFill/>
          <a:ln/>
        </p:spPr>
        <p:txBody>
          <a:bodyPr wrap="square" lIns="0" tIns="0" rIns="0" bIns="0" rtlCol="0" anchor="ctr">
            <a:normAutofit/>
          </a:bodyPr>
          <a:lstStyle/>
          <a:p>
            <a:pPr indent="0" marL="0">
              <a:buNone/>
            </a:pPr>
            <a:r>
              <a:rPr lang="en-GB" altLang="en-US" sz="1400" b="1" dirty="0">
                <a:solidFill>
                  <a:srgbClr val="B0005F"/>
                </a:solidFill>
                <a:latin typeface="Montserrat" pitchFamily="34" charset="0"/>
                <a:ea typeface="Montserrat" pitchFamily="34" charset="-122"/>
                <a:cs typeface="Montserrat" pitchFamily="34" charset="-120"/>
              </a:rPr>
              <a:t>The witnesses ask themselves</a:t>
            </a:r>
            <a:endParaRPr lang="en-GB" sz="1400" dirty="0"/>
          </a:p>
        </p:txBody>
      </p:sp>
      <p:sp>
        <p:nvSpPr>
          <p:cNvPr id="17" name="Text 14"/>
          <p:cNvSpPr txBox="1"/>
          <p:nvPr/>
        </p:nvSpPr>
        <p:spPr>
          <a:xfrm>
            <a:off x="8031175" y="2585952"/>
            <a:ext cx="3383280" cy="3218832"/>
          </a:xfrm>
          <a:prstGeom prst="rect">
            <a:avLst/>
          </a:prstGeom>
          <a:noFill/>
          <a:ln/>
        </p:spPr>
        <p:txBody>
          <a:bodyPr wrap="square" lIns="0" tIns="0" rIns="0" bIns="0" rtlCol="0" anchor="ctr">
            <a:normAutofit/>
          </a:bodyPr>
          <a:lstStyle/>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Words: </a:t>
            </a:r>
            <a:r>
              <a:rPr lang="en-GB" altLang="en-US" sz="1450" dirty="0">
                <a:solidFill>
                  <a:srgbClr val="4A5B70"/>
                </a:solidFill>
                <a:latin typeface="Montserrat" pitchFamily="34" charset="0"/>
                <a:ea typeface="Montserrat" pitchFamily="34" charset="-122"/>
                <a:cs typeface="Montserrat" pitchFamily="34" charset="-120"/>
              </a:rPr>
              <a:t>which words or phrases caught my attention?</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Picture: </a:t>
            </a:r>
            <a:r>
              <a:rPr lang="en-GB" altLang="en-US" sz="1450" dirty="0">
                <a:solidFill>
                  <a:srgbClr val="4A5B70"/>
                </a:solidFill>
                <a:latin typeface="Montserrat" pitchFamily="34" charset="0"/>
                <a:ea typeface="Montserrat" pitchFamily="34" charset="-122"/>
                <a:cs typeface="Montserrat" pitchFamily="34" charset="-120"/>
              </a:rPr>
              <a:t>what image came to mind? What seems important to the teller?</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Connection: </a:t>
            </a:r>
            <a:r>
              <a:rPr lang="en-GB" altLang="en-US" sz="1450" dirty="0">
                <a:solidFill>
                  <a:srgbClr val="4A5B70"/>
                </a:solidFill>
                <a:latin typeface="Montserrat" pitchFamily="34" charset="0"/>
                <a:ea typeface="Montserrat" pitchFamily="34" charset="-122"/>
                <a:cs typeface="Montserrat" pitchFamily="34" charset="-120"/>
              </a:rPr>
              <a:t>why did it connect with something in my own life?</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Where it moves me: </a:t>
            </a:r>
            <a:r>
              <a:rPr lang="en-GB" altLang="en-US" sz="1450" dirty="0">
                <a:solidFill>
                  <a:srgbClr val="4A5B70"/>
                </a:solidFill>
                <a:latin typeface="Montserrat" pitchFamily="34" charset="0"/>
                <a:ea typeface="Montserrat" pitchFamily="34" charset="-122"/>
                <a:cs typeface="Montserrat" pitchFamily="34" charset="-120"/>
              </a:rPr>
              <a:t>where has this story taken me? What will I think about?</a:t>
            </a:r>
            <a:endParaRPr lang="en-GB" sz="1450" dirty="0"/>
          </a:p>
        </p:txBody>
      </p:sp>
      <p:sp>
        <p:nvSpPr>
          <p:cNvPr id="18"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39</a:t>
            </a:r>
            <a:endParaRPr lang="en-GB" sz="900" dirty="0"/>
          </a:p>
        </p:txBody>
      </p:sp>
      <p:sp>
        <p:nvSpPr>
          <p:cNvPr id="19"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20"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Outsider-witness practice in narrative therapy: White (2007), Maps of Narrative Practice; Hayward, Dulwich Centre exercise</a:t>
            </a:r>
            <a:endParaRPr lang="en-GB" sz="8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3.3 REFLECTION AND PERSONAL APPLICATION</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Journaling and the Migration Map</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10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Individual, optional pairs</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Journals, large paper, coloured pens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Connect personal experience to wider social systems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0b2ab03e5d-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Journal in private: What made empathy possible? What did you need? What did you learn about yourself as a giver or receiver of empathy?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Draw a Migration Map: the imagined journey of an invented character. Map your own journey only if you choose to.</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Mark moments: a heart for empathy, a circle for isolation, a question mark for misunderstanding.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Add a star where someone used a skill. Which onion layer helped or blocked?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pairs, show one moment if you want. “Pass” is fine.</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80"/>
              </a:spcAft>
              <a:buSzPct val="100000"/>
              <a:buChar char="●"/>
            </a:pPr>
            <a:r>
              <a:rPr lang="en-GB" altLang="en-US" sz="1500" dirty="0">
                <a:solidFill>
                  <a:srgbClr val="183454"/>
                </a:solidFill>
                <a:latin typeface="Montserrat" pitchFamily="34" charset="0"/>
                <a:ea typeface="Montserrat" pitchFamily="34" charset="-122"/>
                <a:cs typeface="Montserrat" pitchFamily="34" charset="-120"/>
              </a:rPr>
              <a:t>Which moments of empathy came from people, and which from systems?</a:t>
            </a:r>
            <a:endParaRPr lang="en-GB" sz="1500" dirty="0"/>
          </a:p>
          <a:p>
            <a:pPr marL="342900" indent="-342900">
              <a:spcAft>
                <a:spcPts val="480"/>
              </a:spcAft>
              <a:buSzPct val="100000"/>
              <a:buChar char="●"/>
            </a:pPr>
            <a:r>
              <a:rPr lang="en-GB" altLang="en-US" sz="1500" dirty="0">
                <a:solidFill>
                  <a:srgbClr val="183454"/>
                </a:solidFill>
                <a:latin typeface="Montserrat" pitchFamily="34" charset="0"/>
                <a:ea typeface="Montserrat" pitchFamily="34" charset="-122"/>
                <a:cs typeface="Montserrat" pitchFamily="34" charset="-120"/>
              </a:rPr>
              <a:t>Which skill on the map could you name in a job interview?</a:t>
            </a:r>
            <a:endParaRPr lang="en-GB" sz="150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40</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DOCUMENTED PROGRAMMES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Lived experience plus training: empathy as a job</a:t>
            </a:r>
            <a:endParaRPr lang="en-GB" sz="2800" dirty="0"/>
          </a:p>
        </p:txBody>
      </p:sp>
      <p:sp>
        <p:nvSpPr>
          <p:cNvPr id="5" name="Shape 3"/>
          <p:cNvSpPr/>
          <p:nvPr/>
        </p:nvSpPr>
        <p:spPr>
          <a:xfrm>
            <a:off x="548640" y="1945872"/>
            <a:ext cx="543290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5213452" cy="64008"/>
          </a:xfrm>
          <a:prstGeom prst="rect">
            <a:avLst/>
          </a:prstGeom>
          <a:solidFill>
            <a:srgbClr val="E6007E"/>
          </a:solidFill>
          <a:ln w="12700">
            <a:solidFill>
              <a:srgbClr val="E6007E"/>
            </a:solidFill>
            <a:prstDash val="solid"/>
          </a:ln>
        </p:spPr>
      </p:sp>
      <p:pic>
        <p:nvPicPr>
          <p:cNvPr id="7" name="Image 0" descr="/root/smile-smartleap/sunum/build/cache/cizim/m2-spot-peer-bfa6e5d482-500.png">    </p:cNvPr>
          <p:cNvPicPr>
            <a:picLocks noChangeAspect="1"/>
          </p:cNvPicPr>
          <p:nvPr/>
        </p:nvPicPr>
        <p:blipFill>
          <a:blip r:embed="rId1"/>
          <a:stretch>
            <a:fillRect/>
          </a:stretch>
        </p:blipFill>
        <p:spPr>
          <a:xfrm>
            <a:off x="658368" y="2327670"/>
            <a:ext cx="1143000" cy="1143000"/>
          </a:xfrm>
          <a:prstGeom prst="rect">
            <a:avLst/>
          </a:prstGeom>
        </p:spPr>
      </p:pic>
      <p:sp>
        <p:nvSpPr>
          <p:cNvPr id="8" name="Text 5"/>
          <p:cNvSpPr txBox="1"/>
          <p:nvPr/>
        </p:nvSpPr>
        <p:spPr>
          <a:xfrm>
            <a:off x="1920240" y="2110464"/>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Refugees as peer helpers (NL)</a:t>
            </a:r>
            <a:endParaRPr lang="en-GB" sz="1350" dirty="0"/>
          </a:p>
        </p:txBody>
      </p:sp>
      <p:sp>
        <p:nvSpPr>
          <p:cNvPr id="9" name="Text 6"/>
          <p:cNvSpPr txBox="1"/>
          <p:nvPr/>
        </p:nvSpPr>
        <p:spPr>
          <a:xfrm>
            <a:off x="1920240" y="2677392"/>
            <a:ext cx="392414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Syrian refugees trained for 8 days delivered 5 support sessions. Depression and anxiety fell more than in the control group (randomised trial, 206 people).</a:t>
            </a:r>
            <a:endParaRPr lang="en-GB" sz="1200" dirty="0"/>
          </a:p>
        </p:txBody>
      </p:sp>
      <p:sp>
        <p:nvSpPr>
          <p:cNvPr id="10" name="Shape 7"/>
          <p:cNvSpPr/>
          <p:nvPr/>
        </p:nvSpPr>
        <p:spPr>
          <a:xfrm>
            <a:off x="6210148" y="1945872"/>
            <a:ext cx="5432908" cy="1906596"/>
          </a:xfrm>
          <a:prstGeom prst="roundRect">
            <a:avLst>
              <a:gd name="adj" fmla="val 4796"/>
            </a:avLst>
          </a:prstGeom>
          <a:solidFill>
            <a:srgbClr val="FFFFFF"/>
          </a:solidFill>
          <a:ln w="9525">
            <a:solidFill>
              <a:srgbClr val="D6DEE8"/>
            </a:solidFill>
            <a:prstDash val="solid"/>
          </a:ln>
        </p:spPr>
      </p:sp>
      <p:sp>
        <p:nvSpPr>
          <p:cNvPr id="11" name="Shape 8"/>
          <p:cNvSpPr/>
          <p:nvPr/>
        </p:nvSpPr>
        <p:spPr>
          <a:xfrm>
            <a:off x="6319876" y="1945872"/>
            <a:ext cx="5213452" cy="64008"/>
          </a:xfrm>
          <a:prstGeom prst="rect">
            <a:avLst/>
          </a:prstGeom>
          <a:solidFill>
            <a:srgbClr val="E6007E"/>
          </a:solidFill>
          <a:ln w="12700">
            <a:solidFill>
              <a:srgbClr val="E6007E"/>
            </a:solidFill>
            <a:prstDash val="solid"/>
          </a:ln>
        </p:spPr>
      </p:sp>
      <p:pic>
        <p:nvPicPr>
          <p:cNvPr id="12" name="Image 1" descr="/root/smile-smartleap/sunum/build/cache/cizim/m2-spot-course-fed47bb5f2-500.png">    </p:cNvPr>
          <p:cNvPicPr>
            <a:picLocks noChangeAspect="1"/>
          </p:cNvPicPr>
          <p:nvPr/>
        </p:nvPicPr>
        <p:blipFill>
          <a:blip r:embed="rId2"/>
          <a:stretch>
            <a:fillRect/>
          </a:stretch>
        </p:blipFill>
        <p:spPr>
          <a:xfrm>
            <a:off x="6319876" y="2327670"/>
            <a:ext cx="1143000" cy="1143000"/>
          </a:xfrm>
          <a:prstGeom prst="rect">
            <a:avLst/>
          </a:prstGeom>
        </p:spPr>
      </p:pic>
      <p:sp>
        <p:nvSpPr>
          <p:cNvPr id="13" name="Text 9"/>
          <p:cNvSpPr txBox="1"/>
          <p:nvPr/>
        </p:nvSpPr>
        <p:spPr>
          <a:xfrm>
            <a:off x="7581748" y="2110464"/>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Migration background as an asset (TR)</a:t>
            </a:r>
            <a:endParaRPr lang="en-GB" sz="1350" dirty="0"/>
          </a:p>
        </p:txBody>
      </p:sp>
      <p:sp>
        <p:nvSpPr>
          <p:cNvPr id="14" name="Text 10"/>
          <p:cNvSpPr txBox="1"/>
          <p:nvPr/>
        </p:nvSpPr>
        <p:spPr>
          <a:xfrm>
            <a:off x="7581748" y="2677392"/>
            <a:ext cx="392414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Facilitators with a migration background ran a 5-session WHO stress course for 642 Syrian refugees. After 6 months, 21.7% had a new mental disorder, against 40.7% of the control group.</a:t>
            </a:r>
            <a:endParaRPr lang="en-GB" sz="1200" dirty="0"/>
          </a:p>
        </p:txBody>
      </p:sp>
      <p:sp>
        <p:nvSpPr>
          <p:cNvPr id="15" name="Shape 11"/>
          <p:cNvSpPr/>
          <p:nvPr/>
        </p:nvSpPr>
        <p:spPr>
          <a:xfrm>
            <a:off x="548640" y="4081068"/>
            <a:ext cx="5432908" cy="1906596"/>
          </a:xfrm>
          <a:prstGeom prst="roundRect">
            <a:avLst>
              <a:gd name="adj" fmla="val 4796"/>
            </a:avLst>
          </a:prstGeom>
          <a:solidFill>
            <a:srgbClr val="FFFFFF"/>
          </a:solidFill>
          <a:ln w="9525">
            <a:solidFill>
              <a:srgbClr val="D6DEE8"/>
            </a:solidFill>
            <a:prstDash val="solid"/>
          </a:ln>
        </p:spPr>
      </p:sp>
      <p:sp>
        <p:nvSpPr>
          <p:cNvPr id="16" name="Shape 12"/>
          <p:cNvSpPr/>
          <p:nvPr/>
        </p:nvSpPr>
        <p:spPr>
          <a:xfrm>
            <a:off x="658368" y="4081068"/>
            <a:ext cx="5213452" cy="64008"/>
          </a:xfrm>
          <a:prstGeom prst="rect">
            <a:avLst/>
          </a:prstGeom>
          <a:solidFill>
            <a:srgbClr val="E6007E"/>
          </a:solidFill>
          <a:ln w="12700">
            <a:solidFill>
              <a:srgbClr val="E6007E"/>
            </a:solidFill>
            <a:prstDash val="solid"/>
          </a:ln>
        </p:spPr>
      </p:sp>
      <p:pic>
        <p:nvPicPr>
          <p:cNvPr id="17" name="Image 2" descr="/root/smile-smartleap/sunum/build/cache/cizim/m2-spot-interpret-5b3e13962e-500.png">    </p:cNvPr>
          <p:cNvPicPr>
            <a:picLocks noChangeAspect="1"/>
          </p:cNvPicPr>
          <p:nvPr/>
        </p:nvPicPr>
        <p:blipFill>
          <a:blip r:embed="rId3"/>
          <a:stretch>
            <a:fillRect/>
          </a:stretch>
        </p:blipFill>
        <p:spPr>
          <a:xfrm>
            <a:off x="658368" y="4462866"/>
            <a:ext cx="1143000" cy="1143000"/>
          </a:xfrm>
          <a:prstGeom prst="rect">
            <a:avLst/>
          </a:prstGeom>
        </p:spPr>
      </p:pic>
      <p:sp>
        <p:nvSpPr>
          <p:cNvPr id="18" name="Text 13"/>
          <p:cNvSpPr txBox="1"/>
          <p:nvPr/>
        </p:nvSpPr>
        <p:spPr>
          <a:xfrm>
            <a:off x="1920240" y="4245660"/>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Interpreters from the community (EL)</a:t>
            </a:r>
            <a:endParaRPr lang="en-GB" sz="1350" dirty="0"/>
          </a:p>
        </p:txBody>
      </p:sp>
      <p:sp>
        <p:nvSpPr>
          <p:cNvPr id="19" name="Text 14"/>
          <p:cNvSpPr txBox="1"/>
          <p:nvPr/>
        </p:nvSpPr>
        <p:spPr>
          <a:xfrm>
            <a:off x="1920240" y="4812588"/>
            <a:ext cx="392414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METAdrasi trains interpreters, mainly refugees and migrants. It reports more than 1,000 certified interpreters in 61 languages since 2010.</a:t>
            </a:r>
            <a:endParaRPr lang="en-GB" sz="1200" dirty="0"/>
          </a:p>
        </p:txBody>
      </p:sp>
      <p:sp>
        <p:nvSpPr>
          <p:cNvPr id="20" name="Shape 15"/>
          <p:cNvSpPr/>
          <p:nvPr/>
        </p:nvSpPr>
        <p:spPr>
          <a:xfrm>
            <a:off x="6210148" y="4081068"/>
            <a:ext cx="5432908" cy="1906596"/>
          </a:xfrm>
          <a:prstGeom prst="roundRect">
            <a:avLst>
              <a:gd name="adj" fmla="val 4796"/>
            </a:avLst>
          </a:prstGeom>
          <a:solidFill>
            <a:srgbClr val="FFFFFF"/>
          </a:solidFill>
          <a:ln w="9525">
            <a:solidFill>
              <a:srgbClr val="D6DEE8"/>
            </a:solidFill>
            <a:prstDash val="solid"/>
          </a:ln>
        </p:spPr>
      </p:sp>
      <p:sp>
        <p:nvSpPr>
          <p:cNvPr id="21" name="Shape 16"/>
          <p:cNvSpPr/>
          <p:nvPr/>
        </p:nvSpPr>
        <p:spPr>
          <a:xfrm>
            <a:off x="6319876" y="4081068"/>
            <a:ext cx="5213452" cy="64008"/>
          </a:xfrm>
          <a:prstGeom prst="rect">
            <a:avLst/>
          </a:prstGeom>
          <a:solidFill>
            <a:srgbClr val="E6007E"/>
          </a:solidFill>
          <a:ln w="12700">
            <a:solidFill>
              <a:srgbClr val="E6007E"/>
            </a:solidFill>
            <a:prstDash val="solid"/>
          </a:ln>
        </p:spPr>
      </p:sp>
      <p:pic>
        <p:nvPicPr>
          <p:cNvPr id="22" name="Image 3" descr="/root/smile-smartleap/sunum/build/cache/cizim/m2-spot-mediator-9212adf789-500.png">    </p:cNvPr>
          <p:cNvPicPr>
            <a:picLocks noChangeAspect="1"/>
          </p:cNvPicPr>
          <p:nvPr/>
        </p:nvPicPr>
        <p:blipFill>
          <a:blip r:embed="rId4"/>
          <a:stretch>
            <a:fillRect/>
          </a:stretch>
        </p:blipFill>
        <p:spPr>
          <a:xfrm>
            <a:off x="6319876" y="4462866"/>
            <a:ext cx="1143000" cy="1143000"/>
          </a:xfrm>
          <a:prstGeom prst="rect">
            <a:avLst/>
          </a:prstGeom>
        </p:spPr>
      </p:pic>
      <p:sp>
        <p:nvSpPr>
          <p:cNvPr id="23" name="Text 17"/>
          <p:cNvSpPr txBox="1"/>
          <p:nvPr/>
        </p:nvSpPr>
        <p:spPr>
          <a:xfrm>
            <a:off x="7581748" y="4245660"/>
            <a:ext cx="392414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Intercultural mediators (IT)</a:t>
            </a:r>
            <a:endParaRPr lang="en-GB" sz="1350" dirty="0"/>
          </a:p>
        </p:txBody>
      </p:sp>
      <p:sp>
        <p:nvSpPr>
          <p:cNvPr id="24" name="Text 18"/>
          <p:cNvSpPr txBox="1"/>
          <p:nvPr/>
        </p:nvSpPr>
        <p:spPr>
          <a:xfrm>
            <a:off x="7581748" y="4812588"/>
            <a:ext cx="392414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In Emilia-Romagna, intercultural mediator is a regional qualification: 300-500 hours of training, 20-45% of it as an internship.</a:t>
            </a:r>
            <a:endParaRPr lang="en-GB" sz="1200" dirty="0"/>
          </a:p>
        </p:txBody>
      </p:sp>
      <p:sp>
        <p:nvSpPr>
          <p:cNvPr id="25"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41</a:t>
            </a:r>
            <a:endParaRPr lang="en-GB" sz="900" dirty="0"/>
          </a:p>
        </p:txBody>
      </p:sp>
      <p:sp>
        <p:nvSpPr>
          <p:cNvPr id="26"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27"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de Graaff et al. (2023), BMJ Mental Health · Acarturk et al. (2022), World Psychiatry · METAdrasi website, self-reported · Verrept (2019), WHO Europe HEN report 64, p. 17</a:t>
            </a:r>
            <a:endParaRPr lang="en-GB"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ACTIVITY · 3.3 CLOSING THE UNIT</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Empathy Manifesto</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5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Whole group</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Large paper for a mural, or a digital collage (Miro); colours, symbols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Turn what we learned into shared commitments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wall-ec6f3a83d7-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person adds a phrase, a colour or a symbol that stands for empathy, inclusion and ethical care.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Use a starter if it helps: “At work, empathy means”, “We will not”, “When someone is new, we”.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Any language is welcome. Symbols and drawings count as much as words.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Arrange the contributions together and read the manifesto aloud.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With everyone's consent, photograph it for the SMILE learning platform.</a:t>
            </a:r>
            <a:endParaRPr lang="en-GB" sz="1100" dirty="0"/>
          </a:p>
        </p:txBody>
      </p:sp>
      <p:sp>
        <p:nvSpPr>
          <p:cNvPr id="19" name="Shape 12"/>
          <p:cNvSpPr/>
          <p:nvPr/>
        </p:nvSpPr>
        <p:spPr>
          <a:xfrm>
            <a:off x="4069080" y="4637045"/>
            <a:ext cx="7573975" cy="1350619"/>
          </a:xfrm>
          <a:prstGeom prst="roundRect">
            <a:avLst>
              <a:gd name="adj" fmla="val 9478"/>
            </a:avLst>
          </a:prstGeom>
          <a:solidFill>
            <a:srgbClr val="FCDBED"/>
          </a:solidFill>
          <a:ln w="9525">
            <a:solidFill>
              <a:srgbClr val="FCDBED"/>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Which line will you take to work or school tomorrow?</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42</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BE FAIR TO YOURSELF</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Skills open doors, but they are not the whole story</a:t>
            </a:r>
            <a:endParaRPr lang="en-GB" sz="2500" dirty="0"/>
          </a:p>
        </p:txBody>
      </p:sp>
      <p:sp>
        <p:nvSpPr>
          <p:cNvPr id="5" name="Shape 3"/>
          <p:cNvSpPr/>
          <p:nvPr/>
        </p:nvSpPr>
        <p:spPr>
          <a:xfrm>
            <a:off x="548640" y="1945872"/>
            <a:ext cx="5387188" cy="3401712"/>
          </a:xfrm>
          <a:prstGeom prst="roundRect">
            <a:avLst>
              <a:gd name="adj" fmla="val 3763"/>
            </a:avLst>
          </a:prstGeom>
          <a:solidFill>
            <a:srgbClr val="FCDBED"/>
          </a:solidFill>
          <a:ln w="9525">
            <a:solidFill>
              <a:srgbClr val="FCDBED"/>
            </a:solidFill>
            <a:prstDash val="solid"/>
          </a:ln>
        </p:spPr>
      </p:sp>
      <p:pic>
        <p:nvPicPr>
          <p:cNvPr id="6" name="Image 0" descr="/root/smile-smartleap/sunum/build/cache/cizim/ortak-spot-sprout-041649f808-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B0005F"/>
                </a:solidFill>
                <a:latin typeface="Montserrat" pitchFamily="34" charset="0"/>
                <a:ea typeface="Montserrat" pitchFamily="34" charset="-122"/>
                <a:cs typeface="Montserrat" pitchFamily="34" charset="-120"/>
              </a:rPr>
              <a:t>What this skill can change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Listen so that people feel safe to speak up early.</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See the person, and the system behind the problem.</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Calm conflicts and repair misunderstandings.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Name empathy as a skill in interviews and on your CV.</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ortak-spot-scale-9f92597586-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it cannot fix alone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Identical CV, different name: 55 of 100 got a positive answer with a Dutch name, 40 of 100 with a Turkish name.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Recognition of diplomas, residence permits and the right to work depend on laws and offices, not on you.</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Discrimination is not your fault. It can be reported to an equality body, a union or an NGO.</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Train your skills AND know your rights. Both are part of a fair start.</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43</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Thijssen et al., 2021, JEMS (correspondence test, NL, applicants aged 23-25)</a:t>
            </a:r>
            <a:endParaRPr lang="en-GB" sz="8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WHERE TO GET HELP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Official help points in the SMILE countries</a:t>
            </a:r>
            <a:endParaRPr lang="en-GB" sz="28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371600"/>
                <a:gridCol w="3337560"/>
                <a:gridCol w="2743200"/>
                <a:gridCol w="2953512"/>
              </a:tblGrid>
              <a:tr h="321945">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Country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Jobs and training</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Diplomas and recognition</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Unfair or unsafe work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09369">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Türkiye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İŞKUR (iskur.gov.tr), Public Education Centres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YÖK denklik, MEB e-Denklik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Ministry of Labour (csgb.gov.tr), YİMER 157 helpline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03223">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Greece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DYPA (dypa.gov.gr)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DOATAP (doatap.gr)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Labour Inspectorate, phone 1555</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Italy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Centri per l'Impiego, SIISL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CIMEA (free for protection holders)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Ispettorato Nazionale del Lavoro</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Germany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Agentur für Arbeit, Jobcenter, Jugendmigrationsdienste (12-27)</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Anerkennung in Deutschland, IQ Netzwerk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Faire Integration (free, multilingual)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Netherlands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UWV, werk.nl, your municipality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IDW (idw.nl)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Nederlandse Arbeidsinspectie, Juridisch Loket</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ortak-flag-TR-abec77abda-300.png">    </p:cNvPr>
          <p:cNvPicPr>
            <a:picLocks noChangeAspect="1"/>
          </p:cNvPicPr>
          <p:nvPr/>
        </p:nvPicPr>
        <p:blipFill>
          <a:blip r:embed="rId1"/>
          <a:stretch>
            <a:fillRect/>
          </a:stretch>
        </p:blipFill>
        <p:spPr>
          <a:xfrm>
            <a:off x="640080" y="2347065"/>
            <a:ext cx="502920" cy="335280"/>
          </a:xfrm>
          <a:prstGeom prst="rect">
            <a:avLst/>
          </a:prstGeom>
        </p:spPr>
      </p:pic>
      <p:pic>
        <p:nvPicPr>
          <p:cNvPr id="7" name="Image 1" descr="/root/smile-smartleap/sunum/build/cache/cizim/ortak-flag-EL-1a5777cd76-300.png">    </p:cNvPr>
          <p:cNvPicPr>
            <a:picLocks noChangeAspect="1"/>
          </p:cNvPicPr>
          <p:nvPr/>
        </p:nvPicPr>
        <p:blipFill>
          <a:blip r:embed="rId2"/>
          <a:stretch>
            <a:fillRect/>
          </a:stretch>
        </p:blipFill>
        <p:spPr>
          <a:xfrm>
            <a:off x="671419" y="3132050"/>
            <a:ext cx="440243" cy="293495"/>
          </a:xfrm>
          <a:prstGeom prst="rect">
            <a:avLst/>
          </a:prstGeom>
        </p:spPr>
      </p:pic>
      <p:pic>
        <p:nvPicPr>
          <p:cNvPr id="8" name="Image 2" descr="/root/smile-smartleap/sunum/build/cache/cizim/ortak-flag-IT-ec97d945b2-300.png">    </p:cNvPr>
          <p:cNvPicPr>
            <a:picLocks noChangeAspect="1"/>
          </p:cNvPicPr>
          <p:nvPr/>
        </p:nvPicPr>
        <p:blipFill>
          <a:blip r:embed="rId3"/>
          <a:stretch>
            <a:fillRect/>
          </a:stretch>
        </p:blipFill>
        <p:spPr>
          <a:xfrm>
            <a:off x="640080" y="3559657"/>
            <a:ext cx="502920" cy="335280"/>
          </a:xfrm>
          <a:prstGeom prst="rect">
            <a:avLst/>
          </a:prstGeom>
        </p:spPr>
      </p:pic>
      <p:pic>
        <p:nvPicPr>
          <p:cNvPr id="9" name="Image 3" descr="/root/smile-smartleap/sunum/build/cache/cizim/ortak-flag-DE-db408ca8a9-300.png">    </p:cNvPr>
          <p:cNvPicPr>
            <a:picLocks noChangeAspect="1"/>
          </p:cNvPicPr>
          <p:nvPr/>
        </p:nvPicPr>
        <p:blipFill>
          <a:blip r:embed="rId4"/>
          <a:stretch>
            <a:fillRect/>
          </a:stretch>
        </p:blipFill>
        <p:spPr>
          <a:xfrm>
            <a:off x="640080" y="4165954"/>
            <a:ext cx="502920" cy="335280"/>
          </a:xfrm>
          <a:prstGeom prst="rect">
            <a:avLst/>
          </a:prstGeom>
        </p:spPr>
      </p:pic>
      <p:pic>
        <p:nvPicPr>
          <p:cNvPr id="10" name="Image 4" descr="/root/smile-smartleap/sunum/build/cache/cizim/ortak-flag-NL-49a8ab6a58-300.png">    </p:cNvPr>
          <p:cNvPicPr>
            <a:picLocks noChangeAspect="1"/>
          </p:cNvPicPr>
          <p:nvPr/>
        </p:nvPicPr>
        <p:blipFill>
          <a:blip r:embed="rId5"/>
          <a:stretch>
            <a:fillRect/>
          </a:stretch>
        </p:blipFill>
        <p:spPr>
          <a:xfrm>
            <a:off x="640080" y="4772250"/>
            <a:ext cx="502920" cy="335280"/>
          </a:xfrm>
          <a:prstGeom prst="rect">
            <a:avLst/>
          </a:prstGeom>
        </p:spPr>
      </p:pic>
      <p:sp>
        <p:nvSpPr>
          <p:cNvPr id="11"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Save the number or website of one help point in your phone today.</a:t>
            </a:r>
            <a:endParaRPr lang="en-GB" sz="1300" dirty="0"/>
          </a:p>
        </p:txBody>
      </p:sp>
      <p:sp>
        <p:nvSpPr>
          <p:cNvPr id="12"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44</a:t>
            </a:r>
            <a:endParaRPr lang="en-GB" sz="900" dirty="0"/>
          </a:p>
        </p:txBody>
      </p:sp>
      <p:sp>
        <p:nvSpPr>
          <p:cNvPr id="13"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
        <p:nvSpPr>
          <p:cNvPr id="14"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Official websites, checked 1 October 2026 (SMILE research note, labour market)</a:t>
            </a:r>
            <a:endParaRPr lang="en-GB" sz="8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REFLECTION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One listening habit, one step</a:t>
            </a:r>
            <a:endParaRPr lang="en-GB" sz="2800" dirty="0"/>
          </a:p>
        </p:txBody>
      </p:sp>
      <p:pic>
        <p:nvPicPr>
          <p:cNvPr id="5" name="Image 0" descr="/root/smile-smartleap/sunum/build/cache/varlik/sekil-blob-E6007E-900-0.png">    </p:cNvPr>
          <p:cNvPicPr>
            <a:picLocks noChangeAspect="1"/>
          </p:cNvPicPr>
          <p:nvPr/>
        </p:nvPicPr>
        <p:blipFill>
          <a:blip r:embed="rId1"/>
          <a:stretch>
            <a:fillRect/>
          </a:stretch>
        </p:blipFill>
        <p:spPr>
          <a:xfrm>
            <a:off x="9722815" y="2128752"/>
            <a:ext cx="1920240" cy="2048256"/>
          </a:xfrm>
          <a:prstGeom prst="rect">
            <a:avLst/>
          </a:prstGeom>
        </p:spPr>
      </p:pic>
      <p:pic>
        <p:nvPicPr>
          <p:cNvPr id="6" name="Image 1" descr="/root/smile-smartleap/sunum/build/cache/varlik/ikon-circle-help-FFFFFF-512.png">    </p:cNvPr>
          <p:cNvPicPr>
            <a:picLocks noChangeAspect="1"/>
          </p:cNvPicPr>
          <p:nvPr/>
        </p:nvPicPr>
        <p:blipFill>
          <a:blip r:embed="rId2"/>
          <a:stretch>
            <a:fillRect/>
          </a:stretch>
        </p:blipFill>
        <p:spPr>
          <a:xfrm>
            <a:off x="10271455" y="2695680"/>
            <a:ext cx="868680" cy="868680"/>
          </a:xfrm>
          <a:prstGeom prst="rect">
            <a:avLst/>
          </a:prstGeom>
        </p:spPr>
      </p:pic>
      <p:sp>
        <p:nvSpPr>
          <p:cNvPr id="7" name="Shape 3"/>
          <p:cNvSpPr/>
          <p:nvPr/>
        </p:nvSpPr>
        <p:spPr>
          <a:xfrm>
            <a:off x="548640" y="1945872"/>
            <a:ext cx="4358488" cy="1929456"/>
          </a:xfrm>
          <a:prstGeom prst="roundRect">
            <a:avLst>
              <a:gd name="adj" fmla="val 4739"/>
            </a:avLst>
          </a:prstGeom>
          <a:solidFill>
            <a:srgbClr val="F4F7FB"/>
          </a:solidFill>
          <a:ln w="9525">
            <a:solidFill>
              <a:srgbClr val="D6DEE8"/>
            </a:solidFill>
            <a:prstDash val="solid"/>
          </a:ln>
        </p:spPr>
      </p:sp>
      <p:sp>
        <p:nvSpPr>
          <p:cNvPr id="8" name="Text 4"/>
          <p:cNvSpPr txBox="1"/>
          <p:nvPr/>
        </p:nvSpPr>
        <p:spPr>
          <a:xfrm>
            <a:off x="822960"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Which listening habit will I strengthen this week?</a:t>
            </a:r>
            <a:endParaRPr lang="en-GB" sz="1900" dirty="0"/>
          </a:p>
        </p:txBody>
      </p:sp>
      <p:sp>
        <p:nvSpPr>
          <p:cNvPr id="9" name="Shape 5"/>
          <p:cNvSpPr/>
          <p:nvPr/>
        </p:nvSpPr>
        <p:spPr>
          <a:xfrm>
            <a:off x="548640" y="4058208"/>
            <a:ext cx="4358488" cy="1929456"/>
          </a:xfrm>
          <a:prstGeom prst="roundRect">
            <a:avLst>
              <a:gd name="adj" fmla="val 4739"/>
            </a:avLst>
          </a:prstGeom>
          <a:solidFill>
            <a:srgbClr val="FFFFFF"/>
          </a:solidFill>
          <a:ln w="9525">
            <a:solidFill>
              <a:srgbClr val="D6DEE8"/>
            </a:solidFill>
            <a:prstDash val="solid"/>
          </a:ln>
        </p:spPr>
      </p:sp>
      <p:sp>
        <p:nvSpPr>
          <p:cNvPr id="10" name="Text 6"/>
          <p:cNvSpPr txBox="1"/>
          <p:nvPr/>
        </p:nvSpPr>
        <p:spPr>
          <a:xfrm>
            <a:off x="822960"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Where will I practise it: at work, in class or at home?</a:t>
            </a:r>
            <a:endParaRPr lang="en-GB" sz="1900" dirty="0"/>
          </a:p>
        </p:txBody>
      </p:sp>
      <p:sp>
        <p:nvSpPr>
          <p:cNvPr id="11" name="Shape 7"/>
          <p:cNvSpPr/>
          <p:nvPr/>
        </p:nvSpPr>
        <p:spPr>
          <a:xfrm>
            <a:off x="5090008" y="1945872"/>
            <a:ext cx="4358488" cy="1929456"/>
          </a:xfrm>
          <a:prstGeom prst="roundRect">
            <a:avLst>
              <a:gd name="adj" fmla="val 4739"/>
            </a:avLst>
          </a:prstGeom>
          <a:solidFill>
            <a:srgbClr val="F4F7FB"/>
          </a:solidFill>
          <a:ln w="9525">
            <a:solidFill>
              <a:srgbClr val="D6DEE8"/>
            </a:solidFill>
            <a:prstDash val="solid"/>
          </a:ln>
        </p:spPr>
      </p:sp>
      <p:sp>
        <p:nvSpPr>
          <p:cNvPr id="12" name="Text 8"/>
          <p:cNvSpPr txBox="1"/>
          <p:nvPr/>
        </p:nvSpPr>
        <p:spPr>
          <a:xfrm>
            <a:off x="5364328"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Who will I listen to first?</a:t>
            </a:r>
            <a:endParaRPr lang="en-GB" sz="1900" dirty="0"/>
          </a:p>
        </p:txBody>
      </p:sp>
      <p:sp>
        <p:nvSpPr>
          <p:cNvPr id="13" name="Shape 9"/>
          <p:cNvSpPr/>
          <p:nvPr/>
        </p:nvSpPr>
        <p:spPr>
          <a:xfrm>
            <a:off x="5090008" y="4058208"/>
            <a:ext cx="4358488" cy="1929456"/>
          </a:xfrm>
          <a:prstGeom prst="roundRect">
            <a:avLst>
              <a:gd name="adj" fmla="val 4739"/>
            </a:avLst>
          </a:prstGeom>
          <a:solidFill>
            <a:srgbClr val="FFFFFF"/>
          </a:solidFill>
          <a:ln w="9525">
            <a:solidFill>
              <a:srgbClr val="D6DEE8"/>
            </a:solidFill>
            <a:prstDash val="solid"/>
          </a:ln>
        </p:spPr>
      </p:sp>
      <p:sp>
        <p:nvSpPr>
          <p:cNvPr id="14" name="Text 10"/>
          <p:cNvSpPr txBox="1"/>
          <p:nvPr/>
        </p:nvSpPr>
        <p:spPr>
          <a:xfrm>
            <a:off x="5364328"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will I say to show I understood?</a:t>
            </a:r>
            <a:endParaRPr lang="en-GB" sz="1900" dirty="0"/>
          </a:p>
        </p:txBody>
      </p:sp>
      <p:sp>
        <p:nvSpPr>
          <p:cNvPr id="15" name="Text 11"/>
          <p:cNvSpPr txBox="1"/>
          <p:nvPr/>
        </p:nvSpPr>
        <p:spPr>
          <a:xfrm>
            <a:off x="9585655" y="4323312"/>
            <a:ext cx="2057400" cy="1664352"/>
          </a:xfrm>
          <a:prstGeom prst="rect">
            <a:avLst/>
          </a:prstGeom>
          <a:noFill/>
          <a:ln/>
        </p:spPr>
        <p:txBody>
          <a:bodyPr wrap="square" lIns="0" tIns="0" rIns="0" bIns="0" rtlCol="0" anchor="t">
            <a:normAutofit/>
          </a:bodyPr>
          <a:lstStyle/>
          <a:p>
            <a:pPr indent="0" marL="0">
              <a:buNone/>
            </a:pPr>
            <a:r>
              <a:rPr lang="en-GB" altLang="en-US" sz="1150" i="1" dirty="0">
                <a:solidFill>
                  <a:srgbClr val="4A5B70"/>
                </a:solidFill>
                <a:latin typeface="Montserrat" pitchFamily="34" charset="0"/>
                <a:ea typeface="Montserrat" pitchFamily="34" charset="-122"/>
                <a:cs typeface="Montserrat" pitchFamily="34" charset="-120"/>
              </a:rPr>
              <a:t>Take the one-page Follow-up Toolkit home: active listening, the Empathy Onion, reflection questions.</a:t>
            </a:r>
            <a:endParaRPr lang="en-GB" sz="115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45</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E6007E"/>
          </a:solidFill>
          <a:ln w="12700">
            <a:solidFill>
              <a:srgbClr val="E6007E"/>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CLOSING RITUAL</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Gratitude Circle</a:t>
            </a:r>
            <a:endParaRPr lang="en-GB" sz="2800" dirty="0"/>
          </a:p>
        </p:txBody>
      </p:sp>
      <p:sp>
        <p:nvSpPr>
          <p:cNvPr id="6" name="Shape 4"/>
          <p:cNvSpPr/>
          <p:nvPr/>
        </p:nvSpPr>
        <p:spPr>
          <a:xfrm>
            <a:off x="548640" y="1945872"/>
            <a:ext cx="3246120" cy="4041792"/>
          </a:xfrm>
          <a:prstGeom prst="roundRect">
            <a:avLst>
              <a:gd name="adj" fmla="val 3944"/>
            </a:avLst>
          </a:prstGeom>
          <a:solidFill>
            <a:srgbClr val="E6007E"/>
          </a:solidFill>
          <a:ln w="9525">
            <a:solidFill>
              <a:srgbClr val="E6007E"/>
            </a:solidFill>
            <a:prstDash val="solid"/>
          </a:ln>
        </p:spPr>
      </p:sp>
      <p:pic>
        <p:nvPicPr>
          <p:cNvPr id="7" name="Image 0" descr="/root/smile-smartleap/sunum/build/cache/varlik/ikon-timer-FFFFFF-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FFFFFF"/>
                </a:solidFill>
                <a:latin typeface="Montserrat" pitchFamily="34" charset="0"/>
                <a:ea typeface="Montserrat" pitchFamily="34" charset="-122"/>
                <a:cs typeface="Montserrat" pitchFamily="34" charset="-120"/>
              </a:rPr>
              <a:t>5 min</a:t>
            </a:r>
            <a:endParaRPr lang="en-GB" sz="1000" dirty="0"/>
          </a:p>
        </p:txBody>
      </p:sp>
      <p:pic>
        <p:nvPicPr>
          <p:cNvPr id="9" name="Image 1" descr="/root/smile-smartleap/sunum/build/cache/varlik/ikon-users-FFFFFF-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Whole group, in a circle</a:t>
            </a:r>
            <a:endParaRPr lang="en-GB" sz="1000" dirty="0"/>
          </a:p>
        </p:txBody>
      </p:sp>
      <p:pic>
        <p:nvPicPr>
          <p:cNvPr id="11" name="Image 2" descr="/root/smile-smartleap/sunum/build/cache/varlik/ikon-clipboard-list-FFFFFF-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Safety thermometer poster, Follow-up Toolkit handouts, support contacts</a:t>
            </a:r>
            <a:endParaRPr lang="en-GB" sz="1000" dirty="0"/>
          </a:p>
        </p:txBody>
      </p:sp>
      <p:pic>
        <p:nvPicPr>
          <p:cNvPr id="13" name="Image 3" descr="/root/smile-smartleap/sunum/build/cache/varlik/ikon-target-FFFFFF-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FFFFFF"/>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FFFFFF"/>
                </a:solidFill>
                <a:latin typeface="Montserrat" pitchFamily="34" charset="0"/>
                <a:ea typeface="Montserrat" pitchFamily="34" charset="-122"/>
                <a:cs typeface="Montserrat" pitchFamily="34" charset="-120"/>
              </a:rPr>
              <a:t>Close with recognition and emotional resonance</a:t>
            </a:r>
            <a:endParaRPr lang="en-GB" sz="1000" dirty="0"/>
          </a:p>
        </p:txBody>
      </p:sp>
      <p:sp>
        <p:nvSpPr>
          <p:cNvPr id="15" name="Shape 9"/>
          <p:cNvSpPr/>
          <p:nvPr/>
        </p:nvSpPr>
        <p:spPr>
          <a:xfrm>
            <a:off x="4069080" y="1945872"/>
            <a:ext cx="7573975" cy="4041792"/>
          </a:xfrm>
          <a:prstGeom prst="roundRect">
            <a:avLst>
              <a:gd name="adj" fmla="val 3167"/>
            </a:avLst>
          </a:prstGeom>
          <a:solidFill>
            <a:srgbClr val="FFFFFF"/>
          </a:solidFill>
          <a:ln w="9525">
            <a:solidFill>
              <a:srgbClr val="D6DEE8"/>
            </a:solidFill>
            <a:prstDash val="solid"/>
          </a:ln>
        </p:spPr>
      </p:sp>
      <p:pic>
        <p:nvPicPr>
          <p:cNvPr id="16" name="Image 4" descr="/root/smile-smartleap/sunum/build/cache/cizim/ortak-activity-circle-ba3cfa92d8-1200.png">    </p:cNvPr>
          <p:cNvPicPr>
            <a:picLocks noChangeAspect="1"/>
          </p:cNvPicPr>
          <p:nvPr/>
        </p:nvPicPr>
        <p:blipFill>
          <a:blip r:embed="rId5"/>
          <a:stretch>
            <a:fillRect/>
          </a:stretch>
        </p:blipFill>
        <p:spPr>
          <a:xfrm>
            <a:off x="9311335" y="314380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3401712"/>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600" dirty="0">
                <a:solidFill>
                  <a:srgbClr val="183454"/>
                </a:solidFill>
                <a:latin typeface="Montserrat" pitchFamily="34" charset="0"/>
                <a:ea typeface="Montserrat" pitchFamily="34" charset="-122"/>
                <a:cs typeface="Montserrat" pitchFamily="34" charset="-120"/>
              </a:rPr>
              <a:t>Stand or sit in a circle.</a:t>
            </a:r>
            <a:endParaRPr lang="en-GB" sz="1600" dirty="0"/>
          </a:p>
          <a:p>
            <a:pPr marL="342900" indent="-342900">
              <a:spcAft>
                <a:spcPts val="600"/>
              </a:spcAft>
              <a:buSzPct val="100000"/>
              <a:buFont typeface="+mj-lt"/>
              <a:buAutoNum type="arabicPeriod" startAt="1"/>
            </a:pPr>
            <a:r>
              <a:rPr lang="en-GB" altLang="en-US" sz="1600" dirty="0">
                <a:solidFill>
                  <a:srgbClr val="183454"/>
                </a:solidFill>
                <a:latin typeface="Montserrat" pitchFamily="34" charset="0"/>
                <a:ea typeface="Montserrat" pitchFamily="34" charset="-122"/>
                <a:cs typeface="Montserrat" pitchFamily="34" charset="-120"/>
              </a:rPr>
              <a:t>Each person names one empathic moment they witnessed today. You do not have to name the person.</a:t>
            </a:r>
            <a:endParaRPr lang="en-GB" sz="1600" dirty="0"/>
          </a:p>
          <a:p>
            <a:pPr marL="342900" indent="-342900">
              <a:spcAft>
                <a:spcPts val="600"/>
              </a:spcAft>
              <a:buSzPct val="100000"/>
              <a:buFont typeface="+mj-lt"/>
              <a:buAutoNum type="arabicPeriod" startAt="1"/>
            </a:pPr>
            <a:r>
              <a:rPr lang="en-GB" altLang="en-US" sz="1600" dirty="0">
                <a:solidFill>
                  <a:srgbClr val="183454"/>
                </a:solidFill>
                <a:latin typeface="Montserrat" pitchFamily="34" charset="0"/>
                <a:ea typeface="Montserrat" pitchFamily="34" charset="-122"/>
                <a:cs typeface="Montserrat" pitchFamily="34" charset="-120"/>
              </a:rPr>
              <a:t>The trainer names one too. “Pass” is fine.</a:t>
            </a:r>
            <a:endParaRPr lang="en-GB" sz="1600" dirty="0"/>
          </a:p>
          <a:p>
            <a:pPr marL="342900" indent="-342900">
              <a:spcAft>
                <a:spcPts val="600"/>
              </a:spcAft>
              <a:buSzPct val="100000"/>
              <a:buFont typeface="+mj-lt"/>
              <a:buAutoNum type="arabicPeriod" startAt="1"/>
            </a:pPr>
            <a:r>
              <a:rPr lang="en-GB" altLang="en-US" sz="1600" dirty="0">
                <a:solidFill>
                  <a:srgbClr val="183454"/>
                </a:solidFill>
                <a:latin typeface="Montserrat" pitchFamily="34" charset="0"/>
                <a:ea typeface="Montserrat" pitchFamily="34" charset="-122"/>
                <a:cs typeface="Montserrat" pitchFamily="34" charset="-120"/>
              </a:rPr>
              <a:t>Check-out: one word, or a point on the safety thermometer.</a:t>
            </a:r>
            <a:endParaRPr lang="en-GB" sz="1600" dirty="0"/>
          </a:p>
          <a:p>
            <a:pPr marL="342900" indent="-342900">
              <a:spcAft>
                <a:spcPts val="600"/>
              </a:spcAft>
              <a:buSzPct val="100000"/>
              <a:buFont typeface="+mj-lt"/>
              <a:buAutoNum type="arabicPeriod" startAt="1"/>
            </a:pPr>
            <a:r>
              <a:rPr lang="en-GB" altLang="en-US" sz="1600" dirty="0">
                <a:solidFill>
                  <a:srgbClr val="183454"/>
                </a:solidFill>
                <a:latin typeface="Montserrat" pitchFamily="34" charset="0"/>
                <a:ea typeface="Montserrat" pitchFamily="34" charset="-122"/>
                <a:cs typeface="Montserrat" pitchFamily="34" charset="-120"/>
              </a:rPr>
              <a:t>Hand out the Follow-up Toolkit and the support contacts.</a:t>
            </a:r>
            <a:endParaRPr lang="en-GB" sz="1600" dirty="0"/>
          </a:p>
        </p:txBody>
      </p:sp>
      <p:sp>
        <p:nvSpPr>
          <p:cNvPr id="19"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46</a:t>
            </a:r>
            <a:endParaRPr lang="en-GB" sz="900" dirty="0"/>
          </a:p>
        </p:txBody>
      </p:sp>
      <p:sp>
        <p:nvSpPr>
          <p:cNvPr id="20"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CDBED"/>
          </a:solidFill>
          <a:ln w="12700">
            <a:solidFill>
              <a:srgbClr val="FCDBED"/>
            </a:solidFill>
            <a:prstDash val="solid"/>
          </a:ln>
        </p:spPr>
      </p:sp>
      <p:pic>
        <p:nvPicPr>
          <p:cNvPr id="3" name="Image 0" descr="/root/smile-smartleap/sunum/build/cache/varlik/sekil-blob-E6007E-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heart-handshake-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B0005F"/>
                </a:solidFill>
                <a:latin typeface="Montserrat" pitchFamily="34" charset="0"/>
                <a:ea typeface="Montserrat" pitchFamily="34" charset="-122"/>
                <a:cs typeface="Montserrat" pitchFamily="34" charset="-120"/>
              </a:rPr>
              <a:t>KEY MESSAGES</a:t>
            </a:r>
            <a:endParaRPr lang="en-GB" sz="1200" dirty="0"/>
          </a:p>
        </p:txBody>
      </p:sp>
      <p:pic>
        <p:nvPicPr>
          <p:cNvPr id="6" name="Image 2" descr="/root/smile-smartleap/sunum/build/cache/cizim/m2-circle--48613d41dd-2000.png">    </p:cNvPr>
          <p:cNvPicPr>
            <a:picLocks noChangeAspect="1"/>
          </p:cNvPicPr>
          <p:nvPr/>
        </p:nvPicPr>
        <p:blipFill>
          <a:blip r:embed="rId3"/>
          <a:stretch>
            <a:fillRect/>
          </a:stretch>
        </p:blipFill>
        <p:spPr>
          <a:xfrm>
            <a:off x="8001000" y="1385067"/>
            <a:ext cx="3642055" cy="4120985"/>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Listen first. Understand. Then respond with respect.</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Empathy has three parts: think, feel, respond. It is not pity, not rescue and not always agreeing. It can be trained, it is a named work skill, and it goes both ways: you give it, and you have the right to receive it at work.</a:t>
            </a:r>
            <a:endParaRPr lang="en-GB" sz="1500" dirty="0"/>
          </a:p>
        </p:txBody>
      </p:sp>
      <p:pic>
        <p:nvPicPr>
          <p:cNvPr id="9" name="Image 3" descr="/root/smile-smartleap/sunum/build/cache/varlik/nokta-B0005F-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47</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(1/2)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Acarturk, C., et al. (2022). Effectiveness of a WHO self-help psychological intervention for preventing mental disorders among Syrian refugees in Turkey: A randomized controlled trial. World Psychiatry, 21(1), 88-95.</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Bronfenbrenner, U. (1994). Ecological models of human development. In International encyclopedia of education (2nd ed., Vol. 3). Elsevier.</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Bundesagentur für Arbeit (2025). Arbeitsmarktsituation im Pflegebereich. BA Statistik.</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de Graaff, A. M., et al. (2023). Peer-provided psychological intervention for Syrian refugees: Results of a randomised controlled trial on the effectiveness of Problem Management Plus. BMJ Mental Health, 26(1), e300637.</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European Commission (n.d.). ESCO: European Skills, Competences, Qualifications and Occupations. Skill “listen actively”, accessed 1 October 2026.</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Fasani, F., &amp; Mazza, J. (2020). Immigrant key workers: Their contribution to Europe's COVID-19 response (IZA Policy Paper No. 155).</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Gray, D. (2017, July 15). Updated empathy map canvas. The XPLANE Collection, Medium.</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Greek Council for Refugees &amp; ECRE (2026). AIDA country report: Greece, 2025 update.</a:t>
            </a:r>
            <a:endParaRPr lang="en-GB" sz="100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Kalla, J. L., &amp; Broockman, D. E. (2020). Reducing exclusionary attitudes through interpersonal conversation. American Political Science Review, 114(2), 410-425.</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Khader, S. J. (2018). Victims' stories and the postcolonial politics of empathy. Metaphilosophy, 49(1-2), 13-26.</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Lee, T. L., &amp; Fiske, S. T. (2006). Not an outgroup, not yet an ingroup: Immigrants in the Stereotype Content Model. International Journal of Intercultural Relations, 30(6), 751-768.</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Marino, T. M. (2022). The role of empathy in bridging Western and Indigenous knowledges: Dominick LaCapra and Ailton Krenak. Rethinking History, 26(4), 569-595.</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METAdrasi (n.d.). Training of interpreters; Interpretation in healthcare services. metadrasi.org, accessed 2026.</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Roessel, J., Schoel, C., Zimmermann, R., &amp; Stahlberg, D. (2019). Shedding new light on the evaluation of accented speakers. Journal of Language and Social Psychology, 38(1), 3-32.</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Rosenberg, M. B. (2015). Nonviolent communication: A language of life (3rd ed.). PuddleDancer Press.</a:t>
            </a:r>
            <a:endParaRPr lang="en-GB" sz="105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48</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E6007E"/>
          </a:solidFill>
          <a:ln w="12700">
            <a:solidFill>
              <a:srgbClr val="E6007E"/>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B0005F"/>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(2/2)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Royal Society of Arts (2013). Brené Brown on empathy [Video]. YouTube. Animation “The Power of Empathy” by Katy Davis.</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Sala, A., Punie, Y., Garkov, V., &amp; Cabrera Giraldez, M. (2020). LifeComp: The European framework for personal, social and learning to learn key competence. Publications Office of the EU.</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SAMHSA (2014). SAMHSA's concept of trauma and guidance for a trauma-informed approach (HHS Publication No. SMA 14-4884).</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Siegel, D. J. (1999). The developing mind: Toward a neurobiology of interpersonal experience. Guilford Press.</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Singer, T., &amp; Klimecki, O. M. (2014). Empathy and compassion. Current Biology, 24(18), R875-R878.</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Smaling, A. (2007). The meaning of empathic understanding in human inquiry. In A.-T. Tymieniecka (Ed.), Analecta Husserliana (Vol. 94, pp. 309-341). Springer.</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Teding van Berkhout, E., &amp; Malouff, J. M. (2016). The efficacy of empathy training: A meta-analysis of randomized controlled trials. Journal of Counseling Psychology, 63(1), 32-41.</a:t>
            </a:r>
            <a:endParaRPr lang="en-GB" sz="950" dirty="0"/>
          </a:p>
          <a:p>
            <a:pPr marL="342900" indent="-342900">
              <a:spcAft>
                <a:spcPts val="422"/>
              </a:spcAft>
              <a:buSzPct val="100000"/>
              <a:buFont typeface="+mj-lt"/>
              <a:buAutoNum type="arabicPeriod" startAt="16"/>
            </a:pPr>
            <a:r>
              <a:rPr lang="en-GB" altLang="en-US" sz="950" dirty="0">
                <a:solidFill>
                  <a:srgbClr val="4A5B70"/>
                </a:solidFill>
                <a:latin typeface="Montserrat" pitchFamily="34" charset="0"/>
                <a:ea typeface="Montserrat" pitchFamily="34" charset="-122"/>
                <a:cs typeface="Montserrat" pitchFamily="34" charset="-120"/>
              </a:rPr>
              <a:t>Thijssen, L., Lancee, B., Veit, S., &amp; Yemane, R. (2021). Discrimination against Turkish minorities in Germany and the Netherlands. Journal of Ethnic and Migration Studies, 47(6), 1222-1239.</a:t>
            </a:r>
            <a:endParaRPr lang="en-GB" sz="9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533"/>
              </a:spcAft>
              <a:buSzPct val="100000"/>
              <a:buFont typeface="+mj-lt"/>
              <a:buAutoNum type="arabicPeriod" startAt="24"/>
            </a:pPr>
            <a:r>
              <a:rPr lang="en-GB" altLang="en-US" sz="1200" dirty="0">
                <a:solidFill>
                  <a:srgbClr val="4A5B70"/>
                </a:solidFill>
                <a:latin typeface="Montserrat" pitchFamily="34" charset="0"/>
                <a:ea typeface="Montserrat" pitchFamily="34" charset="-122"/>
                <a:cs typeface="Montserrat" pitchFamily="34" charset="-120"/>
              </a:rPr>
              <a:t>Van Bommel, T. (2021). The power of empathy in times of crisis and beyond. Catalyst.</a:t>
            </a:r>
            <a:endParaRPr lang="en-GB" sz="1200" dirty="0"/>
          </a:p>
          <a:p>
            <a:pPr marL="342900" indent="-342900">
              <a:spcAft>
                <a:spcPts val="533"/>
              </a:spcAft>
              <a:buSzPct val="100000"/>
              <a:buFont typeface="+mj-lt"/>
              <a:buAutoNum type="arabicPeriod" startAt="24"/>
            </a:pPr>
            <a:r>
              <a:rPr lang="en-GB" altLang="en-US" sz="1200" dirty="0">
                <a:solidFill>
                  <a:srgbClr val="4A5B70"/>
                </a:solidFill>
                <a:latin typeface="Montserrat" pitchFamily="34" charset="0"/>
                <a:ea typeface="Montserrat" pitchFamily="34" charset="-122"/>
                <a:cs typeface="Montserrat" pitchFamily="34" charset="-120"/>
              </a:rPr>
              <a:t>Verrept, H. (2019). What are the roles of intercultural mediators in health care? (Health Evidence Network synthesis report 64). WHO Regional Office for Europe.</a:t>
            </a:r>
            <a:endParaRPr lang="en-GB" sz="1200" dirty="0"/>
          </a:p>
          <a:p>
            <a:pPr marL="342900" indent="-342900">
              <a:spcAft>
                <a:spcPts val="533"/>
              </a:spcAft>
              <a:buSzPct val="100000"/>
              <a:buFont typeface="+mj-lt"/>
              <a:buAutoNum type="arabicPeriod" startAt="24"/>
            </a:pPr>
            <a:r>
              <a:rPr lang="en-GB" altLang="en-US" sz="1200" dirty="0">
                <a:solidFill>
                  <a:srgbClr val="4A5B70"/>
                </a:solidFill>
                <a:latin typeface="Montserrat" pitchFamily="34" charset="0"/>
                <a:ea typeface="Montserrat" pitchFamily="34" charset="-122"/>
                <a:cs typeface="Montserrat" pitchFamily="34" charset="-120"/>
              </a:rPr>
              <a:t>Weichselbaumer, D. (2016). Discrimination against female migrants wearing headscarves (IZA Discussion Paper No. 10217).</a:t>
            </a:r>
            <a:endParaRPr lang="en-GB" sz="1200" dirty="0"/>
          </a:p>
          <a:p>
            <a:pPr marL="342900" indent="-342900">
              <a:spcAft>
                <a:spcPts val="533"/>
              </a:spcAft>
              <a:buSzPct val="100000"/>
              <a:buFont typeface="+mj-lt"/>
              <a:buAutoNum type="arabicPeriod" startAt="24"/>
            </a:pPr>
            <a:r>
              <a:rPr lang="en-GB" altLang="en-US" sz="1200" dirty="0">
                <a:solidFill>
                  <a:srgbClr val="4A5B70"/>
                </a:solidFill>
                <a:latin typeface="Montserrat" pitchFamily="34" charset="0"/>
                <a:ea typeface="Montserrat" pitchFamily="34" charset="-122"/>
                <a:cs typeface="Montserrat" pitchFamily="34" charset="-120"/>
              </a:rPr>
              <a:t>White, M. (2007). Maps of narrative practice. W. W. Norton.</a:t>
            </a:r>
            <a:endParaRPr lang="en-GB" sz="1200" dirty="0"/>
          </a:p>
          <a:p>
            <a:pPr marL="342900" indent="-342900">
              <a:spcAft>
                <a:spcPts val="533"/>
              </a:spcAft>
              <a:buSzPct val="100000"/>
              <a:buFont typeface="+mj-lt"/>
              <a:buAutoNum type="arabicPeriod" startAt="24"/>
            </a:pPr>
            <a:r>
              <a:rPr lang="en-GB" altLang="en-US" sz="1200" dirty="0">
                <a:solidFill>
                  <a:srgbClr val="4A5B70"/>
                </a:solidFill>
                <a:latin typeface="Montserrat" pitchFamily="34" charset="0"/>
                <a:ea typeface="Montserrat" pitchFamily="34" charset="-122"/>
                <a:cs typeface="Montserrat" pitchFamily="34" charset="-120"/>
              </a:rPr>
              <a:t>WHO, War Trauma Foundation &amp; World Vision International (2011). Psychological first aid: Guide for field workers. WHO.</a:t>
            </a:r>
            <a:endParaRPr lang="en-GB" sz="1200" dirty="0"/>
          </a:p>
          <a:p>
            <a:pPr marL="342900" indent="-342900">
              <a:spcAft>
                <a:spcPts val="533"/>
              </a:spcAft>
              <a:buSzPct val="100000"/>
              <a:buFont typeface="+mj-lt"/>
              <a:buAutoNum type="arabicPeriod" startAt="24"/>
            </a:pPr>
            <a:r>
              <a:rPr lang="en-GB" altLang="en-US" sz="1200" dirty="0">
                <a:solidFill>
                  <a:srgbClr val="4A5B70"/>
                </a:solidFill>
                <a:latin typeface="Montserrat" pitchFamily="34" charset="0"/>
                <a:ea typeface="Montserrat" pitchFamily="34" charset="-122"/>
                <a:cs typeface="Montserrat" pitchFamily="34" charset="-120"/>
              </a:rPr>
              <a:t>World Economic Forum (2025). The future of jobs report 2025.</a:t>
            </a:r>
            <a:endParaRPr lang="en-GB" sz="1200" dirty="0"/>
          </a:p>
          <a:p>
            <a:pPr marL="342900" indent="-342900">
              <a:spcAft>
                <a:spcPts val="533"/>
              </a:spcAft>
              <a:buSzPct val="100000"/>
              <a:buFont typeface="+mj-lt"/>
              <a:buAutoNum type="arabicPeriod" startAt="24"/>
            </a:pPr>
            <a:r>
              <a:rPr lang="en-GB" altLang="en-US" sz="1200" dirty="0">
                <a:solidFill>
                  <a:srgbClr val="4A5B70"/>
                </a:solidFill>
                <a:latin typeface="Montserrat" pitchFamily="34" charset="0"/>
                <a:ea typeface="Montserrat" pitchFamily="34" charset="-122"/>
                <a:cs typeface="Montserrat" pitchFamily="34" charset="-120"/>
              </a:rPr>
              <a:t>Zembylas, M. (2018). Reinventing critical pedagogy as decolonizing pedagogy: The education of empathy. Review of Education, Pedagogy, and Cultural Studies, 40(5), 404-421.</a:t>
            </a:r>
            <a:endParaRPr lang="en-GB" sz="120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49</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958320"/>
            <a:ext cx="5120640" cy="777240"/>
          </a:xfrm>
          <a:prstGeom prst="rect">
            <a:avLst/>
          </a:prstGeom>
          <a:noFill/>
          <a:ln/>
        </p:spPr>
        <p:txBody>
          <a:bodyPr wrap="square" lIns="0" tIns="0" rIns="0" bIns="0" rtlCol="0" anchor="t">
            <a:normAutofit/>
          </a:bodyPr>
          <a:lstStyle/>
          <a:p>
            <a:pPr indent="0" marL="0">
              <a:buNone/>
            </a:pPr>
            <a:r>
              <a:rPr lang="en-GB" altLang="en-US" sz="4000" b="1" dirty="0">
                <a:solidFill>
                  <a:srgbClr val="183454"/>
                </a:solidFill>
                <a:latin typeface="Montserrat" pitchFamily="34" charset="0"/>
                <a:ea typeface="Montserrat" pitchFamily="34" charset="-122"/>
                <a:cs typeface="Montserrat" pitchFamily="34" charset="-120"/>
              </a:rPr>
              <a:t>Thank you</a:t>
            </a:r>
            <a:endParaRPr lang="en-GB" sz="4000" dirty="0"/>
          </a:p>
        </p:txBody>
      </p:sp>
      <p:sp>
        <p:nvSpPr>
          <p:cNvPr id="3" name="Text 1"/>
          <p:cNvSpPr txBox="1"/>
          <p:nvPr/>
        </p:nvSpPr>
        <p:spPr>
          <a:xfrm>
            <a:off x="548640" y="1735560"/>
            <a:ext cx="5120640" cy="41148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Questions, ideas, stories: the floor is yours.</a:t>
            </a:r>
            <a:endParaRPr lang="en-GB" sz="1500" dirty="0"/>
          </a:p>
        </p:txBody>
      </p:sp>
      <p:sp>
        <p:nvSpPr>
          <p:cNvPr id="4" name="Text 2"/>
          <p:cNvSpPr txBox="1"/>
          <p:nvPr/>
        </p:nvSpPr>
        <p:spPr>
          <a:xfrm>
            <a:off x="548640" y="2375640"/>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0005F"/>
                </a:solidFill>
                <a:latin typeface="Montserrat" pitchFamily="34" charset="0"/>
                <a:ea typeface="Montserrat" pitchFamily="34" charset="-122"/>
                <a:cs typeface="Montserrat" pitchFamily="34" charset="-120"/>
              </a:rPr>
              <a:t>KEEP LEARNING</a:t>
            </a:r>
            <a:endParaRPr lang="en-GB" sz="950" dirty="0"/>
          </a:p>
        </p:txBody>
      </p:sp>
      <p:sp>
        <p:nvSpPr>
          <p:cNvPr id="5" name="Text 3"/>
          <p:cNvSpPr txBox="1"/>
          <p:nvPr/>
        </p:nvSpPr>
        <p:spPr>
          <a:xfrm>
            <a:off x="2194560" y="2375640"/>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smile-lms.smartleap.eu</a:t>
            </a:r>
            <a:endParaRPr lang="en-GB" sz="1300" dirty="0"/>
          </a:p>
        </p:txBody>
      </p:sp>
      <p:sp>
        <p:nvSpPr>
          <p:cNvPr id="6" name="Text 4"/>
          <p:cNvSpPr txBox="1"/>
          <p:nvPr/>
        </p:nvSpPr>
        <p:spPr>
          <a:xfrm>
            <a:off x="548640" y="2759688"/>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0005F"/>
                </a:solidFill>
                <a:latin typeface="Montserrat" pitchFamily="34" charset="0"/>
                <a:ea typeface="Montserrat" pitchFamily="34" charset="-122"/>
                <a:cs typeface="Montserrat" pitchFamily="34" charset="-120"/>
              </a:rPr>
              <a:t>MODULE</a:t>
            </a:r>
            <a:endParaRPr lang="en-GB" sz="950" dirty="0"/>
          </a:p>
        </p:txBody>
      </p:sp>
      <p:sp>
        <p:nvSpPr>
          <p:cNvPr id="7" name="Text 5"/>
          <p:cNvSpPr txBox="1"/>
          <p:nvPr/>
        </p:nvSpPr>
        <p:spPr>
          <a:xfrm>
            <a:off x="2194560" y="2759688"/>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 · Empathy</a:t>
            </a:r>
            <a:endParaRPr lang="en-GB" sz="1300" dirty="0"/>
          </a:p>
        </p:txBody>
      </p:sp>
      <p:sp>
        <p:nvSpPr>
          <p:cNvPr id="8" name="Text 6"/>
          <p:cNvSpPr txBox="1"/>
          <p:nvPr/>
        </p:nvSpPr>
        <p:spPr>
          <a:xfrm>
            <a:off x="548640" y="3143736"/>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0005F"/>
                </a:solidFill>
                <a:latin typeface="Montserrat" pitchFamily="34" charset="0"/>
                <a:ea typeface="Montserrat" pitchFamily="34" charset="-122"/>
                <a:cs typeface="Montserrat" pitchFamily="34" charset="-120"/>
              </a:rPr>
              <a:t>PROJECT</a:t>
            </a:r>
            <a:endParaRPr lang="en-GB" sz="950" dirty="0"/>
          </a:p>
        </p:txBody>
      </p:sp>
      <p:sp>
        <p:nvSpPr>
          <p:cNvPr id="9" name="Text 7"/>
          <p:cNvSpPr txBox="1"/>
          <p:nvPr/>
        </p:nvSpPr>
        <p:spPr>
          <a:xfrm>
            <a:off x="2194560" y="3143736"/>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 · Erasmus+ KA220-YOU</a:t>
            </a:r>
            <a:endParaRPr lang="en-GB" sz="1300" dirty="0"/>
          </a:p>
        </p:txBody>
      </p:sp>
      <p:sp>
        <p:nvSpPr>
          <p:cNvPr id="10" name="Text 8"/>
          <p:cNvSpPr txBox="1"/>
          <p:nvPr/>
        </p:nvSpPr>
        <p:spPr>
          <a:xfrm>
            <a:off x="548640" y="3527784"/>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B0005F"/>
                </a:solidFill>
                <a:latin typeface="Montserrat" pitchFamily="34" charset="0"/>
                <a:ea typeface="Montserrat" pitchFamily="34" charset="-122"/>
                <a:cs typeface="Montserrat" pitchFamily="34" charset="-120"/>
              </a:rPr>
              <a:t>PROJECT NO.</a:t>
            </a:r>
            <a:endParaRPr lang="en-GB" sz="950" dirty="0"/>
          </a:p>
        </p:txBody>
      </p:sp>
      <p:sp>
        <p:nvSpPr>
          <p:cNvPr id="11" name="Text 9"/>
          <p:cNvSpPr txBox="1"/>
          <p:nvPr/>
        </p:nvSpPr>
        <p:spPr>
          <a:xfrm>
            <a:off x="2194560" y="3527784"/>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2024-1-TR01-KA220-YOU-000256357</a:t>
            </a:r>
            <a:endParaRPr lang="en-GB" sz="1300" dirty="0"/>
          </a:p>
        </p:txBody>
      </p:sp>
      <p:pic>
        <p:nvPicPr>
          <p:cNvPr id="12" name="Image 0" descr="/root/smile-smartleap/sunum/build/assets/qr-lms.png">    </p:cNvPr>
          <p:cNvPicPr>
            <a:picLocks noChangeAspect="1"/>
          </p:cNvPicPr>
          <p:nvPr/>
        </p:nvPicPr>
        <p:blipFill>
          <a:blip r:embed="rId1"/>
          <a:stretch>
            <a:fillRect/>
          </a:stretch>
        </p:blipFill>
        <p:spPr>
          <a:xfrm>
            <a:off x="548640" y="3975840"/>
            <a:ext cx="914400" cy="914400"/>
          </a:xfrm>
          <a:prstGeom prst="rect">
            <a:avLst/>
          </a:prstGeom>
        </p:spPr>
      </p:pic>
      <p:sp>
        <p:nvSpPr>
          <p:cNvPr id="13" name="Text 10"/>
          <p:cNvSpPr txBox="1"/>
          <p:nvPr/>
        </p:nvSpPr>
        <p:spPr>
          <a:xfrm>
            <a:off x="1600200" y="3975840"/>
            <a:ext cx="4069080" cy="914400"/>
          </a:xfrm>
          <a:prstGeom prst="rect">
            <a:avLst/>
          </a:prstGeom>
          <a:noFill/>
          <a:ln/>
        </p:spPr>
        <p:txBody>
          <a:bodyPr wrap="square" lIns="0" tIns="0" rIns="0" bIns="0" rtlCol="0" anchor="ctr">
            <a:normAutofit/>
          </a:bodyPr>
          <a:lstStyle/>
          <a:p>
            <a:pPr indent="0" marL="0">
              <a:buNone/>
            </a:pPr>
            <a:r>
              <a:rPr lang="en-GB" altLang="en-US" sz="1150" b="1" dirty="0">
                <a:solidFill>
                  <a:srgbClr val="183454"/>
                </a:solidFill>
                <a:latin typeface="Montserrat" pitchFamily="34" charset="0"/>
                <a:ea typeface="Montserrat" pitchFamily="34" charset="-122"/>
                <a:cs typeface="Montserrat" pitchFamily="34" charset="-120"/>
              </a:rPr>
              <a:t>Scan to join the SMILE learning platform</a:t>
            </a:r>
            <a:endParaRPr lang="en-GB" sz="1150" dirty="0"/>
          </a:p>
          <a:p>
            <a:pPr indent="0" marL="0">
              <a:buNone/>
            </a:pPr>
            <a:r>
              <a:rPr lang="en-GB" altLang="en-US" sz="1050" dirty="0">
                <a:solidFill>
                  <a:srgbClr val="4A5B70"/>
                </a:solidFill>
                <a:latin typeface="Montserrat" pitchFamily="34" charset="0"/>
                <a:ea typeface="Montserrat" pitchFamily="34" charset="-122"/>
                <a:cs typeface="Montserrat" pitchFamily="34" charset="-120"/>
              </a:rPr>
              <a:t>Free online course: lessons, activities, quiz and certificate.</a:t>
            </a:r>
            <a:endParaRPr lang="en-GB" sz="1150" dirty="0"/>
          </a:p>
        </p:txBody>
      </p:sp>
      <p:sp>
        <p:nvSpPr>
          <p:cNvPr id="14" name="Text 11"/>
          <p:cNvSpPr txBox="1"/>
          <p:nvPr/>
        </p:nvSpPr>
        <p:spPr>
          <a:xfrm>
            <a:off x="548640" y="5274432"/>
            <a:ext cx="5394960" cy="914400"/>
          </a:xfrm>
          <a:prstGeom prst="rect">
            <a:avLst/>
          </a:prstGeom>
          <a:noFill/>
          <a:ln/>
        </p:spPr>
        <p:txBody>
          <a:bodyPr wrap="square" lIns="0" tIns="0" rIns="0" bIns="0" rtlCol="0" anchor="b">
            <a:normAutofit/>
          </a:bodyPr>
          <a:lstStyle/>
          <a:p>
            <a:pPr indent="0" marL="0">
              <a:buNone/>
            </a:pPr>
            <a:r>
              <a:rPr lang="en-GB" altLang="en-US" sz="900" dirty="0">
                <a:solidFill>
                  <a:srgbClr val="4A5B70"/>
                </a:solidFill>
                <a:latin typeface="Montserrat" pitchFamily="34" charset="0"/>
                <a:ea typeface="Montserrat" pitchFamily="34" charset="-122"/>
                <a:cs typeface="Montserrat" pitchFamily="34" charset="-120"/>
              </a:rPr>
              <a:t>Co-funded by the European Union. Views and opinions expressed are however those of the author(s) only and do not necessarily reflect those of the European Union or the Turkish National Agency. Neither the European Union nor the granting authority can be held responsible for them.</a:t>
            </a:r>
            <a:endParaRPr lang="en-GB" sz="900" dirty="0"/>
          </a:p>
        </p:txBody>
      </p:sp>
      <p:sp>
        <p:nvSpPr>
          <p:cNvPr id="15" name="Shape 12"/>
          <p:cNvSpPr/>
          <p:nvPr/>
        </p:nvSpPr>
        <p:spPr>
          <a:xfrm>
            <a:off x="6217920" y="958320"/>
            <a:ext cx="5425135" cy="5203080"/>
          </a:xfrm>
          <a:prstGeom prst="roundRect">
            <a:avLst>
              <a:gd name="adj" fmla="val 2460"/>
            </a:avLst>
          </a:prstGeom>
          <a:solidFill>
            <a:srgbClr val="F4F7FB"/>
          </a:solidFill>
          <a:ln w="9525">
            <a:solidFill>
              <a:srgbClr val="D6DEE8"/>
            </a:solidFill>
            <a:prstDash val="solid"/>
          </a:ln>
        </p:spPr>
      </p:sp>
      <p:sp>
        <p:nvSpPr>
          <p:cNvPr id="16" name="Text 13"/>
          <p:cNvSpPr txBox="1"/>
          <p:nvPr/>
        </p:nvSpPr>
        <p:spPr>
          <a:xfrm>
            <a:off x="6492240" y="1141200"/>
            <a:ext cx="4876495" cy="274320"/>
          </a:xfrm>
          <a:prstGeom prst="rect">
            <a:avLst/>
          </a:prstGeom>
          <a:noFill/>
          <a:ln/>
        </p:spPr>
        <p:txBody>
          <a:bodyPr wrap="square" lIns="0" tIns="0" rIns="0" bIns="0" rtlCol="0" anchor="t"/>
          <a:lstStyle/>
          <a:p>
            <a:pPr indent="0" marL="0">
              <a:buNone/>
            </a:pPr>
            <a:r>
              <a:rPr lang="en-GB" altLang="en-US" sz="1100" b="1" spc="200" kern="0" dirty="0">
                <a:solidFill>
                  <a:srgbClr val="B0005F"/>
                </a:solidFill>
                <a:latin typeface="Montserrat" pitchFamily="34" charset="0"/>
                <a:ea typeface="Montserrat" pitchFamily="34" charset="-122"/>
                <a:cs typeface="Montserrat" pitchFamily="34" charset="-120"/>
              </a:rPr>
              <a:t>THE SMILE PARTNERSHIP</a:t>
            </a:r>
            <a:endParaRPr lang="en-GB" sz="1100" dirty="0"/>
          </a:p>
        </p:txBody>
      </p:sp>
      <p:sp>
        <p:nvSpPr>
          <p:cNvPr id="17" name="Text 14"/>
          <p:cNvSpPr txBox="1"/>
          <p:nvPr/>
        </p:nvSpPr>
        <p:spPr>
          <a:xfrm>
            <a:off x="6492240" y="1506960"/>
            <a:ext cx="4876495" cy="2414160"/>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Göç Sanat ve Spor Derneği (MIGARTS) (Türkiye, coordinator)</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KYTTARO ENALLAKTIKON ANAZITISEON NEON (KEAN) (Greece)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Work in Progress APS (WiP) (Italy)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Smart Leap Education Research Consultancy GmbH (Germany)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Association of Entrepreneurship School (AES)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BİR-İZ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Stichting Unity Sphere Europe (SUSE) (Netherlands)</a:t>
            </a:r>
            <a:endParaRPr lang="en-GB" sz="1100" dirty="0"/>
          </a:p>
        </p:txBody>
      </p:sp>
      <p:pic>
        <p:nvPicPr>
          <p:cNvPr id="18" name="Image 1" descr="/root/smile-smartleap/sunum/build/cache/cizim/ortak-crowd--25c26c29f8-2000.png">    </p:cNvPr>
          <p:cNvPicPr>
            <a:picLocks noChangeAspect="1"/>
          </p:cNvPicPr>
          <p:nvPr/>
        </p:nvPicPr>
        <p:blipFill>
          <a:blip r:embed="rId2"/>
          <a:stretch>
            <a:fillRect/>
          </a:stretch>
        </p:blipFill>
        <p:spPr>
          <a:xfrm>
            <a:off x="7210799" y="4012560"/>
            <a:ext cx="3439377" cy="1325880"/>
          </a:xfrm>
          <a:prstGeom prst="rect">
            <a:avLst/>
          </a:prstGeom>
        </p:spPr>
      </p:pic>
      <p:sp>
        <p:nvSpPr>
          <p:cNvPr id="19" name="Text 15"/>
          <p:cNvSpPr txBox="1"/>
          <p:nvPr/>
        </p:nvSpPr>
        <p:spPr>
          <a:xfrm>
            <a:off x="6492240" y="5338440"/>
            <a:ext cx="4876495" cy="685800"/>
          </a:xfrm>
          <a:prstGeom prst="rect">
            <a:avLst/>
          </a:prstGeom>
          <a:noFill/>
          <a:ln/>
        </p:spPr>
        <p:txBody>
          <a:bodyPr wrap="square" lIns="0" tIns="0" rIns="0" bIns="0" rtlCol="0" anchor="b">
            <a:normAutofit/>
          </a:bodyPr>
          <a:lstStyle/>
          <a:p>
            <a:pPr indent="0" marL="0">
              <a:buNone/>
            </a:pPr>
            <a:r>
              <a:rPr lang="en-GB" altLang="en-US" sz="1600" b="1" dirty="0">
                <a:solidFill>
                  <a:srgbClr val="2E57AD"/>
                </a:solidFill>
                <a:latin typeface="Comfortaa" pitchFamily="34" charset="0"/>
                <a:ea typeface="Comfortaa" pitchFamily="34" charset="-122"/>
                <a:cs typeface="Comfortaa" pitchFamily="34" charset="-120"/>
              </a:rPr>
              <a:t>SKILLS = Opportunity</a:t>
            </a:r>
            <a:endParaRPr lang="en-GB" sz="1600" dirty="0"/>
          </a:p>
          <a:p>
            <a:pPr indent="0" marL="0">
              <a:buNone/>
            </a:pPr>
            <a:r>
              <a:rPr lang="en-GB" altLang="en-US" sz="1100" dirty="0">
                <a:solidFill>
                  <a:srgbClr val="4A5B70"/>
                </a:solidFill>
                <a:latin typeface="Montserrat" pitchFamily="34" charset="0"/>
                <a:ea typeface="Montserrat" pitchFamily="34" charset="-122"/>
                <a:cs typeface="Montserrat" pitchFamily="34" charset="-120"/>
              </a:rPr>
              <a:t>Empowerment Through Skills · Inclusion Through Opportunity</a:t>
            </a:r>
            <a:endParaRPr lang="en-GB" sz="1600" dirty="0"/>
          </a:p>
        </p:txBody>
      </p:sp>
      <p:sp>
        <p:nvSpPr>
          <p:cNvPr id="20"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50</a:t>
            </a:r>
            <a:endParaRPr lang="en-GB" sz="900" dirty="0"/>
          </a:p>
        </p:txBody>
      </p:sp>
      <p:sp>
        <p:nvSpPr>
          <p:cNvPr id="21"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2 · Empathy</a:t>
            </a:r>
            <a:endParaRPr lang="en-GB"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SMILE · Support Young Migrants Integration in the Labour market in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 · Module 2: Empathy · Trainer presentation</dc:title>
  <dc:subject>SMILE soft-skills curriculum · trainer presentation</dc:subject>
  <dc:creator>SMILE partnership (Erasmus+ KA220-YOU)</dc:creator>
  <cp:lastModifiedBy>SMILE partnership (Erasmus+ KA220-YOU)</cp:lastModifiedBy>
  <cp:revision>1</cp:revision>
  <dcterms:created xsi:type="dcterms:W3CDTF">2026-10-01T14:51:34Z</dcterms:created>
  <dcterms:modified xsi:type="dcterms:W3CDTF">2026-10-01T14:51:34Z</dcterms:modified>
</cp:coreProperties>
</file>