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charts/chart1.xml" ContentType="application/vnd.openxmlformats-officedocument.drawingml.chart+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notesMasterIdLst>
    <p:notesMasterId r:id="rId5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esProps" Target="presProps.xml"/><Relationship Id="rId59" Type="http://schemas.openxmlformats.org/officeDocument/2006/relationships/viewProps" Target="viewProps.xml"/><Relationship Id="rId60" Type="http://schemas.openxmlformats.org/officeDocument/2006/relationships/theme" Target="theme/theme1.xml"/><Relationship Id="rId61"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Named lack of host-country language skills (%)</c:v>
                </c:pt>
              </c:strCache>
            </c:strRef>
          </c:tx>
          <c:spPr>
            <a:solidFill>
              <a:srgbClr val="48C0DC"/>
            </a:solidFill>
            <a:effectLst/>
          </c:spPr>
          <c:invertIfNegative val="0"/>
          <c:dLbls>
            <c:numFmt formatCode="0.0&quot;%&quot;" sourceLinked="0"/>
            <c:txPr>
              <a:bodyPr/>
              <a:lstStyle/>
              <a:p>
                <a:pPr>
                  <a:defRPr b="0" i="0" strike="noStrike" sz="1050" u="none">
                    <a:solidFill>
                      <a:srgbClr val="183454"/>
                    </a:solidFill>
                    <a:latin typeface="Montserrat"/>
                  </a:defRPr>
                </a:pPr>
              </a:p>
            </c:txPr>
            <c:showLegendKey val="0"/>
            <c:showVal val="1"/>
            <c:showCatName val="0"/>
            <c:showSerName val="0"/>
            <c:showPercent val="0"/>
            <c:showBubbleSize val="0"/>
            <c:showLeaderLines val="0"/>
          </c:dLbls>
          <c:dPt>
            <c:idx val="0"/>
            <c:invertIfNegative val="0"/>
            <c:bubble3D val="0"/>
            <c:spPr>
              <a:solidFill>
                <a:srgbClr val="48C0DC"/>
              </a:solidFill>
              <a:effectLst/>
            </c:spPr>
          </c:dPt>
          <c:dPt>
            <c:idx val="1"/>
            <c:invertIfNegative val="0"/>
            <c:bubble3D val="0"/>
            <c:spPr>
              <a:solidFill>
                <a:srgbClr val="183454"/>
              </a:solidFill>
              <a:effectLst/>
            </c:spPr>
          </c:dPt>
          <c:dPt>
            <c:idx val="2"/>
            <c:invertIfNegative val="0"/>
            <c:bubble3D val="0"/>
            <c:spPr>
              <a:solidFill>
                <a:srgbClr val="F8B414"/>
              </a:solidFill>
              <a:effectLst/>
            </c:spPr>
          </c:dPt>
          <c:dPt>
            <c:idx val="3"/>
            <c:invertIfNegative val="0"/>
            <c:bubble3D val="0"/>
            <c:spPr>
              <a:solidFill>
                <a:srgbClr val="3CAA66"/>
              </a:solidFill>
              <a:effectLst/>
            </c:spPr>
          </c:dPt>
          <c:dPt>
            <c:idx val="4"/>
            <c:invertIfNegative val="0"/>
            <c:bubble3D val="0"/>
            <c:spPr>
              <a:solidFill>
                <a:srgbClr val="48C0DC"/>
              </a:solidFill>
              <a:effectLst/>
            </c:spPr>
          </c:dPt>
          <c:cat>
            <c:multiLvlStrRef>
              <c:f>Sheet1!$A$2:$A$6</c:f>
              <c:multiLvlStrCache>
                <c:ptCount val="5"/>
                <c:lvl>
                  <c:pt idx="0">
                    <c:v>Netherlands</c:v>
                  </c:pt>
                  <c:pt idx="1">
                    <c:v>Germany</c:v>
                  </c:pt>
                  <c:pt idx="2">
                    <c:v>EU-27</c:v>
                  </c:pt>
                  <c:pt idx="3">
                    <c:v>Greece</c:v>
                  </c:pt>
                  <c:pt idx="4">
                    <c:v>Italy</c:v>
                  </c:pt>
                </c:lvl>
              </c:multiLvlStrCache>
            </c:multiLvlStrRef>
          </c:cat>
          <c:val>
            <c:numRef>
              <c:f>Sheet1!$B$2:$B$6</c:f>
              <c:numCache>
                <c:formatCode>General</c:formatCode>
                <c:ptCount val="5"/>
                <c:pt idx="0">
                  <c:v>42.8</c:v>
                </c:pt>
                <c:pt idx="1">
                  <c:v>30.7</c:v>
                </c:pt>
                <c:pt idx="2">
                  <c:v>22.9</c:v>
                </c:pt>
                <c:pt idx="3">
                  <c:v>17.6</c:v>
                </c:pt>
                <c:pt idx="4">
                  <c:v>9.2</c:v>
                </c:pt>
              </c:numCache>
            </c:numRef>
          </c:val>
        </c:ser>
        <c:dLbls>
          <c:numFmt formatCode="0.0&quot;%&quot;" sourceLinked="0"/>
          <c:txPr>
            <a:bodyPr/>
            <a:lstStyle/>
            <a:p>
              <a:pPr>
                <a:defRPr b="0" i="0" strike="noStrike" sz="1050" u="none">
                  <a:solidFill>
                    <a:srgbClr val="183454"/>
                  </a:solidFill>
                  <a:latin typeface="Montserra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83454"/>
                </a:solidFill>
                <a:latin typeface="Montserra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9525" cap="flat">
              <a:solidFill>
                <a:srgbClr val="E3E8EF"/>
              </a:solidFill>
              <a:prstDash val="solid"/>
              <a:round/>
            </a:ln>
          </c:spPr>
        </c:majorGridlines>
        <c:numFmt formatCode="0&quot;%&quot;"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7A8C"/>
                </a:solidFill>
                <a:latin typeface="Montserra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Module 1 of the SMILE soft-skills curriculum. Duration in the curriculum: 8 hours in six sessions (Session 1: 1 h, Session 2: 1.5 h, Session 3: 1.5 h, Session 4: 1 h, Session 5: 1.5 h, Session 6: 1.5 h). Suggested split: 4 hours of theoretical input and guided discussion, 4 hours of hands-on learning (case studies, role-plays, reflection). It can run as two 4-hour days or as six separate meetings.
Welcome participants, introduce yourself and the SMILE project in one sentence: an Erasmus+ project of seven partners in Türkiye, Greece, Italy, Germany and the Netherlands that helps young migrants enter the labour market.
Curriculum note for trainers: the materials list names an "employment-focused adaptability/communication checklist". The word "adaptability" seems to come from another module; this deck uses a communication checklist (Session 6) and keeps the curriculum wording here.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Co-create or confirm the agreement before content starts. Write it on a flipchart and keep it visible for the whole module.
Why: many young refugees carry heavy stress. A review of 26 studies (5,143 adult refugees and asylum seekers) found PTSD and depression in about 31.5% each (Blackmore et al., 2020, PLOS Medicine). Never ask participants to tell their migration story; use the constructed characters on the slides.
Language: do not correct grammar or pronunciation during sharing. Model the phrases instead (the "useful phrases" slides).
For this module in particular: accents and mixed languages are welcome. We never correct grammar or pronunciation during activities; we praise repair moves instead ("Good question!", "Thanks for checking").
Participants may prepare role-plays in their strongest language and perform in English or the host language. Everyone can choose to be an observer instead of an actor. Use "time-out" cards in role-plays.
Agree confidentiality: "stories stay here, lessons can leave". Discrimination topics are handled only with invented characters (research note, communication, §8; SAMHSA, 2014, trauma-informed principles).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"We have six sessions. We start with what you already know, then look at what makes communication hard at work, practise, and end with your own plan."
The session durations are those of the curriculum (total 8 hours). The minute splits inside each session given in these notes are suggestions from the SMILE research note, not curriculum rules.
Two-day option: Day 1 = Sessions 1-3 (4 h), Day 2 = Sessions 4-6 (4 h). Start Day 2 with a 5-minute recap of the strategy bank from Session 1.</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six learning outcomes of the SMILE curriculum (English edition, unchanged).
Assessment is formative: no grades, only observation in role-plays, reflection and the self-assessment in Session 6. Read the outcomes aloud and ask: "Which one is most important for you right now?" A show of hands is enough.</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"The gap in jobs is real. Language is one reason, and it is a reason that changes with practice. A slow start is normal."
Evidence: the +10 points is an estimate from the European Commission and OECD analysis of the 2014 EU Labour Force Survey module on refugees in 25 EU countries (Working Paper 1/2016, p. 6). Employment rates: Eurostat lfsa_ergan, 2025.
Tip: avoid a "deficit" message. Language is one factor; recognition, permits and discrimination are others. We come back to this on the slide "Skills open doors, but they are not the whole story" in Session 6.</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Session 1 sets the tone: safe, practical, multilingual. Suggested timing (research note): 10 min welcome and goals, 15 min input on why communication matters, 30 min icebreaker, 5 min close.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goal wall shows example goals (Ask when I do not understand an instruction. Call an employer about a job. Talk about my payslip calmly. Give and take feedback. Introduce myself in 60 seconds.). The empty card is the participant's own goal.
Say: "This module is about real situations at work, not about perfect grammar. Everybody here already communicates in more than one language."
Run (10 min): welcome round with name and the word for "hello" in a language of your choice. Then everyone writes one goal on a card and sticks it on a "goal wall". Keep the wall for Session 6.
Evidence: the Council of Europe describes plurilingual competence as "an uneven and changing competence" with "a single, interrelated, repertoire" (CEFR Companion Volume, 2020, p. 30). Translation apps, peers and mother-tongue resources are legitimate tools.
Tip: model it first. Write your own goal on a card and read it aloud.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"Communication is not a soft extra. It is part of the daily work in almost every job you can think of."
Evidence: Cedefop surveyed 46,213 adult employees aged 25-64 in the EU-27, Iceland and Norway. 49% said they need to develop social skills further, more than technical skills (40%). WEF: more than 1,000 employers in 55 economies. In ESCO, the EU skills classification, "use body language", "interact with others" and "use online conventions of netiquette" are transversal skills, relevant for all jobs.
Run (5 min): ask "Which jobs have you done or want to do? Where do you talk, listen or write in them?" Collect 3-4 answers.
Tip: the 49% is useful against shame. Say: "Half of all workers in Europe feel they need to improve too."</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"In this model, language is a facilitator: it does not give you a job alone, but it makes bridges to people and services, and bridges lead to jobs."
Evidence (author's version, pp. 15-17): "Being able to speak the main language of the host community is, for example, consistently identified as central to the integration process." And: "'bridging' capital may significantly facilitate employment opportunities". The authors stress that integration is two-way: services should reduce language barriers too, for example with interpreting.
Example: "My cousin found me my first job (bond). My colleague who helps me with the rota is a bridge. The municipality's job coach is a link." Settling In 2023 (OECD/EC, p. 82): "Long spells of unemployment rob immigrants of the opportunity to speak the host-country language and socialise in the workplace".
Tip (optional, 5 min): participants write one bond, one bridge and one link on sticky notes, without names. In Session 6 they plan "one new bridge".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(Session 1): Icebreaker "My Communication Story".
Trauma-informed: the misunderstanding can come from school, a shop or family life. Never ask for the migration journey. Participants choose how deep they go; "pass" is OK.
Tip: share a short story of your own first, to model openness and the right depth. Keep the strategy bank visible for all six sessions and add to it.
Link: the Council of Europe's Autobiography of Intercultural Encounters (mentioned in the CEFR Companion Volume, p. 13) uses a similar reflective approach.</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Session 2 names the challenges without blaming the person. Suggested timing (research note): 25 min input with a data quiz, 40 min group work, 20 min plenary, 5 min close.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Run as a data quiz (5 min): "Which obstacle do people born outside the EU name most often when they look for a suitable job?" Collect guesses, then show the chart.
Say: "Language is named most often, but not alone. Recognition and discrimination are also there. So part of the problem is in the system, not in you."
Evidence: EU-wide, 1.45 million people named language (22.9% of those who named any obstacle; 4.8% of all non-EU-born). Language grows with time: 40% of recent arrivals report advanced host-language skills, compared with about 70% of settled immigrants (OECD/EC, Settling In 2023, p. 74).
Tip: ask participants in the Netherlands and Germany if the high figure matches what they see. Do not ask about their personal level.</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"Courses clearly improve language. But jobs come faster when language learning and work practice go together."
Evidence: the German federal evaluation (f-bb, IZA, IAW, Kantar; 3,711 participant interviews plus a comparison group) found clear language gains, more transitions into vocational training, a "lock-in" during courses and +2 percentage points of insured employment after four years. Women, younger and more educated participants benefited more (RR 149, p. 11). The evaluators recommend more courses for people already in work and practice-oriented formats (RR 142, p. 21).
Balance: a Danish "work first" policy sped up job entry for men, but "into precarious jobs with few hours", and crowded out language learning (Arendt, 2022). The middle way is both.
Tip: ask "Who learns a language and works or studies at the same time? What helps you?" Add answers to the strategy bank. Sessions 3 and 5 practise workplace language: instructions, handovers, emails, calls.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Run (8 min) as a quick vote: read each myth; participants stand up if they think it is true. Then reveal the fact and ask one person to say it in their own words.
Accent: the meta-analysis covered 139 effect sizes (N = 4,576); bias was stronger for jobs with a lot of communication and for foreign accents, and candidates' actual comprehensibility was not a significant moderator (Spence et al., 2024). A short intervention reduced accent bias among German raters (Roessel et al., 2019). Participants who want to work on pronunciation can: instruction has large effects (Lee, Jang &amp; Plonsky, 2015). Never present accent as a defect.
Tip: when someone generalises about a nationality, ask: "Is that true for everyone you know there?"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"In low-context communication most of the meaning is in the words: 'Please send the report by Friday at 12:00.' In high-context communication much of the meaning is in the situation, the relationship and what is not said: 'It would be nice to see the report soon.' Both are normal."
Misunderstandings happen when people expect different levels of directness. The safe strategy at work: make the hidden meaning visible with a polite question.
Important: use the model for situations and people, not to rank nations. Country rankings of "directness" in popular business books were not verified for this module and are deliberately not used.
Tip (5 min): ask for one sentence they heard at work or school that was really an order. Practise the polite check question together.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"When we talk with people from other groups, we feel anxiety (a feeling: will I look stupid?) and uncertainty (a thought: what does she expect?). Too much blocks us. Too little makes us careless. Being mindful keeps both at a good level."
Mindful means: notice what is happening, check your interpretation, ask a question. Example: before a first call to an employer, prepare three key sentences, one clarification phrase and the job reference. That lowers uncertainty.
Context: uncertainty about legal status, money or family can raise anxiety in conversations with supervisors, interviewers and officials. That is normal, not a weakness (research note, §3.9).
Tip (3 min): "thermometer" with the hand: how nervous do you feel before calling an employer? Then ask: "What brings it down?" Add answers to the strategy bank. Pass is OK.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"Every workplace has unwritten rules. You cannot know them all on day one. Watch, copy what fits, and ask."
Forms of address: all five partner languages have a formal and an informal "you" (the T/V distinction, Brown &amp; Gilman, 1960). Safe rule: start formal, mirror, accept an offer to switch. Small talk: Ager &amp; Strang found that "Being recognized and greeted by others in the neighbourhood was greatly valued. Small acts of friendship appeared to have a disproportionately positive impact on perceptions" (author's version, p. 15). No verified comparison of small-talk rules by country exists, so we teach observation, not national rules.
Jargon: in Italy's SAI network a mediator simplifies technical language "dall'italiano all'italiano" (from Italian to Italian) in vocational courses (SAI, 2026, p. 117). Contracts: FRA recommends that "all workers should be given a written contract in a language they can understand, at least as regards the basic terms of their employment" (FRA, 2019, p. 16).
Tip: ask participants to add one unwritten rule they noticed at a workplace, school or office. Keep it about places, not nationalities.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(Session 2): group discussion on common challenges faced by young migrants. Suggested split: 40 min group work, 20 min plenary.
In the plenary, link strategies to the models: repair (Session 3), mindful checking (Gudykunst), bonds, bridges and links (Ager &amp; Strang).
The "System" column protects against self-blame: many challenges need employers and institutions to change.
Tip: keep a "parking lot" flipchart for personal or legal questions, and refer them to advisers after the session. Do not try to give legal advice in the group.</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Session 3 is the main practice session for speaking. Suggested timing (research note): 30 min input (six slides, about 5 min each), 45 min role-play, 15 min debrief.</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"Clear speaking is not about difficult words. It is about order, facts, pace and checking."
Plain language (IPLF): "A communication is in plain language if its wording, structure, and design are so clear that the intended readers can easily find what they need, understand what they find, and use that information."
Communication Accommodation Theory, plainly: people adjust their speech to each other. Becoming more similar in speed and formality (convergence) signals respect. Speaking very slowly, loudly or in "simplified" language to someone who does not need it (over-accommodation) can feel patronising. Mirror formality: first name only after an invitation.
Run (5 min): in pairs, one gives a three-sentence instruction using the six elements ("Please clean tables 1 to 6 first. Then the windows. Tell me when you finish."). The partner repeats back. Tip: give each pair a real object or task card to make it concrete.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"Nodding when we do not understand is very human, especially when we are nervous. The question is what we can do in the next ten seconds."
Run (5 min): two volunteers replay the scene twice: once with silent nodding, once using the four repair moves on the next slide.
Evidence: immigrants hold about 30% of all elementary jobs in the EU (Settling In 2023, p. 92). Lack of host-language skills is the most-named specific obstacle to a suitable job (Eurostat lfso_21obst01). "Fire lane" shows why checking is also a safety issue.
Tip: ask the third question seriously. Clear instructions are also the team leader's job, not only Bilal's.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Slide message: repair happens in every conversation, also between native speakers. Asking is a skill, not a failure.
Say: "Conversation researchers call fixing misunderstandings 'repair'. Everybody does it all the time. These four moves work in any language."
Evidence: the CEFR treats asking for clarification as a competence: "Can ask very simply for repetition when they do not understand" and "Can ask someone to clarify or elaborate what they have just said" (A2-B1 descriptors, p. 89). The Council of Europe's democratic competences include "The ability to manage breakdowns in communication, for example by requesting repetitions or reformulations from others" (RFCDC, Vol. 1, p. 51).
Mediation: helping a new colleague who speaks your language is also a valued skill (CEFR Companion Volume, p. 90).
Tip: praise every repair move you hear in the room ("Good question!"). As a trainer, check with "Show me" or "Tell me in your words", not "Do you understand?"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Run (5 min): pairs read the phrases aloud, then each person chooses the two phrases they will use this week and writes them on a card.
Phone: at B1, a person "Can use telecommunications for everyday personal or professional purposes, provided they can ask for clarification from time to time" (CEFR Companion Volume, p. 81). Asking for spelling and repeating details is part of competent phone use.
Context: in an experiment with telephone-based interviews, managers rated accented applicants lower, especially for customer-facing jobs (Timming, 2017). Preparation helps, but the bias is not the applicant's fault.
Tip: adapt "Sie or du" to the local language (u/jij, Lei/tu, siz/sen). Translate the phrase cards into participants' strongest languages if you can.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Slide message: a fixed order lowers the language load. You know what comes next, so you can focus on how to say it. The board shows the care-home example (Grace); the panel shows the same order in a warehouse.
Say: "SBAR comes from hospitals and aviation. It works anywhere a shift ends and another begins."
Evidence: a systematic review found "moderate evidence for improved patient safety through SBAR implementation, especially when used to structure communication over the phone", but also "a lack of high-quality research" (Müller et al., 2018).
Invented scenario for practice: Grace, 24, care assistant from Ghana in the Netherlands, worries her Dutch is "not good enough" and only says "Mrs K. is not good." Task: rewrite it as SBAR and say it in under one minute; the listener reads back the key point. Refugee health professionals in Germany named language and team communication among their challenges (Khan-Gökkaya &amp; Mösko, 2021).
Tip: let pairs write their own SBAR for a job they know (kitchen, shop, building site).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Run (3 min): before showing the slide, ask "How much of communication is body language? Write a number." Then show the slide.
Say: "The 7-38-55 numbers come from small experiments where people judged if a speaker liked them, from one word and a tone or face that did not match. Mehrabian himself says the numbers do not apply to normal conversations. At work, your words carry the instruction, the time, the number."
Evidence: Mehrabian &amp; Wiener (1967), Mehrabian &amp; Ferris (1967). The Council of Europe lists noticing "possible inconsistencies between verbal and non-verbal messages" as a listening skill (RFCDC, Vol. 1, p. 48): body language matters most when it does not fit the words.
Tip: do not laugh at anyone who believed the number. Many trainers still teach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"Body language is real, but it is not a dictionary. The same signal can mean different things to different people. So we observe, and when it matters, we ask."
Evidence: preferred personal distance varies with age and gender as well as country (Sorokowska et al., 2017, global comparison). Responses to eye contact differ between groups studied in the West and East (Akechi et al., 2013). The CEFR describes a pluricultural skill: "Can generally act according to conventions regarding posture, eye contact and distance from others" (pp. 124-125). We make no claims about specific gestures, because those could not be verified.
ESCO lists "use body language" ("Use and understand body language, gestures and other paralinguistic cues") as a transversal skill: participants can name it on a CV.
Run (5 min), "same sentence, three bodies": a volunteer says "I can do that" with a closed, an aggressive and an open posture. The group guesses what each one means. Tip: let volunteers choose; nobody has to act.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(Session 3): Role-play, practising workplace conversations. Suggested split: 45 min role-play, 15 min debrief.
Card "The first phone call" (invented): Amir, 21, calls a logistics company about a forklift-assistant job. The recruiter asks fast: "Can you start on the early shift on Monday, and do you have your own safety shoes?" Amir understands "Monday" but not "early shift". Task: greet, give the job reference, use one repair phrase, repeat back the details, end politely.
Debrief with "two stars and a wish": two things that worked, one thing to try next time.
Tip: allow time-out cards and let shy participants start as observers. No filming.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Session 4 is short and practical. Suggested timing: 5 min respectful interactions, 10 min active-listening demo and pair practice, 30 min case work, 15 min plenary (research note).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"Intercultural competence means communication that is effective, so you reach your goal, and appropriate, so the other person feels respected. Both count."
Evidence: Deardorff defines intercultural competence as "the effective and appropriate behavior and communication in intercultural situations, with effectiveness being determined by the individual and the appropriateness being determined by the other person(s) in the interaction" (2015, p. 142). Her process model runs from attitudes (respect, openness, curiosity) to knowledge and skills (listen, observe, interpret), to inner change (flexibility, empathy) and to effective and appropriate communication. It applies to host colleagues too.
The Council of Europe includes the ability "to express a fundamental disagreement with another person in a manner that is nevertheless respectful of that person's dignity and rights" (RFCDC, Vol. 1, p. 50).
Run (5 min): example: "Effective: my day off was approved. Appropriate: my supervisor felt I asked respectfully." Tip: ask which card participants see least often at work, and why.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"Every message has two parts: the facts and the feeling. Good listeners answer both."
Evidence: Rogers and Farson: "Any message a person tries to get across usually has two components: the content of the message and the feeling or attitude underlying this content." Their workplace example: a machinist says "Well, I'm finally finished with that damned lathe setup", and a good foreman first answers the feeling: "Had a pretty rough time of it?"
Bonus in a second language: summarising is also a way to check that you understood. WEF 2025: 50% of employers call "empathy and active listening" a core skill.
Run (10 min): demonstrate the lathe example with a volunteer, then pairs practise. A tells a small annoying event (invented is fine), B reflects the feeling and summarises the facts; swap. Tip: forbid advice in the first round; only reflect and summarise.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"Mariam's Dutch is not perfect, but she does not need perfect Dutch here. She needs four steps: listen, feeling, facts, offer."
Evidence: 74% of workers in Europe deal with clients or customers at least sometimes (Cedefop, 2022, p. 55); "service orientation and customer service" is a core skill for 47% of employers (WEF, 2025).
Run (5 min): trios with customer, Mariam and observer. Version 2: Mariam freezes first, then asks "Is English OK for you?" and switches language politely if the customer agrees.
Tip: the customer actor can be loud but never insulting.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Case study for Session 4 (constructed character). Never ask participants for their own discrimination stories.
Options to map with risks: avoid; talk directly with a calm script; ask a supervisor; contact the equality body (in Greece: the Greek Ombudsman). Calm script (DESC, Bower &amp; Bower, 1976): "When you repeat my words with my accent (Describe), I feel embarrassed in front of the team (Express). Please stop doing it (Specify). Then I can keep working with you without tension (Consequence)."
Phrases: "I know you mean it as a joke, but it doesn't feel good. Please stop." "My accent is part of who I am. Let's focus on the work." "Can we talk about this privately for a moment?" Accent bias is linked to status and prejudice, not to how well people are understood (Spence et al., 2024). Only 6% of Muslim respondents who felt discriminated against reported it (FRA, 2024, p. 18).
Tip: this topic can trigger memories. Keep the focus on Sara and offer a quiet exit or a break.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"These are real examples from Italy's public reception and integration network. Communication between the young person, the company and the support team made the difference."
Evidence: in the Rome case, the report stresses that communication between the three parties (intern, company and SAI team) is "fondamentale" (essential) for the job placement (p. 103). The programme reports that 33.8% of adult beneficiaries were in job placement in 2025 (p. 105); these are programme statistics without a comparison group, not proven impact.
Case card (invented, based on this practice): Fatou, 21, three-month internship in a hotel in Rome. After two weeks the supervisor says she is "too quiet"; Fatou thinks she is being respectful. Her tutor proposes a three-way meeting.
Tip: ask "Who could be your 'third person' in a difficult talk at work: a tutor, a mentor, a union representative?"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(Session 4): Case study analysis. Suggested split: 30 min case work, 15 min plenary.
Fatou's case can be played as a three-way meeting (intern, supervisor, tutor): each prepares one observation and one request.
Tip: discrimination cases can bring back personal memories. Keep the focus on the constructed characters, remind the group that "pass" is OK, and offer a quiet exit.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Session 5 gives structures that make hard conversations easier. Suggested timing (research note): 20 min input (SBI, Thomas-Kilmann, channels), 55 min simulation stations, 15 min debrief.</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"Good feedback describes what happened, not what kind of person someone is. That makes it easier to hear, and easier to change."
When receiving feedback, use the same structure: if the supervisor is vague, ask for the situation and the behaviour. The Intent step (CCL's extension) turns feedback into a dialogue.
Evidence: 49% of workers in Europe say they need to develop their social skills further (Cedefop, 2022, p. 82). Feedback is a skill everybody is still learning, not only newcomers.
Tip: practise appreciation first. Pairs give each other one SBI compliment about something from this module. It builds safety before criticism.</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"On the left are judgements. On the right are facts, requests and questions. The right side is easier to accept, and it is fairer."
Line 2 is the receiving side. Invented scenario: Yusuf, 20, kitchen assistant in Italy, is told in front of others: "That was not professional today." He does not know what he did wrong. Practise: stay calm, ask for situation and behaviour, agree a next step. Phrases: "Thank you for telling me. Could you give me an example, so I can improve?" "I understand. Next time I will [action]. Is that what you expect?"
Run (5 min): pairs write one more judgement they have heard (anywhere) and rewrite it.
Tip: criticism in front of the whole team is itself a problem. "Can we talk about this privately for a moment?" is always a valid answer.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"There is no always-right way to handle conflict. Each mode is a tool. Problems start when we use one tool for everything."
Evidence: the five modes (competing, collaborating, compromising, avoiding, accommodating) were verified in Kilmann &amp; Thomas (1977). Many newcomers default to avoiding or accommodating because of insecurity about contract, status or language (research note, §4.10).
Run (5 min): read short conflicts (a rota swap, a colleague takes credit for your work, music in the break room, unpaid overtime). Participants point to the mode they would choose and say why.
Tip: make clear that accommodating to unpaid hours or harassment is never the "nice" option. Link to the help points in Session 6.</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Communication in diverse teams. Say: "Pieter's style is fast and direct. Kemal's expectation is different. Neither is a bad person, and the team loses when Kemal stops asking."
Possible solution: both explain their intention; Pieter adds a reason ("The joints are too wide, so it is not stable"), Kemal asks "What exactly should I change?" (convergence, Communication Accommodation Theory). The team agrees how to give fast feedback that is clear and respectful.
Evidence: the Council of Europe lists "Adapting to different communication styles and behaviours" under flexibility and adaptability skills (RFCDC, Vol. 1, p. 50).
Tip: if the discussion turns to "the Dutch are" or "Turks are", ask "Is that true for everyone you know there?"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"Choosing the right channel is part of the message. Pay questions in writing, urgent things by phone, sensitive things in private."
Evidence: 46% of workers in Europe used digital communication tools more often for work meetings after COVID-19 (Cedefop, 2022, p. 23). ESCO's netiquette skill: "Adapt communication strategies to the specific audience and be aware of cultural and generational diversity in digital environments."
Invented scenario: Omar, 25, replied with a thumbs-up meaning "I saw it"; the shift leader read it as "yes"; Omar did not come; conflict followed. In chats, tone and context are thin, so check before you react. Model answers: "To confirm: I can cover Saturday 8-16." / "I saw the message, but I can't work on Saturday, sorry."
Tip: let the group agree three "group-chat rules" for an imaginary team.</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"Asking about your pay is not rude and not dangerous. It is a normal question. Facts, dates and a polite request make it easy for the employer to check."
Scenario (invented): Lina, 22, works in a bakery in Germany. She is afraid of losing her job if she complains. A short, factual email is not an attack: it is a question with dates. The picture: the payslip shows 74 hours, her own record shows 80.
Evidence: FRA interviewed 237 exploited migrant workers in eight EU countries: "Lack of language skills emerged as strongly interconnected with migrant status and as an obstacle to knowing workers' rights" (FRA, 2019, p. 20); language skills deterred them from challenging employers, and access to language courses increased willingness to report. The ILO Guiding Principles call for information on rights "in a language they understand". In Germany, § 108 GewO requires a pay statement "in Textform" with each payment.
Run (10 min): participants write the four-sentence email for Lina, then role-play the follow-up talk with the manager. Rules differ by country; for Türkiye, ILO Information Centres give free information on registration and social security (30,100 workers counselled by May 2026; ILO, 2026, p. 4).
Tip: stress "keep your own record": hours, breaks, photos of rotas, copies of messages.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(Session 5): Simulation exercises. Suggested split: 55 min stations (4 × 12 min plus changes), 15 min debrief.
Success criteria to print on the cards: A = situation and behaviour named; B = mode named and explained; C = handover under one minute, read back correctly; D = subject, facts, one request, polite close.
Tip: rotating the "supervisor" role builds confidence and empathy. Participants often notice how hard it is to give clear feedback.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Session 6 turns practice into a plan. Suggested timing (research note): 25 min self-assessment, 35 min personal action plan, 30 min closing discussion and feedback.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tool (Session 6): Self-assessment, strengths and areas for development in communication. The statements are adapted from the CEFR Companion Volume (pp. 81, 89), the Council of Europe RFCDC (pp. 48-51) and LifeComp S2 Communication (Sala et al., 2020, p. 48).
This is not a validated test: never use it for grading or selection. Participants mark one strength (a "Usually") and one area for development (a "Not yet"), and keep both for the action plan.
Run (15 min): individual, then 5 minutes in pairs: "Tell your partner one strength and one example where you used it." Tip: start with the strengths.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curriculum names an "employment-focused adaptability/communication checklist" among its materials. This 7-item version is proposed in the SMILE research note (§8) for the communication module; it is a practical list, not a validated instrument.
Run (10 min): every "Not yet" or "Almost" is a possible step for the action plan. Ask: "Which one could become a 'Yes' in four weeks?"
Tip: for "equality body or advice centre", point to the table "Where to go when it is not OK" later in this session.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protects participants from a "deficit" message: soft-skills training must not suggest that unemployment or discrimination is their fault.
Field experiments send identical CVs that differ only by name; the call-back gap therefore measures discrimination, not skills (Quillian et al., 2019, meta-analysis of 97 experiments).
Only 6% of Muslim respondents who felt discriminated against reported it (FRA, Being Muslim in the EU, 2024). Point to the help points slide.
Communication-specific evidence: accent bias in hiring (d = 0.47) is not explained by how well candidates are understood (Spence et al., 2024). In a German field experiment, a Turkish name plus headscarf got 4.2% call-backs, compared with 18.8% for a German name and the same CV: she needed 4.5 times as many applications (Weichselbaumer, 2016/2020).
Clear information can help: in a German test, the name gap disappeared when applications included reference letters with positive information about the person (Kaas &amp; Manger, 2012). But this never removes the employer's duty not to discriminate.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EU Skills Profile Tool is "not intended as a recognition or authentication tool": it helps you describe skills, not certify them.
ESCO names for this module: "use body language", "interact with others", "use online conventions of netiquette", "use communication techniques", "establish communication with foreign cultures". Put them on Europass with one concrete example each, for example "handed over shifts with SBAR in a care home".
Optional activity (15 min, if there is internet): fill in part of the EU Skills Profile Tool in two languages side by side, then practise saying two lines aloud for an interview.
Netherlands: most people in civic integration can get a free credential evaluation by IDW (inburgeren.nl).</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"A gap is easier to explain when you show what you are doing now. Present, past, future: who I am now, what I did before, what I want next."
Evidence: in a Swedish field experiment, past long unemployment did not matter to employers once it was followed by work, but current spells of nine months or more were penalised (Eriksson &amp; Rooth, 2014). So name your current activity. 41.4% of tertiary-educated non-EU citizens work below their qualification level (Eurostat lfsa_eoqgan, 2025): translate foreign experience into tasks and results.
Useful phrases: "In my last job I was responsible for [task]; for example, I [result]." "In the last year I focused on [X]; now I'm ready to [Y]." End with a question: "Could you tell me more about the team and a typical day?"
Run (10 min): pairs with a timer, 60 seconds each. Tip: participants choose what to share; they may use an invented character.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"Take your goal card from Session 1 and your self-assessment. Choose one goal only, small enough for four weeks."
LifeComp, the EU framework for personal and social competences, describes communication as "Use of relevant communication strategies, domain-specific codes and tools, depending on the context and content" (Sala et al., 2020, p. 48). Ask: "Which channel and which formality does your goal need?"
Run (35 min): 15 min writing (any language), 15 min in pairs, 5 min: three volunteers read their goal aloud.
Tip: a good goal names a person and a day. "Speak better" is too big; "Ask one repair question every shift" is a plan.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"If something is not OK, you do not have to solve it alone. Every EU country has an equality body for discrimination, and labour inspectorates for unfair work."
Evidence: "Under EU equality legislation, all Member States are required to designate 'equality bodies' to combat discrimination based on racial or ethnic origin, to provide assistance to victims of discrimination" (FRA, Being Black in the EU, 2023/2024, p. 24). In Türkiye, TİHEK accepts e-applications.
For jobs, training and diploma recognition: İŞKUR (TR), DYPA (EL), Centri per l'Impiego (IT), Agentur für Arbeit and Jugendmigrationsdienste for ages 12-27 (DE), UWV and the municipality (NL); recognition: YÖK/MEB, DOATAP, CIMEA, Anerkennung in Deutschland, IDW.
Tip: ask everyone to save one number or website in their phone now, as the "resource" in their action plan.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(Session 6): closing discussion and feedback. Run a closing circle (15 min): each person answers one question of their choice in one sentence.
Then hand out the anonymous module feedback form (10 min). Ask also which activity helped most and which was hardest. Use it to adapt the next round.
Tip: end with the strategy bank from Session 1: read three strategies aloud and thank the group for building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Summarise with the group: ask three volunteers to name one tool they will use (repair moves, SBAR, active listening, SBI, a conflict mode, a clear email, the 60-second answer).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Full verified references with URLs and page numbers, including laws, tools and sources cited only in the speaker notes (GewO § 108, ESCO, LifeComp, IPLF, Bower &amp; Bower, Kaas &amp; Manger, Eriksson &amp; Rooth, Weichselbaumer, Timming, Roessel et al., Lee et al., Khan-Gökkaya &amp; Mösko, ILO 2026): SMILE research note "Communication" (arastirma/communication-icerik.md) and the shared labour-market note.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Invite participants to continue on the SMILE learning platform (QR code). Remind them to keep their action-plan card and to check it in four weeks.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55</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pn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png"/><Relationship Id="rId9" Type="http://schemas.openxmlformats.org/officeDocument/2006/relationships/image" Target="../media/image-1002-9.png"/><Relationship Id="rId10" Type="http://schemas.openxmlformats.org/officeDocument/2006/relationships/image" Target="../media/image-1002-10.png"/><Relationship Id="rId11" Type="http://schemas.openxmlformats.org/officeDocument/2006/relationships/image" Target="../media/image-1002-11.png"/><Relationship Id="rId1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smile-smartleap/kimlik/img/ab-baskanligi.png">    </p:cNvPr>
          <p:cNvPicPr>
            <a:picLocks noChangeAspect="1"/>
          </p:cNvPicPr>
          <p:nvPr/>
        </p:nvPicPr>
        <p:blipFill>
          <a:blip r:embed="rId1"/>
          <a:stretch>
            <a:fillRect/>
          </a:stretch>
        </p:blipFill>
        <p:spPr>
          <a:xfrm>
            <a:off x="360000" y="187200"/>
            <a:ext cx="496440" cy="273600"/>
          </a:xfrm>
          <a:prstGeom prst="rect">
            <a:avLst/>
          </a:prstGeom>
        </p:spPr>
      </p:pic>
      <p:pic>
        <p:nvPicPr>
          <p:cNvPr id="3" name="Image 1" descr="/root/smile-smartleap/kimlik/img/tr-ulusal-ajans.png">    </p:cNvPr>
          <p:cNvPicPr>
            <a:picLocks noChangeAspect="1"/>
          </p:cNvPicPr>
          <p:nvPr/>
        </p:nvPicPr>
        <p:blipFill>
          <a:blip r:embed="rId2"/>
          <a:stretch>
            <a:fillRect/>
          </a:stretch>
        </p:blipFill>
        <p:spPr>
          <a:xfrm>
            <a:off x="971640" y="187200"/>
            <a:ext cx="516960" cy="273600"/>
          </a:xfrm>
          <a:prstGeom prst="rect">
            <a:avLst/>
          </a:prstGeom>
        </p:spPr>
      </p:pic>
      <p:pic>
        <p:nvPicPr>
          <p:cNvPr id="4" name="Image 2" descr="/root/smile-smartleap/kimlik/img/eu-cofunded-en.png">    </p:cNvPr>
          <p:cNvPicPr>
            <a:picLocks noChangeAspect="1"/>
          </p:cNvPicPr>
          <p:nvPr/>
        </p:nvPicPr>
        <p:blipFill>
          <a:blip r:embed="rId3"/>
          <a:stretch>
            <a:fillRect/>
          </a:stretch>
        </p:blipFill>
        <p:spPr>
          <a:xfrm>
            <a:off x="1603800" y="144000"/>
            <a:ext cx="1685160" cy="360000"/>
          </a:xfrm>
          <a:prstGeom prst="rect">
            <a:avLst/>
          </a:prstGeom>
        </p:spPr>
      </p:pic>
      <p:pic>
        <p:nvPicPr>
          <p:cNvPr id="5" name="Image 3" descr="/root/smile-smartleap/kimlik/img/smile-logo.png">    </p:cNvPr>
          <p:cNvPicPr>
            <a:picLocks noChangeAspect="1"/>
          </p:cNvPicPr>
          <p:nvPr/>
        </p:nvPicPr>
        <p:blipFill>
          <a:blip r:embed="rId4"/>
          <a:stretch>
            <a:fillRect/>
          </a:stretch>
        </p:blipFill>
        <p:spPr>
          <a:xfrm>
            <a:off x="10781280" y="172800"/>
            <a:ext cx="1050840" cy="302400"/>
          </a:xfrm>
          <a:prstGeom prst="rect">
            <a:avLst/>
          </a:prstGeom>
        </p:spPr>
      </p:pic>
      <p:pic>
        <p:nvPicPr>
          <p:cNvPr id="6" name="Image 4" descr="/root/smile-smartleap/kimlik/img/ortaklar/1-migarts.png">    </p:cNvPr>
          <p:cNvPicPr>
            <a:picLocks noChangeAspect="1"/>
          </p:cNvPicPr>
          <p:nvPr/>
        </p:nvPicPr>
        <p:blipFill>
          <a:blip r:embed="rId5"/>
          <a:stretch>
            <a:fillRect/>
          </a:stretch>
        </p:blipFill>
        <p:spPr>
          <a:xfrm>
            <a:off x="3788280" y="6553800"/>
            <a:ext cx="465120" cy="183960"/>
          </a:xfrm>
          <a:prstGeom prst="rect">
            <a:avLst/>
          </a:prstGeom>
        </p:spPr>
      </p:pic>
      <p:pic>
        <p:nvPicPr>
          <p:cNvPr id="7" name="Image 5" descr="/root/smile-smartleap/kimlik/img/ortaklar/2-kean.png">    </p:cNvPr>
          <p:cNvPicPr>
            <a:picLocks noChangeAspect="1"/>
          </p:cNvPicPr>
          <p:nvPr/>
        </p:nvPicPr>
        <p:blipFill>
          <a:blip r:embed="rId6"/>
          <a:stretch>
            <a:fillRect/>
          </a:stretch>
        </p:blipFill>
        <p:spPr>
          <a:xfrm>
            <a:off x="4523400" y="6516000"/>
            <a:ext cx="311760" cy="259200"/>
          </a:xfrm>
          <a:prstGeom prst="rect">
            <a:avLst/>
          </a:prstGeom>
        </p:spPr>
      </p:pic>
      <p:pic>
        <p:nvPicPr>
          <p:cNvPr id="8" name="Image 6" descr="/root/smile-smartleap/kimlik/img/ortaklar/3-wip.png">    </p:cNvPr>
          <p:cNvPicPr>
            <a:picLocks noChangeAspect="1"/>
          </p:cNvPicPr>
          <p:nvPr/>
        </p:nvPicPr>
        <p:blipFill>
          <a:blip r:embed="rId7"/>
          <a:stretch>
            <a:fillRect/>
          </a:stretch>
        </p:blipFill>
        <p:spPr>
          <a:xfrm>
            <a:off x="5105160" y="6516000"/>
            <a:ext cx="225720" cy="259200"/>
          </a:xfrm>
          <a:prstGeom prst="rect">
            <a:avLst/>
          </a:prstGeom>
        </p:spPr>
      </p:pic>
      <p:pic>
        <p:nvPicPr>
          <p:cNvPr id="9" name="Image 7" descr="/root/smile-smartleap/kimlik/img/ortaklar/4-smartleap.png">    </p:cNvPr>
          <p:cNvPicPr>
            <a:picLocks noChangeAspect="1"/>
          </p:cNvPicPr>
          <p:nvPr/>
        </p:nvPicPr>
        <p:blipFill>
          <a:blip r:embed="rId8"/>
          <a:stretch>
            <a:fillRect/>
          </a:stretch>
        </p:blipFill>
        <p:spPr>
          <a:xfrm>
            <a:off x="5600880" y="6579000"/>
            <a:ext cx="642600" cy="133200"/>
          </a:xfrm>
          <a:prstGeom prst="rect">
            <a:avLst/>
          </a:prstGeom>
        </p:spPr>
      </p:pic>
      <p:pic>
        <p:nvPicPr>
          <p:cNvPr id="10" name="Image 8" descr="/root/smile-smartleap/kimlik/img/ortaklar/5-girisimcilik-okulu.png">    </p:cNvPr>
          <p:cNvPicPr>
            <a:picLocks noChangeAspect="1"/>
          </p:cNvPicPr>
          <p:nvPr/>
        </p:nvPicPr>
        <p:blipFill>
          <a:blip r:embed="rId9"/>
          <a:stretch>
            <a:fillRect/>
          </a:stretch>
        </p:blipFill>
        <p:spPr>
          <a:xfrm>
            <a:off x="6513480" y="6546960"/>
            <a:ext cx="434160" cy="196920"/>
          </a:xfrm>
          <a:prstGeom prst="rect">
            <a:avLst/>
          </a:prstGeom>
        </p:spPr>
      </p:pic>
      <p:pic>
        <p:nvPicPr>
          <p:cNvPr id="11" name="Image 9" descr="/root/smile-smartleap/kimlik/img/ortaklar/6-bir-iz.png">    </p:cNvPr>
          <p:cNvPicPr>
            <a:picLocks noChangeAspect="1"/>
          </p:cNvPicPr>
          <p:nvPr/>
        </p:nvPicPr>
        <p:blipFill>
          <a:blip r:embed="rId10"/>
          <a:stretch>
            <a:fillRect/>
          </a:stretch>
        </p:blipFill>
        <p:spPr>
          <a:xfrm>
            <a:off x="7217640" y="6522480"/>
            <a:ext cx="347400" cy="246240"/>
          </a:xfrm>
          <a:prstGeom prst="rect">
            <a:avLst/>
          </a:prstGeom>
        </p:spPr>
      </p:pic>
      <p:pic>
        <p:nvPicPr>
          <p:cNvPr id="12" name="Image 10" descr="/root/smile-smartleap/kimlik/img/ortaklar/7-suse.png">    </p:cNvPr>
          <p:cNvPicPr>
            <a:picLocks noChangeAspect="1"/>
          </p:cNvPicPr>
          <p:nvPr/>
        </p:nvPicPr>
        <p:blipFill>
          <a:blip r:embed="rId11"/>
          <a:stretch>
            <a:fillRect/>
          </a:stretch>
        </p:blipFill>
        <p:spPr>
          <a:xfrm>
            <a:off x="7835040" y="6570360"/>
            <a:ext cx="568800" cy="150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2.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2.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2.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2.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1.png"/><Relationship Id="rId4" Type="http://schemas.openxmlformats.org/officeDocument/2006/relationships/image" Target="../media/image-14-2.png"/><Relationship Id="rId5" Type="http://schemas.openxmlformats.org/officeDocument/2006/relationships/image" Target="../media/image-14-1.png"/><Relationship Id="rId6" Type="http://schemas.openxmlformats.org/officeDocument/2006/relationships/image" Target="../media/image-14-2.png"/><Relationship Id="rId7" Type="http://schemas.openxmlformats.org/officeDocument/2006/relationships/image" Target="../media/image-14-1.png"/><Relationship Id="rId8" Type="http://schemas.openxmlformats.org/officeDocument/2006/relationships/image" Target="../media/image-14-2.png"/><Relationship Id="rId9" Type="http://schemas.openxmlformats.org/officeDocument/2006/relationships/image" Target="../media/image-14-1.png"/><Relationship Id="rId10" Type="http://schemas.openxmlformats.org/officeDocument/2006/relationships/image" Target="../media/image-14-2.png"/><Relationship Id="rId11" Type="http://schemas.openxmlformats.org/officeDocument/2006/relationships/slideLayout" Target="../slideLayouts/slideLayout2.xml"/><Relationship Id="rId1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2.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2.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2.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2.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2.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2.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slideLayout" Target="../slideLayouts/slideLayout2.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image" Target="../media/image-27-5.png"/><Relationship Id="rId6" Type="http://schemas.openxmlformats.org/officeDocument/2006/relationships/slideLayout" Target="../slideLayouts/slideLayout2.xml"/><Relationship Id="rId7"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2.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slideLayout" Target="../slideLayouts/slideLayout2.xml"/><Relationship Id="rId8"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image" Target="../media/image-31-3.png"/><Relationship Id="rId4" Type="http://schemas.openxmlformats.org/officeDocument/2006/relationships/image" Target="../media/image-31-2.png"/><Relationship Id="rId5" Type="http://schemas.openxmlformats.org/officeDocument/2006/relationships/image" Target="../media/image-31-5.png"/><Relationship Id="rId6" Type="http://schemas.openxmlformats.org/officeDocument/2006/relationships/image" Target="../media/image-31-6.png"/><Relationship Id="rId7" Type="http://schemas.openxmlformats.org/officeDocument/2006/relationships/slideLayout" Target="../slideLayouts/slideLayout2.xml"/><Relationship Id="rId8"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slideLayout" Target="../slideLayouts/slideLayout2.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slideLayout" Target="../slideLayouts/slideLayout2.xml"/><Relationship Id="rId5"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image" Target="../media/image-34-4.png"/><Relationship Id="rId5" Type="http://schemas.openxmlformats.org/officeDocument/2006/relationships/image" Target="../media/image-34-5.png"/><Relationship Id="rId6" Type="http://schemas.openxmlformats.org/officeDocument/2006/relationships/slideLayout" Target="../slideLayouts/slideLayout2.xml"/><Relationship Id="rId7"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slideLayout" Target="../slideLayouts/slideLayout2.xml"/><Relationship Id="rId5"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slideLayout" Target="../slideLayouts/slideLayout2.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image" Target="../media/image-40-3.png"/><Relationship Id="rId4" Type="http://schemas.openxmlformats.org/officeDocument/2006/relationships/image" Target="../media/image-40-4.png"/><Relationship Id="rId5" Type="http://schemas.openxmlformats.org/officeDocument/2006/relationships/slideLayout" Target="../slideLayouts/slideLayout2.xml"/><Relationship Id="rId6"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2.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image" Target="../media/image-42-4.png"/><Relationship Id="rId5" Type="http://schemas.openxmlformats.org/officeDocument/2006/relationships/image" Target="../media/image-42-5.png"/><Relationship Id="rId6" Type="http://schemas.openxmlformats.org/officeDocument/2006/relationships/slideLayout" Target="../slideLayouts/slideLayout2.xml"/><Relationship Id="rId7"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image" Target="../media/image-43-3.png"/><Relationship Id="rId4" Type="http://schemas.openxmlformats.org/officeDocument/2006/relationships/slideLayout" Target="../slideLayouts/slideLayout2.xml"/><Relationship Id="rId5"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slideLayout" Target="../slideLayouts/slideLayout2.xml"/><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image" Target="../media/image-47-2.png"/><Relationship Id="rId3" Type="http://schemas.openxmlformats.org/officeDocument/2006/relationships/image" Target="../media/image-47-3.png"/><Relationship Id="rId4" Type="http://schemas.openxmlformats.org/officeDocument/2006/relationships/image" Target="../media/image-47-4.png"/><Relationship Id="rId5" Type="http://schemas.openxmlformats.org/officeDocument/2006/relationships/slideLayout" Target="../slideLayouts/slideLayout2.xml"/><Relationship Id="rId6"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png"/><Relationship Id="rId3" Type="http://schemas.openxmlformats.org/officeDocument/2006/relationships/image" Target="../media/image-48-1.png"/><Relationship Id="rId4" Type="http://schemas.openxmlformats.org/officeDocument/2006/relationships/image" Target="../media/image-48-2.png"/><Relationship Id="rId5" Type="http://schemas.openxmlformats.org/officeDocument/2006/relationships/image" Target="../media/image-48-5.png"/><Relationship Id="rId6" Type="http://schemas.openxmlformats.org/officeDocument/2006/relationships/slideLayout" Target="../slideLayouts/slideLayout2.xml"/><Relationship Id="rId7"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2.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image" Target="../media/image-50-2.png"/><Relationship Id="rId3" Type="http://schemas.openxmlformats.org/officeDocument/2006/relationships/image" Target="../media/image-50-3.png"/><Relationship Id="rId4" Type="http://schemas.openxmlformats.org/officeDocument/2006/relationships/image" Target="../media/image-50-4.png"/><Relationship Id="rId5" Type="http://schemas.openxmlformats.org/officeDocument/2006/relationships/image" Target="../media/image-50-5.png"/><Relationship Id="rId6" Type="http://schemas.openxmlformats.org/officeDocument/2006/relationships/slideLayout" Target="../slideLayouts/slideLayout2.xml"/><Relationship Id="rId7"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image" Target="../media/image-51-2.png"/><Relationship Id="rId3" Type="http://schemas.openxmlformats.org/officeDocument/2006/relationships/slideLayout" Target="../slideLayouts/slideLayout2.xml"/><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image" Target="../media/image-52-2.png"/><Relationship Id="rId3" Type="http://schemas.openxmlformats.org/officeDocument/2006/relationships/image" Target="../media/image-52-3.png"/><Relationship Id="rId4" Type="http://schemas.openxmlformats.org/officeDocument/2006/relationships/image" Target="../media/image-52-4.png"/><Relationship Id="rId5" Type="http://schemas.openxmlformats.org/officeDocument/2006/relationships/slideLayout" Target="../slideLayouts/slideLayout2.xml"/><Relationship Id="rId6"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image" Target="../media/image-55-2.png"/><Relationship Id="rId3" Type="http://schemas.openxmlformats.org/officeDocument/2006/relationships/slideLayout" Target="../slideLayouts/slideLayout2.xml"/><Relationship Id="rId4"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root/smile-smartleap/sunum/build/cache/varlik/sekil-blob-48C0DC-900-0.png">    </p:cNvPr>
          <p:cNvPicPr>
            <a:picLocks noChangeAspect="1"/>
          </p:cNvPicPr>
          <p:nvPr/>
        </p:nvPicPr>
        <p:blipFill>
          <a:blip r:embed="rId1"/>
          <a:stretch>
            <a:fillRect/>
          </a:stretch>
        </p:blipFill>
        <p:spPr>
          <a:xfrm>
            <a:off x="7802575" y="1212020"/>
            <a:ext cx="3931920" cy="4192760"/>
          </a:xfrm>
          <a:prstGeom prst="rect">
            <a:avLst/>
          </a:prstGeom>
        </p:spPr>
      </p:pic>
      <p:pic>
        <p:nvPicPr>
          <p:cNvPr id="3" name="Image 1" descr="/root/smile-smartleap/sunum/build/cache/varlik/sekil-blob-FFD37C-900-hv.png">    </p:cNvPr>
          <p:cNvPicPr>
            <a:picLocks noChangeAspect="1"/>
          </p:cNvPicPr>
          <p:nvPr/>
        </p:nvPicPr>
        <p:blipFill>
          <a:blip r:embed="rId2"/>
          <a:stretch>
            <a:fillRect/>
          </a:stretch>
        </p:blipFill>
        <p:spPr>
          <a:xfrm>
            <a:off x="7208215" y="4789800"/>
            <a:ext cx="1371600" cy="1463040"/>
          </a:xfrm>
          <a:prstGeom prst="rect">
            <a:avLst/>
          </a:prstGeom>
        </p:spPr>
      </p:pic>
      <p:pic>
        <p:nvPicPr>
          <p:cNvPr id="4" name="Image 2" descr="/root/smile-smartleap/sunum/build/cache/cizim/m1-hero--a6f04b6b14-2400.png">    </p:cNvPr>
          <p:cNvPicPr>
            <a:picLocks noChangeAspect="1"/>
          </p:cNvPicPr>
          <p:nvPr/>
        </p:nvPicPr>
        <p:blipFill>
          <a:blip r:embed="rId3"/>
          <a:stretch>
            <a:fillRect/>
          </a:stretch>
        </p:blipFill>
        <p:spPr>
          <a:xfrm>
            <a:off x="6309360" y="1185542"/>
            <a:ext cx="5516575" cy="4291436"/>
          </a:xfrm>
          <a:prstGeom prst="rect">
            <a:avLst/>
          </a:prstGeom>
        </p:spPr>
      </p:pic>
      <p:pic>
        <p:nvPicPr>
          <p:cNvPr id="5" name="Image 3" descr="/root/smile-smartleap/sunum/build/cache/varlik/nokta-183454-4x3-0.55.png">    </p:cNvPr>
          <p:cNvPicPr>
            <a:picLocks noChangeAspect="1"/>
          </p:cNvPicPr>
          <p:nvPr/>
        </p:nvPicPr>
        <p:blipFill>
          <a:blip r:embed="rId4"/>
          <a:stretch>
            <a:fillRect/>
          </a:stretch>
        </p:blipFill>
        <p:spPr>
          <a:xfrm>
            <a:off x="548640" y="5704200"/>
            <a:ext cx="731520" cy="548640"/>
          </a:xfrm>
          <a:prstGeom prst="rect">
            <a:avLst/>
          </a:prstGeom>
        </p:spPr>
      </p:pic>
      <p:sp>
        <p:nvSpPr>
          <p:cNvPr id="6" name="Text 0"/>
          <p:cNvSpPr txBox="1"/>
          <p:nvPr/>
        </p:nvSpPr>
        <p:spPr>
          <a:xfrm>
            <a:off x="548640" y="1095480"/>
            <a:ext cx="6766560" cy="292608"/>
          </a:xfrm>
          <a:prstGeom prst="rect">
            <a:avLst/>
          </a:prstGeom>
          <a:noFill/>
          <a:ln/>
        </p:spPr>
        <p:txBody>
          <a:bodyPr wrap="square" lIns="0" tIns="0" rIns="0" bIns="0" rtlCol="0" anchor="t"/>
          <a:lstStyle/>
          <a:p>
            <a:pPr indent="0" marL="0">
              <a:buNone/>
            </a:pPr>
            <a:r>
              <a:rPr lang="en-GB" altLang="en-US" sz="1300" b="1" spc="200" kern="0" dirty="0">
                <a:solidFill>
                  <a:srgbClr val="137A97"/>
                </a:solidFill>
                <a:latin typeface="Montserrat" pitchFamily="34" charset="0"/>
                <a:ea typeface="Montserrat" pitchFamily="34" charset="-122"/>
                <a:cs typeface="Montserrat" pitchFamily="34" charset="-120"/>
              </a:rPr>
              <a:t>MODULE 1 · TRAINER PRESENTATION</a:t>
            </a:r>
            <a:endParaRPr lang="en-GB" sz="1300" dirty="0"/>
          </a:p>
        </p:txBody>
      </p:sp>
      <p:sp>
        <p:nvSpPr>
          <p:cNvPr id="7" name="Text 1"/>
          <p:cNvSpPr txBox="1"/>
          <p:nvPr/>
        </p:nvSpPr>
        <p:spPr>
          <a:xfrm>
            <a:off x="548640" y="1461240"/>
            <a:ext cx="6949440" cy="1051560"/>
          </a:xfrm>
          <a:prstGeom prst="rect">
            <a:avLst/>
          </a:prstGeom>
          <a:noFill/>
          <a:ln/>
        </p:spPr>
        <p:txBody>
          <a:bodyPr wrap="square" lIns="0" tIns="0" rIns="0" bIns="0" rtlCol="0" anchor="t">
            <a:normAutofit/>
          </a:bodyPr>
          <a:lstStyle/>
          <a:p>
            <a:pPr indent="0" marL="0">
              <a:buNone/>
            </a:pPr>
            <a:r>
              <a:rPr lang="en-GB" altLang="en-US" sz="4800" b="1" dirty="0">
                <a:solidFill>
                  <a:srgbClr val="183454"/>
                </a:solidFill>
                <a:latin typeface="Montserrat" pitchFamily="34" charset="0"/>
                <a:ea typeface="Montserrat" pitchFamily="34" charset="-122"/>
                <a:cs typeface="Montserrat" pitchFamily="34" charset="-120"/>
              </a:rPr>
              <a:t>Communication</a:t>
            </a:r>
            <a:endParaRPr lang="en-GB" sz="4800" dirty="0"/>
          </a:p>
        </p:txBody>
      </p:sp>
      <p:sp>
        <p:nvSpPr>
          <p:cNvPr id="8" name="Text 2"/>
          <p:cNvSpPr txBox="1"/>
          <p:nvPr/>
        </p:nvSpPr>
        <p:spPr>
          <a:xfrm>
            <a:off x="548640" y="2558520"/>
            <a:ext cx="6675120" cy="960120"/>
          </a:xfrm>
          <a:prstGeom prst="rect">
            <a:avLst/>
          </a:prstGeom>
          <a:noFill/>
          <a:ln/>
        </p:spPr>
        <p:txBody>
          <a:bodyPr wrap="square" lIns="0" tIns="0" rIns="0" bIns="0" rtlCol="0" anchor="t">
            <a:normAutofit/>
          </a:bodyPr>
          <a:lstStyle/>
          <a:p>
            <a:pPr indent="0" marL="0">
              <a:buNone/>
            </a:pPr>
            <a:r>
              <a:rPr lang="en-GB" altLang="en-US" sz="1750" dirty="0">
                <a:solidFill>
                  <a:srgbClr val="4A5B70"/>
                </a:solidFill>
                <a:latin typeface="Montserrat" pitchFamily="34" charset="0"/>
                <a:ea typeface="Montserrat" pitchFamily="34" charset="-122"/>
                <a:cs typeface="Montserrat" pitchFamily="34" charset="-120"/>
              </a:rPr>
              <a:t>Speak clearly, check, listen and speak up: confident communication for your first job and everyday work in a new country.</a:t>
            </a:r>
            <a:endParaRPr lang="en-GB" sz="1750" dirty="0"/>
          </a:p>
        </p:txBody>
      </p:sp>
      <p:sp>
        <p:nvSpPr>
          <p:cNvPr id="9" name="Shape 3"/>
          <p:cNvSpPr/>
          <p:nvPr/>
        </p:nvSpPr>
        <p:spPr>
          <a:xfrm>
            <a:off x="548640" y="3655800"/>
            <a:ext cx="1102081" cy="329184"/>
          </a:xfrm>
          <a:prstGeom prst="roundRect">
            <a:avLst>
              <a:gd name="adj" fmla="val 50000"/>
            </a:avLst>
          </a:prstGeom>
          <a:solidFill>
            <a:srgbClr val="E5F6FA"/>
          </a:solidFill>
          <a:ln w="9525">
            <a:solidFill>
              <a:srgbClr val="E5F6FA"/>
            </a:solidFill>
            <a:prstDash val="solid"/>
          </a:ln>
        </p:spPr>
      </p:sp>
      <p:sp>
        <p:nvSpPr>
          <p:cNvPr id="10" name="Text 4"/>
          <p:cNvSpPr txBox="1"/>
          <p:nvPr/>
        </p:nvSpPr>
        <p:spPr>
          <a:xfrm>
            <a:off x="548640" y="3655800"/>
            <a:ext cx="1102081" cy="329184"/>
          </a:xfrm>
          <a:prstGeom prst="rect">
            <a:avLst/>
          </a:prstGeom>
          <a:noFill/>
          <a:ln/>
        </p:spPr>
        <p:txBody>
          <a:bodyPr wrap="square" lIns="0" tIns="0" rIns="0" bIns="0" rtlCol="0" anchor="ctr"/>
          <a:lstStyle/>
          <a:p>
            <a:pPr algn="ctr" indent="0" marL="0">
              <a:buNone/>
            </a:pPr>
            <a:r>
              <a:rPr lang="en-GB" altLang="en-US" sz="1150" b="1" dirty="0">
                <a:solidFill>
                  <a:srgbClr val="137A97"/>
                </a:solidFill>
                <a:latin typeface="Montserrat" pitchFamily="34" charset="0"/>
                <a:ea typeface="Montserrat" pitchFamily="34" charset="-122"/>
                <a:cs typeface="Montserrat" pitchFamily="34" charset="-120"/>
              </a:rPr>
              <a:t>8 hours</a:t>
            </a:r>
            <a:endParaRPr lang="en-GB" sz="1150" dirty="0"/>
          </a:p>
        </p:txBody>
      </p:sp>
      <p:sp>
        <p:nvSpPr>
          <p:cNvPr id="11" name="Shape 5"/>
          <p:cNvSpPr/>
          <p:nvPr/>
        </p:nvSpPr>
        <p:spPr>
          <a:xfrm>
            <a:off x="1778737" y="3655800"/>
            <a:ext cx="1433322" cy="329184"/>
          </a:xfrm>
          <a:prstGeom prst="roundRect">
            <a:avLst>
              <a:gd name="adj" fmla="val 50000"/>
            </a:avLst>
          </a:prstGeom>
          <a:solidFill>
            <a:srgbClr val="E5F6FA"/>
          </a:solidFill>
          <a:ln w="9525">
            <a:solidFill>
              <a:srgbClr val="E5F6FA"/>
            </a:solidFill>
            <a:prstDash val="solid"/>
          </a:ln>
        </p:spPr>
      </p:sp>
      <p:sp>
        <p:nvSpPr>
          <p:cNvPr id="12" name="Text 6"/>
          <p:cNvSpPr txBox="1"/>
          <p:nvPr/>
        </p:nvSpPr>
        <p:spPr>
          <a:xfrm>
            <a:off x="1778737" y="3655800"/>
            <a:ext cx="1433322" cy="329184"/>
          </a:xfrm>
          <a:prstGeom prst="rect">
            <a:avLst/>
          </a:prstGeom>
          <a:noFill/>
          <a:ln/>
        </p:spPr>
        <p:txBody>
          <a:bodyPr wrap="square" lIns="0" tIns="0" rIns="0" bIns="0" rtlCol="0" anchor="ctr"/>
          <a:lstStyle/>
          <a:p>
            <a:pPr algn="ctr" indent="0" marL="0">
              <a:buNone/>
            </a:pPr>
            <a:r>
              <a:rPr lang="en-GB" altLang="en-US" sz="1150" b="1" dirty="0">
                <a:solidFill>
                  <a:srgbClr val="137A97"/>
                </a:solidFill>
                <a:latin typeface="Montserrat" pitchFamily="34" charset="0"/>
                <a:ea typeface="Montserrat" pitchFamily="34" charset="-122"/>
                <a:cs typeface="Montserrat" pitchFamily="34" charset="-120"/>
              </a:rPr>
              <a:t>6 sessions</a:t>
            </a:r>
            <a:endParaRPr lang="en-GB" sz="1150" dirty="0"/>
          </a:p>
        </p:txBody>
      </p:sp>
      <p:sp>
        <p:nvSpPr>
          <p:cNvPr id="13" name="Shape 7"/>
          <p:cNvSpPr/>
          <p:nvPr/>
        </p:nvSpPr>
        <p:spPr>
          <a:xfrm>
            <a:off x="3340075" y="3655800"/>
            <a:ext cx="1433322" cy="329184"/>
          </a:xfrm>
          <a:prstGeom prst="roundRect">
            <a:avLst>
              <a:gd name="adj" fmla="val 50000"/>
            </a:avLst>
          </a:prstGeom>
          <a:solidFill>
            <a:srgbClr val="E5F6FA"/>
          </a:solidFill>
          <a:ln w="9525">
            <a:solidFill>
              <a:srgbClr val="E5F6FA"/>
            </a:solidFill>
            <a:prstDash val="solid"/>
          </a:ln>
        </p:spPr>
      </p:sp>
      <p:sp>
        <p:nvSpPr>
          <p:cNvPr id="14" name="Text 8"/>
          <p:cNvSpPr txBox="1"/>
          <p:nvPr/>
        </p:nvSpPr>
        <p:spPr>
          <a:xfrm>
            <a:off x="3340075" y="3655800"/>
            <a:ext cx="1433322" cy="329184"/>
          </a:xfrm>
          <a:prstGeom prst="rect">
            <a:avLst/>
          </a:prstGeom>
          <a:noFill/>
          <a:ln/>
        </p:spPr>
        <p:txBody>
          <a:bodyPr wrap="square" lIns="0" tIns="0" rIns="0" bIns="0" rtlCol="0" anchor="ctr"/>
          <a:lstStyle/>
          <a:p>
            <a:pPr algn="ctr" indent="0" marL="0">
              <a:buNone/>
            </a:pPr>
            <a:r>
              <a:rPr lang="en-GB" altLang="en-US" sz="1150" b="1" dirty="0">
                <a:solidFill>
                  <a:srgbClr val="137A97"/>
                </a:solidFill>
                <a:latin typeface="Montserrat" pitchFamily="34" charset="0"/>
                <a:ea typeface="Montserrat" pitchFamily="34" charset="-122"/>
                <a:cs typeface="Montserrat" pitchFamily="34" charset="-120"/>
              </a:rPr>
              <a:t>Ages 18-30</a:t>
            </a:r>
            <a:endParaRPr lang="en-GB" sz="1150" dirty="0"/>
          </a:p>
        </p:txBody>
      </p:sp>
      <p:sp>
        <p:nvSpPr>
          <p:cNvPr id="15" name="Shape 9"/>
          <p:cNvSpPr/>
          <p:nvPr/>
        </p:nvSpPr>
        <p:spPr>
          <a:xfrm>
            <a:off x="4901413" y="3655800"/>
            <a:ext cx="1764563" cy="329184"/>
          </a:xfrm>
          <a:prstGeom prst="roundRect">
            <a:avLst>
              <a:gd name="adj" fmla="val 50000"/>
            </a:avLst>
          </a:prstGeom>
          <a:solidFill>
            <a:srgbClr val="E5F6FA"/>
          </a:solidFill>
          <a:ln w="9525">
            <a:solidFill>
              <a:srgbClr val="E5F6FA"/>
            </a:solidFill>
            <a:prstDash val="solid"/>
          </a:ln>
        </p:spPr>
      </p:sp>
      <p:sp>
        <p:nvSpPr>
          <p:cNvPr id="16" name="Text 10"/>
          <p:cNvSpPr txBox="1"/>
          <p:nvPr/>
        </p:nvSpPr>
        <p:spPr>
          <a:xfrm>
            <a:off x="4901413" y="3655800"/>
            <a:ext cx="1764563" cy="329184"/>
          </a:xfrm>
          <a:prstGeom prst="rect">
            <a:avLst/>
          </a:prstGeom>
          <a:noFill/>
          <a:ln/>
        </p:spPr>
        <p:txBody>
          <a:bodyPr wrap="square" lIns="0" tIns="0" rIns="0" bIns="0" rtlCol="0" anchor="ctr"/>
          <a:lstStyle/>
          <a:p>
            <a:pPr algn="ctr" indent="0" marL="0">
              <a:buNone/>
            </a:pPr>
            <a:r>
              <a:rPr lang="en-GB" altLang="en-US" sz="1150" b="1" dirty="0">
                <a:solidFill>
                  <a:srgbClr val="137A97"/>
                </a:solidFill>
                <a:latin typeface="Montserrat" pitchFamily="34" charset="0"/>
                <a:ea typeface="Montserrat" pitchFamily="34" charset="-122"/>
                <a:cs typeface="Montserrat" pitchFamily="34" charset="-120"/>
              </a:rPr>
              <a:t>B1-B2 English</a:t>
            </a:r>
            <a:endParaRPr lang="en-GB" sz="1150" dirty="0"/>
          </a:p>
        </p:txBody>
      </p:sp>
      <p:sp>
        <p:nvSpPr>
          <p:cNvPr id="17" name="Text 11"/>
          <p:cNvSpPr txBox="1"/>
          <p:nvPr/>
        </p:nvSpPr>
        <p:spPr>
          <a:xfrm>
            <a:off x="1417320" y="5155560"/>
            <a:ext cx="4937760" cy="1005840"/>
          </a:xfrm>
          <a:prstGeom prst="rect">
            <a:avLst/>
          </a:prstGeom>
          <a:noFill/>
          <a:ln/>
        </p:spPr>
        <p:txBody>
          <a:bodyPr wrap="square" lIns="0" tIns="0" rIns="0" bIns="0" rtlCol="0" anchor="b"/>
          <a:lstStyle/>
          <a:p>
            <a:pPr indent="0" marL="0">
              <a:spcAft>
                <a:spcPts val="200"/>
              </a:spcAft>
              <a:buNone/>
            </a:pPr>
            <a:r>
              <a:rPr lang="en-GB" altLang="en-US" sz="1300" b="1" dirty="0">
                <a:solidFill>
                  <a:srgbClr val="2E57AD"/>
                </a:solidFill>
                <a:latin typeface="Montserrat" pitchFamily="34" charset="0"/>
                <a:ea typeface="Montserrat" pitchFamily="34" charset="-122"/>
                <a:cs typeface="Montserrat" pitchFamily="34" charset="-120"/>
              </a:rPr>
              <a:t>SMILE</a:t>
            </a:r>
            <a:endParaRPr lang="en-GB" sz="1300" dirty="0"/>
          </a:p>
          <a:p>
            <a:pPr indent="0" marL="0">
              <a:spcAft>
                <a:spcPts val="200"/>
              </a:spcAft>
              <a:buNone/>
            </a:pPr>
            <a:r>
              <a:rPr lang="en-GB" altLang="en-US" sz="1300" dirty="0">
                <a:solidFill>
                  <a:srgbClr val="183454"/>
                </a:solidFill>
                <a:latin typeface="Montserrat" pitchFamily="34" charset="0"/>
                <a:ea typeface="Montserrat" pitchFamily="34" charset="-122"/>
                <a:cs typeface="Montserrat" pitchFamily="34" charset="-120"/>
              </a:rPr>
              <a:t>Support Young Migrants Integration in the Labour market in Europe</a:t>
            </a:r>
            <a:endParaRPr lang="en-GB" sz="1300" dirty="0"/>
          </a:p>
          <a:p>
            <a:pPr indent="0" marL="0">
              <a:spcAft>
                <a:spcPts val="200"/>
              </a:spcAft>
              <a:buNone/>
            </a:pPr>
            <a:r>
              <a:rPr lang="en-GB" altLang="en-US" sz="1050" dirty="0">
                <a:solidFill>
                  <a:srgbClr val="6B7A8C"/>
                </a:solidFill>
                <a:latin typeface="Montserrat" pitchFamily="34" charset="0"/>
                <a:ea typeface="Montserrat" pitchFamily="34" charset="-122"/>
                <a:cs typeface="Montserrat" pitchFamily="34" charset="-120"/>
              </a:rPr>
              <a:t>Erasmus+ KA220-YOU · 2024-1-TR01-KA220-YOU-000256357</a:t>
            </a:r>
            <a:endParaRPr lang="en-GB" sz="1300" dirty="0"/>
          </a:p>
        </p:txBody>
      </p:sp>
      <p:sp>
        <p:nvSpPr>
          <p:cNvPr id="18" name="Text 12"/>
          <p:cNvSpPr txBox="1"/>
          <p:nvPr/>
        </p:nvSpPr>
        <p:spPr>
          <a:xfrm>
            <a:off x="6492240" y="5932800"/>
            <a:ext cx="5150815" cy="292608"/>
          </a:xfrm>
          <a:prstGeom prst="rect">
            <a:avLst/>
          </a:prstGeom>
          <a:noFill/>
          <a:ln/>
        </p:spPr>
        <p:txBody>
          <a:bodyPr wrap="square" lIns="0" tIns="0" rIns="0" bIns="0" rtlCol="0" anchor="ctr">
            <a:normAutofit/>
          </a:bodyPr>
          <a:lstStyle/>
          <a:p>
            <a:pPr algn="r" indent="0" marL="0">
              <a:buNone/>
            </a:pPr>
            <a:r>
              <a:rPr lang="en-GB" altLang="en-US" sz="1150" b="1" dirty="0">
                <a:solidFill>
                  <a:srgbClr val="183454"/>
                </a:solidFill>
                <a:latin typeface="Comfortaa" pitchFamily="34" charset="0"/>
                <a:ea typeface="Comfortaa" pitchFamily="34" charset="-122"/>
                <a:cs typeface="Comfortaa" pitchFamily="34" charset="-120"/>
              </a:rPr>
              <a:t>Empowerment Through Skills · Inclusion Through Opportunity</a:t>
            </a:r>
            <a:endParaRPr lang="en-GB"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HOW WE WORK TOGETHER</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Our agreement for this module</a:t>
            </a:r>
            <a:endParaRPr lang="en-GB" sz="2800" dirty="0"/>
          </a:p>
        </p:txBody>
      </p:sp>
      <p:sp>
        <p:nvSpPr>
          <p:cNvPr id="5" name="Shape 3"/>
          <p:cNvSpPr/>
          <p:nvPr/>
        </p:nvSpPr>
        <p:spPr>
          <a:xfrm>
            <a:off x="548640" y="1945872"/>
            <a:ext cx="2602154" cy="4041792"/>
          </a:xfrm>
          <a:prstGeom prst="roundRect">
            <a:avLst>
              <a:gd name="adj" fmla="val 3514"/>
            </a:avLst>
          </a:prstGeom>
          <a:solidFill>
            <a:srgbClr val="FFFFFF"/>
          </a:solidFill>
          <a:ln w="9525">
            <a:solidFill>
              <a:srgbClr val="D6DEE8"/>
            </a:solidFill>
            <a:prstDash val="solid"/>
          </a:ln>
        </p:spPr>
      </p:sp>
      <p:sp>
        <p:nvSpPr>
          <p:cNvPr id="6" name="Shape 4"/>
          <p:cNvSpPr/>
          <p:nvPr/>
        </p:nvSpPr>
        <p:spPr>
          <a:xfrm>
            <a:off x="658368" y="1945872"/>
            <a:ext cx="2382698" cy="64008"/>
          </a:xfrm>
          <a:prstGeom prst="rect">
            <a:avLst/>
          </a:prstGeom>
          <a:solidFill>
            <a:srgbClr val="48C0DC"/>
          </a:solidFill>
          <a:ln w="12700">
            <a:solidFill>
              <a:srgbClr val="48C0DC"/>
            </a:solidFill>
            <a:prstDash val="solid"/>
          </a:ln>
        </p:spPr>
      </p:sp>
      <p:sp>
        <p:nvSpPr>
          <p:cNvPr id="7" name="Shape 5"/>
          <p:cNvSpPr/>
          <p:nvPr/>
        </p:nvSpPr>
        <p:spPr>
          <a:xfrm>
            <a:off x="777240" y="2201904"/>
            <a:ext cx="566928" cy="566928"/>
          </a:xfrm>
          <a:prstGeom prst="ellipse">
            <a:avLst/>
          </a:prstGeom>
          <a:solidFill>
            <a:srgbClr val="E5F6FA"/>
          </a:solidFill>
          <a:ln w="12700">
            <a:solidFill>
              <a:srgbClr val="E5F6FA"/>
            </a:solidFill>
            <a:prstDash val="solid"/>
          </a:ln>
        </p:spPr>
      </p:sp>
      <p:pic>
        <p:nvPicPr>
          <p:cNvPr id="8" name="Image 0" descr="/root/smile-smartleap/sunum/build/cache/varlik/ikon-languages-137A97-256.png">    </p:cNvPr>
          <p:cNvPicPr>
            <a:picLocks noChangeAspect="1"/>
          </p:cNvPicPr>
          <p:nvPr/>
        </p:nvPicPr>
        <p:blipFill>
          <a:blip r:embed="rId1"/>
          <a:stretch>
            <a:fillRect/>
          </a:stretch>
        </p:blipFill>
        <p:spPr>
          <a:xfrm>
            <a:off x="901964" y="2326628"/>
            <a:ext cx="317480" cy="317480"/>
          </a:xfrm>
          <a:prstGeom prst="rect">
            <a:avLst/>
          </a:prstGeom>
        </p:spPr>
      </p:pic>
      <p:sp>
        <p:nvSpPr>
          <p:cNvPr id="9" name="Text 6"/>
          <p:cNvSpPr txBox="1"/>
          <p:nvPr/>
        </p:nvSpPr>
        <p:spPr>
          <a:xfrm>
            <a:off x="777240"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Any English is good English</a:t>
            </a:r>
            <a:endParaRPr lang="en-GB" sz="1650" dirty="0"/>
          </a:p>
        </p:txBody>
      </p:sp>
      <p:sp>
        <p:nvSpPr>
          <p:cNvPr id="10" name="Text 7"/>
          <p:cNvSpPr txBox="1"/>
          <p:nvPr/>
        </p:nvSpPr>
        <p:spPr>
          <a:xfrm>
            <a:off x="777240"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We listen to ideas, not grammar. Nobody corrects your language here. Mix words from other languages if it helps.</a:t>
            </a:r>
            <a:endParaRPr lang="en-GB" sz="1650" dirty="0"/>
          </a:p>
        </p:txBody>
      </p:sp>
      <p:sp>
        <p:nvSpPr>
          <p:cNvPr id="11" name="Shape 8"/>
          <p:cNvSpPr/>
          <p:nvPr/>
        </p:nvSpPr>
        <p:spPr>
          <a:xfrm>
            <a:off x="3379394" y="1945872"/>
            <a:ext cx="2602154" cy="4041792"/>
          </a:xfrm>
          <a:prstGeom prst="roundRect">
            <a:avLst>
              <a:gd name="adj" fmla="val 3514"/>
            </a:avLst>
          </a:prstGeom>
          <a:solidFill>
            <a:srgbClr val="FFFFFF"/>
          </a:solidFill>
          <a:ln w="9525">
            <a:solidFill>
              <a:srgbClr val="D6DEE8"/>
            </a:solidFill>
            <a:prstDash val="solid"/>
          </a:ln>
        </p:spPr>
      </p:sp>
      <p:sp>
        <p:nvSpPr>
          <p:cNvPr id="12" name="Shape 9"/>
          <p:cNvSpPr/>
          <p:nvPr/>
        </p:nvSpPr>
        <p:spPr>
          <a:xfrm>
            <a:off x="3489122" y="1945872"/>
            <a:ext cx="2382698" cy="64008"/>
          </a:xfrm>
          <a:prstGeom prst="rect">
            <a:avLst/>
          </a:prstGeom>
          <a:solidFill>
            <a:srgbClr val="48C0DC"/>
          </a:solidFill>
          <a:ln w="12700">
            <a:solidFill>
              <a:srgbClr val="48C0DC"/>
            </a:solidFill>
            <a:prstDash val="solid"/>
          </a:ln>
        </p:spPr>
      </p:sp>
      <p:sp>
        <p:nvSpPr>
          <p:cNvPr id="13" name="Shape 10"/>
          <p:cNvSpPr/>
          <p:nvPr/>
        </p:nvSpPr>
        <p:spPr>
          <a:xfrm>
            <a:off x="3607994" y="2201904"/>
            <a:ext cx="566928" cy="566928"/>
          </a:xfrm>
          <a:prstGeom prst="ellipse">
            <a:avLst/>
          </a:prstGeom>
          <a:solidFill>
            <a:srgbClr val="E5F6FA"/>
          </a:solidFill>
          <a:ln w="12700">
            <a:solidFill>
              <a:srgbClr val="E5F6FA"/>
            </a:solidFill>
            <a:prstDash val="solid"/>
          </a:ln>
        </p:spPr>
      </p:sp>
      <p:pic>
        <p:nvPicPr>
          <p:cNvPr id="14" name="Image 1" descr="/root/smile-smartleap/sunum/build/cache/varlik/ikon-lock-137A97-256.png">    </p:cNvPr>
          <p:cNvPicPr>
            <a:picLocks noChangeAspect="1"/>
          </p:cNvPicPr>
          <p:nvPr/>
        </p:nvPicPr>
        <p:blipFill>
          <a:blip r:embed="rId2"/>
          <a:stretch>
            <a:fillRect/>
          </a:stretch>
        </p:blipFill>
        <p:spPr>
          <a:xfrm>
            <a:off x="3732718" y="2326628"/>
            <a:ext cx="317480" cy="317480"/>
          </a:xfrm>
          <a:prstGeom prst="rect">
            <a:avLst/>
          </a:prstGeom>
        </p:spPr>
      </p:pic>
      <p:sp>
        <p:nvSpPr>
          <p:cNvPr id="15" name="Text 11"/>
          <p:cNvSpPr txBox="1"/>
          <p:nvPr/>
        </p:nvSpPr>
        <p:spPr>
          <a:xfrm>
            <a:off x="3607994"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Your story belongs to you</a:t>
            </a:r>
            <a:endParaRPr lang="en-GB" sz="1650" dirty="0"/>
          </a:p>
        </p:txBody>
      </p:sp>
      <p:sp>
        <p:nvSpPr>
          <p:cNvPr id="16" name="Text 12"/>
          <p:cNvSpPr txBox="1"/>
          <p:nvPr/>
        </p:nvSpPr>
        <p:spPr>
          <a:xfrm>
            <a:off x="3607994"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You never have to share your migration story. Our examples use invented characters.</a:t>
            </a:r>
            <a:endParaRPr lang="en-GB" sz="1650" dirty="0"/>
          </a:p>
        </p:txBody>
      </p:sp>
      <p:sp>
        <p:nvSpPr>
          <p:cNvPr id="17" name="Shape 13"/>
          <p:cNvSpPr/>
          <p:nvPr/>
        </p:nvSpPr>
        <p:spPr>
          <a:xfrm>
            <a:off x="6210148" y="1945872"/>
            <a:ext cx="2602154" cy="4041792"/>
          </a:xfrm>
          <a:prstGeom prst="roundRect">
            <a:avLst>
              <a:gd name="adj" fmla="val 3514"/>
            </a:avLst>
          </a:prstGeom>
          <a:solidFill>
            <a:srgbClr val="FFFFFF"/>
          </a:solidFill>
          <a:ln w="9525">
            <a:solidFill>
              <a:srgbClr val="D6DEE8"/>
            </a:solidFill>
            <a:prstDash val="solid"/>
          </a:ln>
        </p:spPr>
      </p:sp>
      <p:sp>
        <p:nvSpPr>
          <p:cNvPr id="18" name="Shape 14"/>
          <p:cNvSpPr/>
          <p:nvPr/>
        </p:nvSpPr>
        <p:spPr>
          <a:xfrm>
            <a:off x="6319876" y="1945872"/>
            <a:ext cx="2382698" cy="64008"/>
          </a:xfrm>
          <a:prstGeom prst="rect">
            <a:avLst/>
          </a:prstGeom>
          <a:solidFill>
            <a:srgbClr val="48C0DC"/>
          </a:solidFill>
          <a:ln w="12700">
            <a:solidFill>
              <a:srgbClr val="48C0DC"/>
            </a:solidFill>
            <a:prstDash val="solid"/>
          </a:ln>
        </p:spPr>
      </p:sp>
      <p:sp>
        <p:nvSpPr>
          <p:cNvPr id="19" name="Shape 15"/>
          <p:cNvSpPr/>
          <p:nvPr/>
        </p:nvSpPr>
        <p:spPr>
          <a:xfrm>
            <a:off x="6438748" y="2201904"/>
            <a:ext cx="566928" cy="566928"/>
          </a:xfrm>
          <a:prstGeom prst="ellipse">
            <a:avLst/>
          </a:prstGeom>
          <a:solidFill>
            <a:srgbClr val="E5F6FA"/>
          </a:solidFill>
          <a:ln w="12700">
            <a:solidFill>
              <a:srgbClr val="E5F6FA"/>
            </a:solidFill>
            <a:prstDash val="solid"/>
          </a:ln>
        </p:spPr>
      </p:sp>
      <p:pic>
        <p:nvPicPr>
          <p:cNvPr id="20" name="Image 2" descr="/root/smile-smartleap/sunum/build/cache/varlik/ikon-ear-137A97-256.png">    </p:cNvPr>
          <p:cNvPicPr>
            <a:picLocks noChangeAspect="1"/>
          </p:cNvPicPr>
          <p:nvPr/>
        </p:nvPicPr>
        <p:blipFill>
          <a:blip r:embed="rId3"/>
          <a:stretch>
            <a:fillRect/>
          </a:stretch>
        </p:blipFill>
        <p:spPr>
          <a:xfrm>
            <a:off x="6563472" y="2326628"/>
            <a:ext cx="317480" cy="317480"/>
          </a:xfrm>
          <a:prstGeom prst="rect">
            <a:avLst/>
          </a:prstGeom>
        </p:spPr>
      </p:pic>
      <p:sp>
        <p:nvSpPr>
          <p:cNvPr id="21" name="Text 16"/>
          <p:cNvSpPr txBox="1"/>
          <p:nvPr/>
        </p:nvSpPr>
        <p:spPr>
          <a:xfrm>
            <a:off x="6438748"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Listen to understand</a:t>
            </a:r>
            <a:endParaRPr lang="en-GB" sz="1650" dirty="0"/>
          </a:p>
        </p:txBody>
      </p:sp>
      <p:sp>
        <p:nvSpPr>
          <p:cNvPr id="22" name="Text 17"/>
          <p:cNvSpPr txBox="1"/>
          <p:nvPr/>
        </p:nvSpPr>
        <p:spPr>
          <a:xfrm>
            <a:off x="6438748"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One voice at a time. Every question is a good question.</a:t>
            </a:r>
            <a:endParaRPr lang="en-GB" sz="1650" dirty="0"/>
          </a:p>
        </p:txBody>
      </p:sp>
      <p:sp>
        <p:nvSpPr>
          <p:cNvPr id="23" name="Shape 18"/>
          <p:cNvSpPr/>
          <p:nvPr/>
        </p:nvSpPr>
        <p:spPr>
          <a:xfrm>
            <a:off x="9040901" y="1945872"/>
            <a:ext cx="2602154" cy="4041792"/>
          </a:xfrm>
          <a:prstGeom prst="roundRect">
            <a:avLst>
              <a:gd name="adj" fmla="val 3514"/>
            </a:avLst>
          </a:prstGeom>
          <a:solidFill>
            <a:srgbClr val="FFFFFF"/>
          </a:solidFill>
          <a:ln w="9525">
            <a:solidFill>
              <a:srgbClr val="D6DEE8"/>
            </a:solidFill>
            <a:prstDash val="solid"/>
          </a:ln>
        </p:spPr>
      </p:sp>
      <p:sp>
        <p:nvSpPr>
          <p:cNvPr id="24" name="Shape 19"/>
          <p:cNvSpPr/>
          <p:nvPr/>
        </p:nvSpPr>
        <p:spPr>
          <a:xfrm>
            <a:off x="9150629" y="1945872"/>
            <a:ext cx="2382698" cy="64008"/>
          </a:xfrm>
          <a:prstGeom prst="rect">
            <a:avLst/>
          </a:prstGeom>
          <a:solidFill>
            <a:srgbClr val="48C0DC"/>
          </a:solidFill>
          <a:ln w="12700">
            <a:solidFill>
              <a:srgbClr val="48C0DC"/>
            </a:solidFill>
            <a:prstDash val="solid"/>
          </a:ln>
        </p:spPr>
      </p:sp>
      <p:sp>
        <p:nvSpPr>
          <p:cNvPr id="25" name="Shape 20"/>
          <p:cNvSpPr/>
          <p:nvPr/>
        </p:nvSpPr>
        <p:spPr>
          <a:xfrm>
            <a:off x="9269501" y="2201904"/>
            <a:ext cx="566928" cy="566928"/>
          </a:xfrm>
          <a:prstGeom prst="ellipse">
            <a:avLst/>
          </a:prstGeom>
          <a:solidFill>
            <a:srgbClr val="E5F6FA"/>
          </a:solidFill>
          <a:ln w="12700">
            <a:solidFill>
              <a:srgbClr val="E5F6FA"/>
            </a:solidFill>
            <a:prstDash val="solid"/>
          </a:ln>
        </p:spPr>
      </p:sp>
      <p:pic>
        <p:nvPicPr>
          <p:cNvPr id="26" name="Image 3" descr="/root/smile-smartleap/sunum/build/cache/varlik/ikon-hand-137A97-256.png">    </p:cNvPr>
          <p:cNvPicPr>
            <a:picLocks noChangeAspect="1"/>
          </p:cNvPicPr>
          <p:nvPr/>
        </p:nvPicPr>
        <p:blipFill>
          <a:blip r:embed="rId4"/>
          <a:stretch>
            <a:fillRect/>
          </a:stretch>
        </p:blipFill>
        <p:spPr>
          <a:xfrm>
            <a:off x="9394226" y="2326628"/>
            <a:ext cx="317480" cy="317480"/>
          </a:xfrm>
          <a:prstGeom prst="rect">
            <a:avLst/>
          </a:prstGeom>
        </p:spPr>
      </p:pic>
      <p:sp>
        <p:nvSpPr>
          <p:cNvPr id="27" name="Text 21"/>
          <p:cNvSpPr txBox="1"/>
          <p:nvPr/>
        </p:nvSpPr>
        <p:spPr>
          <a:xfrm>
            <a:off x="9269501"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“Pass” is always OK</a:t>
            </a:r>
            <a:endParaRPr lang="en-GB" sz="1650" dirty="0"/>
          </a:p>
        </p:txBody>
      </p:sp>
      <p:sp>
        <p:nvSpPr>
          <p:cNvPr id="28" name="Text 22"/>
          <p:cNvSpPr txBox="1"/>
          <p:nvPr/>
        </p:nvSpPr>
        <p:spPr>
          <a:xfrm>
            <a:off x="9269501"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You can skip any activity or question. Take a break when you need one.</a:t>
            </a:r>
            <a:endParaRPr lang="en-GB" sz="1650" dirty="0"/>
          </a:p>
        </p:txBody>
      </p:sp>
      <p:sp>
        <p:nvSpPr>
          <p:cNvPr id="29"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a:t>
            </a:r>
            <a:endParaRPr lang="en-GB" sz="900" dirty="0"/>
          </a:p>
        </p:txBody>
      </p:sp>
      <p:sp>
        <p:nvSpPr>
          <p:cNvPr id="30"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MODULE MAP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Six sessions, from first words to an action plan</a:t>
            </a:r>
            <a:endParaRPr lang="en-GB" sz="2800" dirty="0"/>
          </a:p>
        </p:txBody>
      </p:sp>
      <p:sp>
        <p:nvSpPr>
          <p:cNvPr id="5" name="Shape 3"/>
          <p:cNvSpPr/>
          <p:nvPr/>
        </p:nvSpPr>
        <p:spPr>
          <a:xfrm>
            <a:off x="548640" y="1945872"/>
            <a:ext cx="3545738" cy="1600200"/>
          </a:xfrm>
          <a:prstGeom prst="roundRect">
            <a:avLst>
              <a:gd name="adj" fmla="val 5714"/>
            </a:avLst>
          </a:prstGeom>
          <a:solidFill>
            <a:srgbClr val="E5F6FA"/>
          </a:solidFill>
          <a:ln w="9525">
            <a:solidFill>
              <a:srgbClr val="E5F6FA"/>
            </a:solidFill>
            <a:prstDash val="solid"/>
          </a:ln>
        </p:spPr>
      </p:sp>
      <p:sp>
        <p:nvSpPr>
          <p:cNvPr id="6" name="Text 4"/>
          <p:cNvSpPr txBox="1"/>
          <p:nvPr/>
        </p:nvSpPr>
        <p:spPr>
          <a:xfrm>
            <a:off x="749808" y="2110464"/>
            <a:ext cx="731520" cy="502920"/>
          </a:xfrm>
          <a:prstGeom prst="rect">
            <a:avLst/>
          </a:prstGeom>
          <a:noFill/>
          <a:ln/>
        </p:spPr>
        <p:txBody>
          <a:bodyPr wrap="square" lIns="0" tIns="0" rIns="0" bIns="0" rtlCol="0" anchor="t"/>
          <a:lstStyle/>
          <a:p>
            <a:pPr indent="0" marL="0">
              <a:buNone/>
            </a:pPr>
            <a:r>
              <a:rPr lang="en-GB" altLang="en-US" sz="2600" b="1" dirty="0">
                <a:solidFill>
                  <a:srgbClr val="137A97"/>
                </a:solidFill>
                <a:latin typeface="Montserrat" pitchFamily="34" charset="0"/>
                <a:ea typeface="Montserrat" pitchFamily="34" charset="-122"/>
                <a:cs typeface="Montserrat" pitchFamily="34" charset="-120"/>
              </a:rPr>
              <a:t>01</a:t>
            </a:r>
            <a:endParaRPr lang="en-GB" sz="2600" dirty="0"/>
          </a:p>
        </p:txBody>
      </p:sp>
      <p:sp>
        <p:nvSpPr>
          <p:cNvPr id="7" name="Text 5"/>
          <p:cNvSpPr txBox="1"/>
          <p:nvPr/>
        </p:nvSpPr>
        <p:spPr>
          <a:xfrm>
            <a:off x="1463040" y="2092176"/>
            <a:ext cx="244845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Introduction and foundations</a:t>
            </a:r>
            <a:endParaRPr lang="en-GB" sz="1450" dirty="0"/>
          </a:p>
        </p:txBody>
      </p:sp>
      <p:sp>
        <p:nvSpPr>
          <p:cNvPr id="8" name="Text 6"/>
          <p:cNvSpPr txBox="1"/>
          <p:nvPr/>
        </p:nvSpPr>
        <p:spPr>
          <a:xfrm>
            <a:off x="1463040" y="2750544"/>
            <a:ext cx="2448458" cy="68580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Goals and why it matters. Icebreaker: "My communication story".</a:t>
            </a:r>
            <a:endParaRPr lang="en-GB" sz="1250" dirty="0"/>
          </a:p>
        </p:txBody>
      </p:sp>
      <p:sp>
        <p:nvSpPr>
          <p:cNvPr id="9" name="Text 7"/>
          <p:cNvSpPr txBox="1"/>
          <p:nvPr/>
        </p:nvSpPr>
        <p:spPr>
          <a:xfrm>
            <a:off x="749808" y="3162024"/>
            <a:ext cx="731520" cy="256032"/>
          </a:xfrm>
          <a:prstGeom prst="rect">
            <a:avLst/>
          </a:prstGeom>
          <a:noFill/>
          <a:ln/>
        </p:spPr>
        <p:txBody>
          <a:bodyPr wrap="square" lIns="0" tIns="0" rIns="0" bIns="0" rtlCol="0" anchor="t"/>
          <a:lstStyle/>
          <a:p>
            <a:pPr indent="0" marL="0">
              <a:buNone/>
            </a:pPr>
            <a:r>
              <a:rPr lang="en-GB" altLang="en-US" sz="1050" b="1" dirty="0">
                <a:solidFill>
                  <a:srgbClr val="137A97"/>
                </a:solidFill>
                <a:latin typeface="Montserrat" pitchFamily="34" charset="0"/>
                <a:ea typeface="Montserrat" pitchFamily="34" charset="-122"/>
                <a:cs typeface="Montserrat" pitchFamily="34" charset="-120"/>
              </a:rPr>
              <a:t>1 h</a:t>
            </a:r>
            <a:endParaRPr lang="en-GB" sz="1050" dirty="0"/>
          </a:p>
        </p:txBody>
      </p:sp>
      <p:sp>
        <p:nvSpPr>
          <p:cNvPr id="10" name="Shape 8"/>
          <p:cNvSpPr/>
          <p:nvPr/>
        </p:nvSpPr>
        <p:spPr>
          <a:xfrm>
            <a:off x="4322978" y="1945872"/>
            <a:ext cx="3545738" cy="1600200"/>
          </a:xfrm>
          <a:prstGeom prst="roundRect">
            <a:avLst>
              <a:gd name="adj" fmla="val 5714"/>
            </a:avLst>
          </a:prstGeom>
          <a:solidFill>
            <a:srgbClr val="F4F7FB"/>
          </a:solidFill>
          <a:ln w="9525">
            <a:solidFill>
              <a:srgbClr val="D6DEE8"/>
            </a:solidFill>
            <a:prstDash val="solid"/>
          </a:ln>
        </p:spPr>
      </p:sp>
      <p:sp>
        <p:nvSpPr>
          <p:cNvPr id="11" name="Text 9"/>
          <p:cNvSpPr txBox="1"/>
          <p:nvPr/>
        </p:nvSpPr>
        <p:spPr>
          <a:xfrm>
            <a:off x="4524146" y="2110464"/>
            <a:ext cx="731520" cy="502920"/>
          </a:xfrm>
          <a:prstGeom prst="rect">
            <a:avLst/>
          </a:prstGeom>
          <a:noFill/>
          <a:ln/>
        </p:spPr>
        <p:txBody>
          <a:bodyPr wrap="square" lIns="0" tIns="0" rIns="0" bIns="0" rtlCol="0" anchor="t"/>
          <a:lstStyle/>
          <a:p>
            <a:pPr indent="0" marL="0">
              <a:buNone/>
            </a:pPr>
            <a:r>
              <a:rPr lang="en-GB" altLang="en-US" sz="2600" b="1" dirty="0">
                <a:solidFill>
                  <a:srgbClr val="137A97"/>
                </a:solidFill>
                <a:latin typeface="Montserrat" pitchFamily="34" charset="0"/>
                <a:ea typeface="Montserrat" pitchFamily="34" charset="-122"/>
                <a:cs typeface="Montserrat" pitchFamily="34" charset="-120"/>
              </a:rPr>
              <a:t>02</a:t>
            </a:r>
            <a:endParaRPr lang="en-GB" sz="2600" dirty="0"/>
          </a:p>
        </p:txBody>
      </p:sp>
      <p:sp>
        <p:nvSpPr>
          <p:cNvPr id="12" name="Text 10"/>
          <p:cNvSpPr txBox="1"/>
          <p:nvPr/>
        </p:nvSpPr>
        <p:spPr>
          <a:xfrm>
            <a:off x="5237378" y="2092176"/>
            <a:ext cx="244845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Understanding communication challenges</a:t>
            </a:r>
            <a:endParaRPr lang="en-GB" sz="1450" dirty="0"/>
          </a:p>
        </p:txBody>
      </p:sp>
      <p:sp>
        <p:nvSpPr>
          <p:cNvPr id="13" name="Text 11"/>
          <p:cNvSpPr txBox="1"/>
          <p:nvPr/>
        </p:nvSpPr>
        <p:spPr>
          <a:xfrm>
            <a:off x="5237378" y="2750544"/>
            <a:ext cx="2448458" cy="68580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Language barriers, cultural differences, professional norms. Group discussion.</a:t>
            </a:r>
            <a:endParaRPr lang="en-GB" sz="1250" dirty="0"/>
          </a:p>
        </p:txBody>
      </p:sp>
      <p:sp>
        <p:nvSpPr>
          <p:cNvPr id="14" name="Text 12"/>
          <p:cNvSpPr txBox="1"/>
          <p:nvPr/>
        </p:nvSpPr>
        <p:spPr>
          <a:xfrm>
            <a:off x="4524146" y="3162024"/>
            <a:ext cx="731520" cy="256032"/>
          </a:xfrm>
          <a:prstGeom prst="rect">
            <a:avLst/>
          </a:prstGeom>
          <a:noFill/>
          <a:ln/>
        </p:spPr>
        <p:txBody>
          <a:bodyPr wrap="square" lIns="0" tIns="0" rIns="0" bIns="0" rtlCol="0" anchor="t"/>
          <a:lstStyle/>
          <a:p>
            <a:pPr indent="0" marL="0">
              <a:buNone/>
            </a:pPr>
            <a:r>
              <a:rPr lang="en-GB" altLang="en-US" sz="1050" b="1" dirty="0">
                <a:solidFill>
                  <a:srgbClr val="137A97"/>
                </a:solidFill>
                <a:latin typeface="Montserrat" pitchFamily="34" charset="0"/>
                <a:ea typeface="Montserrat" pitchFamily="34" charset="-122"/>
                <a:cs typeface="Montserrat" pitchFamily="34" charset="-120"/>
              </a:rPr>
              <a:t>1.5 h</a:t>
            </a:r>
            <a:endParaRPr lang="en-GB" sz="1050" dirty="0"/>
          </a:p>
        </p:txBody>
      </p:sp>
      <p:sp>
        <p:nvSpPr>
          <p:cNvPr id="15" name="Shape 13"/>
          <p:cNvSpPr/>
          <p:nvPr/>
        </p:nvSpPr>
        <p:spPr>
          <a:xfrm>
            <a:off x="8097317" y="1945872"/>
            <a:ext cx="3545738" cy="1600200"/>
          </a:xfrm>
          <a:prstGeom prst="roundRect">
            <a:avLst>
              <a:gd name="adj" fmla="val 5714"/>
            </a:avLst>
          </a:prstGeom>
          <a:solidFill>
            <a:srgbClr val="E5F6FA"/>
          </a:solidFill>
          <a:ln w="9525">
            <a:solidFill>
              <a:srgbClr val="E5F6FA"/>
            </a:solidFill>
            <a:prstDash val="solid"/>
          </a:ln>
        </p:spPr>
      </p:sp>
      <p:sp>
        <p:nvSpPr>
          <p:cNvPr id="16" name="Text 14"/>
          <p:cNvSpPr txBox="1"/>
          <p:nvPr/>
        </p:nvSpPr>
        <p:spPr>
          <a:xfrm>
            <a:off x="8298485" y="2110464"/>
            <a:ext cx="731520" cy="502920"/>
          </a:xfrm>
          <a:prstGeom prst="rect">
            <a:avLst/>
          </a:prstGeom>
          <a:noFill/>
          <a:ln/>
        </p:spPr>
        <p:txBody>
          <a:bodyPr wrap="square" lIns="0" tIns="0" rIns="0" bIns="0" rtlCol="0" anchor="t"/>
          <a:lstStyle/>
          <a:p>
            <a:pPr indent="0" marL="0">
              <a:buNone/>
            </a:pPr>
            <a:r>
              <a:rPr lang="en-GB" altLang="en-US" sz="2600" b="1" dirty="0">
                <a:solidFill>
                  <a:srgbClr val="137A97"/>
                </a:solidFill>
                <a:latin typeface="Montserrat" pitchFamily="34" charset="0"/>
                <a:ea typeface="Montserrat" pitchFamily="34" charset="-122"/>
                <a:cs typeface="Montserrat" pitchFamily="34" charset="-120"/>
              </a:rPr>
              <a:t>03</a:t>
            </a:r>
            <a:endParaRPr lang="en-GB" sz="2600" dirty="0"/>
          </a:p>
        </p:txBody>
      </p:sp>
      <p:sp>
        <p:nvSpPr>
          <p:cNvPr id="17" name="Text 15"/>
          <p:cNvSpPr txBox="1"/>
          <p:nvPr/>
        </p:nvSpPr>
        <p:spPr>
          <a:xfrm>
            <a:off x="9011717" y="2092176"/>
            <a:ext cx="244845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Verbal and non-verbal communication skills</a:t>
            </a:r>
            <a:endParaRPr lang="en-GB" sz="1450" dirty="0"/>
          </a:p>
        </p:txBody>
      </p:sp>
      <p:sp>
        <p:nvSpPr>
          <p:cNvPr id="18" name="Text 16"/>
          <p:cNvSpPr txBox="1"/>
          <p:nvPr/>
        </p:nvSpPr>
        <p:spPr>
          <a:xfrm>
            <a:off x="9011717" y="2750544"/>
            <a:ext cx="2448458" cy="68580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Clear speaking, repair, handovers, body language. Role-play.</a:t>
            </a:r>
            <a:endParaRPr lang="en-GB" sz="1250" dirty="0"/>
          </a:p>
        </p:txBody>
      </p:sp>
      <p:sp>
        <p:nvSpPr>
          <p:cNvPr id="19" name="Text 17"/>
          <p:cNvSpPr txBox="1"/>
          <p:nvPr/>
        </p:nvSpPr>
        <p:spPr>
          <a:xfrm>
            <a:off x="8298485" y="3162024"/>
            <a:ext cx="731520" cy="256032"/>
          </a:xfrm>
          <a:prstGeom prst="rect">
            <a:avLst/>
          </a:prstGeom>
          <a:noFill/>
          <a:ln/>
        </p:spPr>
        <p:txBody>
          <a:bodyPr wrap="square" lIns="0" tIns="0" rIns="0" bIns="0" rtlCol="0" anchor="t"/>
          <a:lstStyle/>
          <a:p>
            <a:pPr indent="0" marL="0">
              <a:buNone/>
            </a:pPr>
            <a:r>
              <a:rPr lang="en-GB" altLang="en-US" sz="1050" b="1" dirty="0">
                <a:solidFill>
                  <a:srgbClr val="137A97"/>
                </a:solidFill>
                <a:latin typeface="Montserrat" pitchFamily="34" charset="0"/>
                <a:ea typeface="Montserrat" pitchFamily="34" charset="-122"/>
                <a:cs typeface="Montserrat" pitchFamily="34" charset="-120"/>
              </a:rPr>
              <a:t>1.5 h</a:t>
            </a:r>
            <a:endParaRPr lang="en-GB" sz="1050" dirty="0"/>
          </a:p>
        </p:txBody>
      </p:sp>
      <p:sp>
        <p:nvSpPr>
          <p:cNvPr id="20" name="Shape 18"/>
          <p:cNvSpPr/>
          <p:nvPr/>
        </p:nvSpPr>
        <p:spPr>
          <a:xfrm>
            <a:off x="548640" y="3747240"/>
            <a:ext cx="3545738" cy="1600200"/>
          </a:xfrm>
          <a:prstGeom prst="roundRect">
            <a:avLst>
              <a:gd name="adj" fmla="val 5714"/>
            </a:avLst>
          </a:prstGeom>
          <a:solidFill>
            <a:srgbClr val="F4F7FB"/>
          </a:solidFill>
          <a:ln w="9525">
            <a:solidFill>
              <a:srgbClr val="D6DEE8"/>
            </a:solidFill>
            <a:prstDash val="solid"/>
          </a:ln>
        </p:spPr>
      </p:sp>
      <p:sp>
        <p:nvSpPr>
          <p:cNvPr id="21" name="Text 19"/>
          <p:cNvSpPr txBox="1"/>
          <p:nvPr/>
        </p:nvSpPr>
        <p:spPr>
          <a:xfrm>
            <a:off x="749808" y="3911832"/>
            <a:ext cx="731520" cy="502920"/>
          </a:xfrm>
          <a:prstGeom prst="rect">
            <a:avLst/>
          </a:prstGeom>
          <a:noFill/>
          <a:ln/>
        </p:spPr>
        <p:txBody>
          <a:bodyPr wrap="square" lIns="0" tIns="0" rIns="0" bIns="0" rtlCol="0" anchor="t"/>
          <a:lstStyle/>
          <a:p>
            <a:pPr indent="0" marL="0">
              <a:buNone/>
            </a:pPr>
            <a:r>
              <a:rPr lang="en-GB" altLang="en-US" sz="2600" b="1" dirty="0">
                <a:solidFill>
                  <a:srgbClr val="137A97"/>
                </a:solidFill>
                <a:latin typeface="Montserrat" pitchFamily="34" charset="0"/>
                <a:ea typeface="Montserrat" pitchFamily="34" charset="-122"/>
                <a:cs typeface="Montserrat" pitchFamily="34" charset="-120"/>
              </a:rPr>
              <a:t>04</a:t>
            </a:r>
            <a:endParaRPr lang="en-GB" sz="2600" dirty="0"/>
          </a:p>
        </p:txBody>
      </p:sp>
      <p:sp>
        <p:nvSpPr>
          <p:cNvPr id="22" name="Text 20"/>
          <p:cNvSpPr txBox="1"/>
          <p:nvPr/>
        </p:nvSpPr>
        <p:spPr>
          <a:xfrm>
            <a:off x="1463040" y="3893544"/>
            <a:ext cx="244845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Interpersonal skills and inclusive communication</a:t>
            </a:r>
            <a:endParaRPr lang="en-GB" sz="1450" dirty="0"/>
          </a:p>
        </p:txBody>
      </p:sp>
      <p:sp>
        <p:nvSpPr>
          <p:cNvPr id="23" name="Text 21"/>
          <p:cNvSpPr txBox="1"/>
          <p:nvPr/>
        </p:nvSpPr>
        <p:spPr>
          <a:xfrm>
            <a:off x="1463040" y="4551912"/>
            <a:ext cx="2448458" cy="68580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Respectful interactions, active listening. Case study analysis.</a:t>
            </a:r>
            <a:endParaRPr lang="en-GB" sz="1250" dirty="0"/>
          </a:p>
        </p:txBody>
      </p:sp>
      <p:sp>
        <p:nvSpPr>
          <p:cNvPr id="24" name="Text 22"/>
          <p:cNvSpPr txBox="1"/>
          <p:nvPr/>
        </p:nvSpPr>
        <p:spPr>
          <a:xfrm>
            <a:off x="749808" y="4963392"/>
            <a:ext cx="731520" cy="256032"/>
          </a:xfrm>
          <a:prstGeom prst="rect">
            <a:avLst/>
          </a:prstGeom>
          <a:noFill/>
          <a:ln/>
        </p:spPr>
        <p:txBody>
          <a:bodyPr wrap="square" lIns="0" tIns="0" rIns="0" bIns="0" rtlCol="0" anchor="t"/>
          <a:lstStyle/>
          <a:p>
            <a:pPr indent="0" marL="0">
              <a:buNone/>
            </a:pPr>
            <a:r>
              <a:rPr lang="en-GB" altLang="en-US" sz="1050" b="1" dirty="0">
                <a:solidFill>
                  <a:srgbClr val="137A97"/>
                </a:solidFill>
                <a:latin typeface="Montserrat" pitchFamily="34" charset="0"/>
                <a:ea typeface="Montserrat" pitchFamily="34" charset="-122"/>
                <a:cs typeface="Montserrat" pitchFamily="34" charset="-120"/>
              </a:rPr>
              <a:t>1 h</a:t>
            </a:r>
            <a:endParaRPr lang="en-GB" sz="1050" dirty="0"/>
          </a:p>
        </p:txBody>
      </p:sp>
      <p:sp>
        <p:nvSpPr>
          <p:cNvPr id="25" name="Shape 23"/>
          <p:cNvSpPr/>
          <p:nvPr/>
        </p:nvSpPr>
        <p:spPr>
          <a:xfrm>
            <a:off x="4322978" y="3747240"/>
            <a:ext cx="3545738" cy="1600200"/>
          </a:xfrm>
          <a:prstGeom prst="roundRect">
            <a:avLst>
              <a:gd name="adj" fmla="val 5714"/>
            </a:avLst>
          </a:prstGeom>
          <a:solidFill>
            <a:srgbClr val="E5F6FA"/>
          </a:solidFill>
          <a:ln w="9525">
            <a:solidFill>
              <a:srgbClr val="E5F6FA"/>
            </a:solidFill>
            <a:prstDash val="solid"/>
          </a:ln>
        </p:spPr>
      </p:sp>
      <p:sp>
        <p:nvSpPr>
          <p:cNvPr id="26" name="Text 24"/>
          <p:cNvSpPr txBox="1"/>
          <p:nvPr/>
        </p:nvSpPr>
        <p:spPr>
          <a:xfrm>
            <a:off x="4524146" y="3911832"/>
            <a:ext cx="731520" cy="502920"/>
          </a:xfrm>
          <a:prstGeom prst="rect">
            <a:avLst/>
          </a:prstGeom>
          <a:noFill/>
          <a:ln/>
        </p:spPr>
        <p:txBody>
          <a:bodyPr wrap="square" lIns="0" tIns="0" rIns="0" bIns="0" rtlCol="0" anchor="t"/>
          <a:lstStyle/>
          <a:p>
            <a:pPr indent="0" marL="0">
              <a:buNone/>
            </a:pPr>
            <a:r>
              <a:rPr lang="en-GB" altLang="en-US" sz="2600" b="1" dirty="0">
                <a:solidFill>
                  <a:srgbClr val="137A97"/>
                </a:solidFill>
                <a:latin typeface="Montserrat" pitchFamily="34" charset="0"/>
                <a:ea typeface="Montserrat" pitchFamily="34" charset="-122"/>
                <a:cs typeface="Montserrat" pitchFamily="34" charset="-120"/>
              </a:rPr>
              <a:t>05</a:t>
            </a:r>
            <a:endParaRPr lang="en-GB" sz="2600" dirty="0"/>
          </a:p>
        </p:txBody>
      </p:sp>
      <p:sp>
        <p:nvSpPr>
          <p:cNvPr id="27" name="Text 25"/>
          <p:cNvSpPr txBox="1"/>
          <p:nvPr/>
        </p:nvSpPr>
        <p:spPr>
          <a:xfrm>
            <a:off x="5237378" y="3893544"/>
            <a:ext cx="244845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Practical strategies for workplace communication</a:t>
            </a:r>
            <a:endParaRPr lang="en-GB" sz="1450" dirty="0"/>
          </a:p>
        </p:txBody>
      </p:sp>
      <p:sp>
        <p:nvSpPr>
          <p:cNvPr id="28" name="Text 26"/>
          <p:cNvSpPr txBox="1"/>
          <p:nvPr/>
        </p:nvSpPr>
        <p:spPr>
          <a:xfrm>
            <a:off x="5237378" y="4551912"/>
            <a:ext cx="2448458" cy="68580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Feedback, conflict, diverse teams, phone, email, chat. Simulations.</a:t>
            </a:r>
            <a:endParaRPr lang="en-GB" sz="1250" dirty="0"/>
          </a:p>
        </p:txBody>
      </p:sp>
      <p:sp>
        <p:nvSpPr>
          <p:cNvPr id="29" name="Text 27"/>
          <p:cNvSpPr txBox="1"/>
          <p:nvPr/>
        </p:nvSpPr>
        <p:spPr>
          <a:xfrm>
            <a:off x="4524146" y="4963392"/>
            <a:ext cx="731520" cy="256032"/>
          </a:xfrm>
          <a:prstGeom prst="rect">
            <a:avLst/>
          </a:prstGeom>
          <a:noFill/>
          <a:ln/>
        </p:spPr>
        <p:txBody>
          <a:bodyPr wrap="square" lIns="0" tIns="0" rIns="0" bIns="0" rtlCol="0" anchor="t"/>
          <a:lstStyle/>
          <a:p>
            <a:pPr indent="0" marL="0">
              <a:buNone/>
            </a:pPr>
            <a:r>
              <a:rPr lang="en-GB" altLang="en-US" sz="1050" b="1" dirty="0">
                <a:solidFill>
                  <a:srgbClr val="137A97"/>
                </a:solidFill>
                <a:latin typeface="Montserrat" pitchFamily="34" charset="0"/>
                <a:ea typeface="Montserrat" pitchFamily="34" charset="-122"/>
                <a:cs typeface="Montserrat" pitchFamily="34" charset="-120"/>
              </a:rPr>
              <a:t>1.5 h</a:t>
            </a:r>
            <a:endParaRPr lang="en-GB" sz="1050" dirty="0"/>
          </a:p>
        </p:txBody>
      </p:sp>
      <p:sp>
        <p:nvSpPr>
          <p:cNvPr id="30" name="Shape 28"/>
          <p:cNvSpPr/>
          <p:nvPr/>
        </p:nvSpPr>
        <p:spPr>
          <a:xfrm>
            <a:off x="8097317" y="3747240"/>
            <a:ext cx="3545738" cy="1600200"/>
          </a:xfrm>
          <a:prstGeom prst="roundRect">
            <a:avLst>
              <a:gd name="adj" fmla="val 5714"/>
            </a:avLst>
          </a:prstGeom>
          <a:solidFill>
            <a:srgbClr val="F4F7FB"/>
          </a:solidFill>
          <a:ln w="9525">
            <a:solidFill>
              <a:srgbClr val="D6DEE8"/>
            </a:solidFill>
            <a:prstDash val="solid"/>
          </a:ln>
        </p:spPr>
      </p:sp>
      <p:sp>
        <p:nvSpPr>
          <p:cNvPr id="31" name="Text 29"/>
          <p:cNvSpPr txBox="1"/>
          <p:nvPr/>
        </p:nvSpPr>
        <p:spPr>
          <a:xfrm>
            <a:off x="8298485" y="3911832"/>
            <a:ext cx="731520" cy="502920"/>
          </a:xfrm>
          <a:prstGeom prst="rect">
            <a:avLst/>
          </a:prstGeom>
          <a:noFill/>
          <a:ln/>
        </p:spPr>
        <p:txBody>
          <a:bodyPr wrap="square" lIns="0" tIns="0" rIns="0" bIns="0" rtlCol="0" anchor="t"/>
          <a:lstStyle/>
          <a:p>
            <a:pPr indent="0" marL="0">
              <a:buNone/>
            </a:pPr>
            <a:r>
              <a:rPr lang="en-GB" altLang="en-US" sz="2600" b="1" dirty="0">
                <a:solidFill>
                  <a:srgbClr val="137A97"/>
                </a:solidFill>
                <a:latin typeface="Montserrat" pitchFamily="34" charset="0"/>
                <a:ea typeface="Montserrat" pitchFamily="34" charset="-122"/>
                <a:cs typeface="Montserrat" pitchFamily="34" charset="-120"/>
              </a:rPr>
              <a:t>06</a:t>
            </a:r>
            <a:endParaRPr lang="en-GB" sz="2600" dirty="0"/>
          </a:p>
        </p:txBody>
      </p:sp>
      <p:sp>
        <p:nvSpPr>
          <p:cNvPr id="32" name="Text 30"/>
          <p:cNvSpPr txBox="1"/>
          <p:nvPr/>
        </p:nvSpPr>
        <p:spPr>
          <a:xfrm>
            <a:off x="9011717" y="3893544"/>
            <a:ext cx="2448458" cy="603504"/>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Reflection and action planning</a:t>
            </a:r>
            <a:endParaRPr lang="en-GB" sz="1450" dirty="0"/>
          </a:p>
        </p:txBody>
      </p:sp>
      <p:sp>
        <p:nvSpPr>
          <p:cNvPr id="33" name="Text 31"/>
          <p:cNvSpPr txBox="1"/>
          <p:nvPr/>
        </p:nvSpPr>
        <p:spPr>
          <a:xfrm>
            <a:off x="9011717" y="4551912"/>
            <a:ext cx="2448458" cy="68580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Self-assessment, personal action plan, closing discussion and feedback.</a:t>
            </a:r>
            <a:endParaRPr lang="en-GB" sz="1250" dirty="0"/>
          </a:p>
        </p:txBody>
      </p:sp>
      <p:sp>
        <p:nvSpPr>
          <p:cNvPr id="34" name="Text 32"/>
          <p:cNvSpPr txBox="1"/>
          <p:nvPr/>
        </p:nvSpPr>
        <p:spPr>
          <a:xfrm>
            <a:off x="8298485" y="4963392"/>
            <a:ext cx="731520" cy="256032"/>
          </a:xfrm>
          <a:prstGeom prst="rect">
            <a:avLst/>
          </a:prstGeom>
          <a:noFill/>
          <a:ln/>
        </p:spPr>
        <p:txBody>
          <a:bodyPr wrap="square" lIns="0" tIns="0" rIns="0" bIns="0" rtlCol="0" anchor="t"/>
          <a:lstStyle/>
          <a:p>
            <a:pPr indent="0" marL="0">
              <a:buNone/>
            </a:pPr>
            <a:r>
              <a:rPr lang="en-GB" altLang="en-US" sz="1050" b="1" dirty="0">
                <a:solidFill>
                  <a:srgbClr val="137A97"/>
                </a:solidFill>
                <a:latin typeface="Montserrat" pitchFamily="34" charset="0"/>
                <a:ea typeface="Montserrat" pitchFamily="34" charset="-122"/>
                <a:cs typeface="Montserrat" pitchFamily="34" charset="-120"/>
              </a:rPr>
              <a:t>1.5 h</a:t>
            </a:r>
            <a:endParaRPr lang="en-GB" sz="1050" dirty="0"/>
          </a:p>
        </p:txBody>
      </p:sp>
      <p:sp>
        <p:nvSpPr>
          <p:cNvPr id="35" name="Text 3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a:t>
            </a:r>
            <a:endParaRPr lang="en-GB" sz="900" dirty="0"/>
          </a:p>
        </p:txBody>
      </p:sp>
      <p:sp>
        <p:nvSpPr>
          <p:cNvPr id="36" name="Text 3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LEARNING OUTCOMES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By the end of this module, participants will be able to</a:t>
            </a:r>
            <a:endParaRPr lang="en-GB" sz="2500" dirty="0"/>
          </a:p>
        </p:txBody>
      </p:sp>
      <p:sp>
        <p:nvSpPr>
          <p:cNvPr id="5" name="Shape 3"/>
          <p:cNvSpPr/>
          <p:nvPr/>
        </p:nvSpPr>
        <p:spPr>
          <a:xfrm>
            <a:off x="548640" y="1982448"/>
            <a:ext cx="420624" cy="420624"/>
          </a:xfrm>
          <a:prstGeom prst="ellipse">
            <a:avLst/>
          </a:prstGeom>
          <a:solidFill>
            <a:srgbClr val="E5F6FA"/>
          </a:solidFill>
          <a:ln w="12700">
            <a:solidFill>
              <a:srgbClr val="E5F6FA"/>
            </a:solidFill>
            <a:prstDash val="solid"/>
          </a:ln>
        </p:spPr>
      </p:sp>
      <p:sp>
        <p:nvSpPr>
          <p:cNvPr id="6" name="Text 4"/>
          <p:cNvSpPr txBox="1"/>
          <p:nvPr/>
        </p:nvSpPr>
        <p:spPr>
          <a:xfrm>
            <a:off x="548640" y="1982448"/>
            <a:ext cx="420624" cy="420624"/>
          </a:xfrm>
          <a:prstGeom prst="rect">
            <a:avLst/>
          </a:prstGeom>
          <a:noFill/>
          <a:ln/>
        </p:spPr>
        <p:txBody>
          <a:bodyPr wrap="square" lIns="0" tIns="0" rIns="0" bIns="0" rtlCol="0" anchor="ctr"/>
          <a:lstStyle/>
          <a:p>
            <a:pPr algn="ctr" indent="0" marL="0">
              <a:buNone/>
            </a:pPr>
            <a:r>
              <a:rPr lang="en-GB" altLang="en-US" sz="1400" b="1" dirty="0">
                <a:solidFill>
                  <a:srgbClr val="137A97"/>
                </a:solidFill>
                <a:latin typeface="Montserrat" pitchFamily="34" charset="0"/>
                <a:ea typeface="Montserrat" pitchFamily="34" charset="-122"/>
                <a:cs typeface="Montserrat" pitchFamily="34" charset="-120"/>
              </a:rPr>
              <a:t>1</a:t>
            </a:r>
            <a:endParaRPr lang="en-GB" sz="1400" dirty="0"/>
          </a:p>
        </p:txBody>
      </p:sp>
      <p:sp>
        <p:nvSpPr>
          <p:cNvPr id="7" name="Text 5"/>
          <p:cNvSpPr txBox="1"/>
          <p:nvPr/>
        </p:nvSpPr>
        <p:spPr>
          <a:xfrm>
            <a:off x="1115568" y="1945872"/>
            <a:ext cx="4792828" cy="768096"/>
          </a:xfrm>
          <a:prstGeom prst="rect">
            <a:avLst/>
          </a:prstGeom>
          <a:noFill/>
          <a:ln/>
        </p:spPr>
        <p:txBody>
          <a:bodyPr wrap="square" lIns="0" tIns="0" rIns="0" bIns="0" rtlCol="0" anchor="ctr">
            <a:normAutofit/>
          </a:bodyPr>
          <a:lstStyle/>
          <a:p>
            <a:pPr indent="0" marL="0">
              <a:buNone/>
            </a:pPr>
            <a:r>
              <a:rPr lang="en-GB" altLang="en-US" sz="1650" dirty="0">
                <a:solidFill>
                  <a:srgbClr val="183454"/>
                </a:solidFill>
                <a:latin typeface="Montserrat" pitchFamily="34" charset="0"/>
                <a:ea typeface="Montserrat" pitchFamily="34" charset="-122"/>
                <a:cs typeface="Montserrat" pitchFamily="34" charset="-120"/>
              </a:rPr>
              <a:t>Explain the role of communication skills in employment and workplace integration.</a:t>
            </a:r>
            <a:endParaRPr lang="en-GB" sz="1650" dirty="0"/>
          </a:p>
        </p:txBody>
      </p:sp>
      <p:sp>
        <p:nvSpPr>
          <p:cNvPr id="8" name="Shape 6"/>
          <p:cNvSpPr/>
          <p:nvPr/>
        </p:nvSpPr>
        <p:spPr>
          <a:xfrm>
            <a:off x="548640" y="2823696"/>
            <a:ext cx="420624" cy="420624"/>
          </a:xfrm>
          <a:prstGeom prst="ellipse">
            <a:avLst/>
          </a:prstGeom>
          <a:solidFill>
            <a:srgbClr val="E5F6FA"/>
          </a:solidFill>
          <a:ln w="12700">
            <a:solidFill>
              <a:srgbClr val="E5F6FA"/>
            </a:solidFill>
            <a:prstDash val="solid"/>
          </a:ln>
        </p:spPr>
      </p:sp>
      <p:sp>
        <p:nvSpPr>
          <p:cNvPr id="9" name="Text 7"/>
          <p:cNvSpPr txBox="1"/>
          <p:nvPr/>
        </p:nvSpPr>
        <p:spPr>
          <a:xfrm>
            <a:off x="548640" y="2823696"/>
            <a:ext cx="420624" cy="420624"/>
          </a:xfrm>
          <a:prstGeom prst="rect">
            <a:avLst/>
          </a:prstGeom>
          <a:noFill/>
          <a:ln/>
        </p:spPr>
        <p:txBody>
          <a:bodyPr wrap="square" lIns="0" tIns="0" rIns="0" bIns="0" rtlCol="0" anchor="ctr"/>
          <a:lstStyle/>
          <a:p>
            <a:pPr algn="ctr" indent="0" marL="0">
              <a:buNone/>
            </a:pPr>
            <a:r>
              <a:rPr lang="en-GB" altLang="en-US" sz="1400" b="1" dirty="0">
                <a:solidFill>
                  <a:srgbClr val="137A97"/>
                </a:solidFill>
                <a:latin typeface="Montserrat" pitchFamily="34" charset="0"/>
                <a:ea typeface="Montserrat" pitchFamily="34" charset="-122"/>
                <a:cs typeface="Montserrat" pitchFamily="34" charset="-120"/>
              </a:rPr>
              <a:t>2</a:t>
            </a:r>
            <a:endParaRPr lang="en-GB" sz="1400" dirty="0"/>
          </a:p>
        </p:txBody>
      </p:sp>
      <p:sp>
        <p:nvSpPr>
          <p:cNvPr id="10" name="Text 8"/>
          <p:cNvSpPr txBox="1"/>
          <p:nvPr/>
        </p:nvSpPr>
        <p:spPr>
          <a:xfrm>
            <a:off x="1115568" y="2787120"/>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Identify common communication challenges related to language, culture and professional norms (expectations).</a:t>
            </a:r>
            <a:endParaRPr lang="en-GB" sz="1450" dirty="0"/>
          </a:p>
        </p:txBody>
      </p:sp>
      <p:sp>
        <p:nvSpPr>
          <p:cNvPr id="11" name="Shape 9"/>
          <p:cNvSpPr/>
          <p:nvPr/>
        </p:nvSpPr>
        <p:spPr>
          <a:xfrm>
            <a:off x="548640" y="3664944"/>
            <a:ext cx="420624" cy="420624"/>
          </a:xfrm>
          <a:prstGeom prst="ellipse">
            <a:avLst/>
          </a:prstGeom>
          <a:solidFill>
            <a:srgbClr val="E5F6FA"/>
          </a:solidFill>
          <a:ln w="12700">
            <a:solidFill>
              <a:srgbClr val="E5F6FA"/>
            </a:solidFill>
            <a:prstDash val="solid"/>
          </a:ln>
        </p:spPr>
      </p:sp>
      <p:sp>
        <p:nvSpPr>
          <p:cNvPr id="12" name="Text 10"/>
          <p:cNvSpPr txBox="1"/>
          <p:nvPr/>
        </p:nvSpPr>
        <p:spPr>
          <a:xfrm>
            <a:off x="548640" y="3664944"/>
            <a:ext cx="420624" cy="420624"/>
          </a:xfrm>
          <a:prstGeom prst="rect">
            <a:avLst/>
          </a:prstGeom>
          <a:noFill/>
          <a:ln/>
        </p:spPr>
        <p:txBody>
          <a:bodyPr wrap="square" lIns="0" tIns="0" rIns="0" bIns="0" rtlCol="0" anchor="ctr"/>
          <a:lstStyle/>
          <a:p>
            <a:pPr algn="ctr" indent="0" marL="0">
              <a:buNone/>
            </a:pPr>
            <a:r>
              <a:rPr lang="en-GB" altLang="en-US" sz="1400" b="1" dirty="0">
                <a:solidFill>
                  <a:srgbClr val="137A97"/>
                </a:solidFill>
                <a:latin typeface="Montserrat" pitchFamily="34" charset="0"/>
                <a:ea typeface="Montserrat" pitchFamily="34" charset="-122"/>
                <a:cs typeface="Montserrat" pitchFamily="34" charset="-120"/>
              </a:rPr>
              <a:t>3</a:t>
            </a:r>
            <a:endParaRPr lang="en-GB" sz="1400" dirty="0"/>
          </a:p>
        </p:txBody>
      </p:sp>
      <p:sp>
        <p:nvSpPr>
          <p:cNvPr id="13" name="Text 11"/>
          <p:cNvSpPr txBox="1"/>
          <p:nvPr/>
        </p:nvSpPr>
        <p:spPr>
          <a:xfrm>
            <a:off x="1115568" y="3628368"/>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Understand the impact of effective communication on building inclusive and respectful work environments.</a:t>
            </a:r>
            <a:endParaRPr lang="en-GB" sz="1450" dirty="0"/>
          </a:p>
        </p:txBody>
      </p:sp>
      <p:sp>
        <p:nvSpPr>
          <p:cNvPr id="14" name="Shape 12"/>
          <p:cNvSpPr/>
          <p:nvPr/>
        </p:nvSpPr>
        <p:spPr>
          <a:xfrm>
            <a:off x="6255868" y="1982448"/>
            <a:ext cx="420624" cy="420624"/>
          </a:xfrm>
          <a:prstGeom prst="ellipse">
            <a:avLst/>
          </a:prstGeom>
          <a:solidFill>
            <a:srgbClr val="E5F6FA"/>
          </a:solidFill>
          <a:ln w="12700">
            <a:solidFill>
              <a:srgbClr val="E5F6FA"/>
            </a:solidFill>
            <a:prstDash val="solid"/>
          </a:ln>
        </p:spPr>
      </p:sp>
      <p:sp>
        <p:nvSpPr>
          <p:cNvPr id="15" name="Text 13"/>
          <p:cNvSpPr txBox="1"/>
          <p:nvPr/>
        </p:nvSpPr>
        <p:spPr>
          <a:xfrm>
            <a:off x="6255868" y="1982448"/>
            <a:ext cx="420624" cy="420624"/>
          </a:xfrm>
          <a:prstGeom prst="rect">
            <a:avLst/>
          </a:prstGeom>
          <a:noFill/>
          <a:ln/>
        </p:spPr>
        <p:txBody>
          <a:bodyPr wrap="square" lIns="0" tIns="0" rIns="0" bIns="0" rtlCol="0" anchor="ctr"/>
          <a:lstStyle/>
          <a:p>
            <a:pPr algn="ctr" indent="0" marL="0">
              <a:buNone/>
            </a:pPr>
            <a:r>
              <a:rPr lang="en-GB" altLang="en-US" sz="1400" b="1" dirty="0">
                <a:solidFill>
                  <a:srgbClr val="137A97"/>
                </a:solidFill>
                <a:latin typeface="Montserrat" pitchFamily="34" charset="0"/>
                <a:ea typeface="Montserrat" pitchFamily="34" charset="-122"/>
                <a:cs typeface="Montserrat" pitchFamily="34" charset="-120"/>
              </a:rPr>
              <a:t>4</a:t>
            </a:r>
            <a:endParaRPr lang="en-GB" sz="1400" dirty="0"/>
          </a:p>
        </p:txBody>
      </p:sp>
      <p:sp>
        <p:nvSpPr>
          <p:cNvPr id="16" name="Text 14"/>
          <p:cNvSpPr txBox="1"/>
          <p:nvPr/>
        </p:nvSpPr>
        <p:spPr>
          <a:xfrm>
            <a:off x="6822796" y="1945872"/>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Apply practical strategies for clear and confident communication in work-related settings.</a:t>
            </a:r>
            <a:endParaRPr lang="en-GB" sz="1450" dirty="0"/>
          </a:p>
        </p:txBody>
      </p:sp>
      <p:sp>
        <p:nvSpPr>
          <p:cNvPr id="17" name="Shape 15"/>
          <p:cNvSpPr/>
          <p:nvPr/>
        </p:nvSpPr>
        <p:spPr>
          <a:xfrm>
            <a:off x="6255868" y="2823696"/>
            <a:ext cx="420624" cy="420624"/>
          </a:xfrm>
          <a:prstGeom prst="ellipse">
            <a:avLst/>
          </a:prstGeom>
          <a:solidFill>
            <a:srgbClr val="E5F6FA"/>
          </a:solidFill>
          <a:ln w="12700">
            <a:solidFill>
              <a:srgbClr val="E5F6FA"/>
            </a:solidFill>
            <a:prstDash val="solid"/>
          </a:ln>
        </p:spPr>
      </p:sp>
      <p:sp>
        <p:nvSpPr>
          <p:cNvPr id="18" name="Text 16"/>
          <p:cNvSpPr txBox="1"/>
          <p:nvPr/>
        </p:nvSpPr>
        <p:spPr>
          <a:xfrm>
            <a:off x="6255868" y="2823696"/>
            <a:ext cx="420624" cy="420624"/>
          </a:xfrm>
          <a:prstGeom prst="rect">
            <a:avLst/>
          </a:prstGeom>
          <a:noFill/>
          <a:ln/>
        </p:spPr>
        <p:txBody>
          <a:bodyPr wrap="square" lIns="0" tIns="0" rIns="0" bIns="0" rtlCol="0" anchor="ctr"/>
          <a:lstStyle/>
          <a:p>
            <a:pPr algn="ctr" indent="0" marL="0">
              <a:buNone/>
            </a:pPr>
            <a:r>
              <a:rPr lang="en-GB" altLang="en-US" sz="1400" b="1" dirty="0">
                <a:solidFill>
                  <a:srgbClr val="137A97"/>
                </a:solidFill>
                <a:latin typeface="Montserrat" pitchFamily="34" charset="0"/>
                <a:ea typeface="Montserrat" pitchFamily="34" charset="-122"/>
                <a:cs typeface="Montserrat" pitchFamily="34" charset="-120"/>
              </a:rPr>
              <a:t>5</a:t>
            </a:r>
            <a:endParaRPr lang="en-GB" sz="1400" dirty="0"/>
          </a:p>
        </p:txBody>
      </p:sp>
      <p:sp>
        <p:nvSpPr>
          <p:cNvPr id="19" name="Text 17"/>
          <p:cNvSpPr txBox="1"/>
          <p:nvPr/>
        </p:nvSpPr>
        <p:spPr>
          <a:xfrm>
            <a:off x="6822796" y="2787120"/>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Demonstrate verbal, non-verbal and interpersonal communication skills (in practice) through role-play and real-life scenarios.</a:t>
            </a:r>
            <a:endParaRPr lang="en-GB" sz="1450" dirty="0"/>
          </a:p>
        </p:txBody>
      </p:sp>
      <p:sp>
        <p:nvSpPr>
          <p:cNvPr id="20" name="Shape 18"/>
          <p:cNvSpPr/>
          <p:nvPr/>
        </p:nvSpPr>
        <p:spPr>
          <a:xfrm>
            <a:off x="6255868" y="3664944"/>
            <a:ext cx="420624" cy="420624"/>
          </a:xfrm>
          <a:prstGeom prst="ellipse">
            <a:avLst/>
          </a:prstGeom>
          <a:solidFill>
            <a:srgbClr val="E5F6FA"/>
          </a:solidFill>
          <a:ln w="12700">
            <a:solidFill>
              <a:srgbClr val="E5F6FA"/>
            </a:solidFill>
            <a:prstDash val="solid"/>
          </a:ln>
        </p:spPr>
      </p:sp>
      <p:sp>
        <p:nvSpPr>
          <p:cNvPr id="21" name="Text 19"/>
          <p:cNvSpPr txBox="1"/>
          <p:nvPr/>
        </p:nvSpPr>
        <p:spPr>
          <a:xfrm>
            <a:off x="6255868" y="3664944"/>
            <a:ext cx="420624" cy="420624"/>
          </a:xfrm>
          <a:prstGeom prst="rect">
            <a:avLst/>
          </a:prstGeom>
          <a:noFill/>
          <a:ln/>
        </p:spPr>
        <p:txBody>
          <a:bodyPr wrap="square" lIns="0" tIns="0" rIns="0" bIns="0" rtlCol="0" anchor="ctr"/>
          <a:lstStyle/>
          <a:p>
            <a:pPr algn="ctr" indent="0" marL="0">
              <a:buNone/>
            </a:pPr>
            <a:r>
              <a:rPr lang="en-GB" altLang="en-US" sz="1400" b="1" dirty="0">
                <a:solidFill>
                  <a:srgbClr val="137A97"/>
                </a:solidFill>
                <a:latin typeface="Montserrat" pitchFamily="34" charset="0"/>
                <a:ea typeface="Montserrat" pitchFamily="34" charset="-122"/>
                <a:cs typeface="Montserrat" pitchFamily="34" charset="-120"/>
              </a:rPr>
              <a:t>6</a:t>
            </a:r>
            <a:endParaRPr lang="en-GB" sz="1400" dirty="0"/>
          </a:p>
        </p:txBody>
      </p:sp>
      <p:sp>
        <p:nvSpPr>
          <p:cNvPr id="22" name="Text 20"/>
          <p:cNvSpPr txBox="1"/>
          <p:nvPr/>
        </p:nvSpPr>
        <p:spPr>
          <a:xfrm>
            <a:off x="6822796" y="3628368"/>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Reflect on their own communication strengths and areas for development in the workplace context (carry out a self-assessment).</a:t>
            </a:r>
            <a:endParaRPr lang="en-GB" sz="1450" dirty="0"/>
          </a:p>
        </p:txBody>
      </p:sp>
      <p:sp>
        <p:nvSpPr>
          <p:cNvPr id="23" name="Text 2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a:t>
            </a:r>
            <a:endParaRPr lang="en-GB" sz="900" dirty="0"/>
          </a:p>
        </p:txBody>
      </p:sp>
      <p:sp>
        <p:nvSpPr>
          <p:cNvPr id="24" name="Text 2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48C0DC"/>
          </a:solidFill>
          <a:ln w="12700">
            <a:solidFill>
              <a:srgbClr val="48C0DC"/>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WHY THIS MATTERS</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Why communication matters for your start at work</a:t>
            </a:r>
            <a:endParaRPr lang="en-GB" sz="2800" dirty="0"/>
          </a:p>
        </p:txBody>
      </p:sp>
      <p:sp>
        <p:nvSpPr>
          <p:cNvPr id="6" name="Shape 4"/>
          <p:cNvSpPr/>
          <p:nvPr/>
        </p:nvSpPr>
        <p:spPr>
          <a:xfrm>
            <a:off x="548640" y="1945872"/>
            <a:ext cx="3545738" cy="2743200"/>
          </a:xfrm>
          <a:prstGeom prst="roundRect">
            <a:avLst>
              <a:gd name="adj" fmla="val 3333"/>
            </a:avLst>
          </a:prstGeom>
          <a:solidFill>
            <a:srgbClr val="FFFFFF"/>
          </a:solidFill>
          <a:ln w="9525">
            <a:solidFill>
              <a:srgbClr val="D6DEE8"/>
            </a:solidFill>
            <a:prstDash val="solid"/>
          </a:ln>
        </p:spPr>
      </p:sp>
      <p:sp>
        <p:nvSpPr>
          <p:cNvPr id="7" name="Shape 5"/>
          <p:cNvSpPr/>
          <p:nvPr/>
        </p:nvSpPr>
        <p:spPr>
          <a:xfrm>
            <a:off x="658368" y="1945872"/>
            <a:ext cx="3326282" cy="64008"/>
          </a:xfrm>
          <a:prstGeom prst="rect">
            <a:avLst/>
          </a:prstGeom>
          <a:solidFill>
            <a:srgbClr val="48C0DC"/>
          </a:solidFill>
          <a:ln w="12700">
            <a:solidFill>
              <a:srgbClr val="48C0DC"/>
            </a:solidFill>
            <a:prstDash val="solid"/>
          </a:ln>
        </p:spPr>
      </p:sp>
      <p:sp>
        <p:nvSpPr>
          <p:cNvPr id="8" name="Text 6"/>
          <p:cNvSpPr txBox="1"/>
          <p:nvPr/>
        </p:nvSpPr>
        <p:spPr>
          <a:xfrm>
            <a:off x="777240"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37A97"/>
                </a:solidFill>
                <a:latin typeface="Montserrat" pitchFamily="34" charset="0"/>
                <a:ea typeface="Montserrat" pitchFamily="34" charset="-122"/>
                <a:cs typeface="Montserrat" pitchFamily="34" charset="-120"/>
              </a:rPr>
              <a:t>65</a:t>
            </a:r>
            <a:r>
              <a:rPr lang="en-GB" altLang="en-US" sz="1800" b="1" dirty="0">
                <a:solidFill>
                  <a:srgbClr val="183454"/>
                </a:solidFill>
                <a:latin typeface="Montserrat" pitchFamily="34" charset="0"/>
                <a:ea typeface="Montserrat" pitchFamily="34" charset="-122"/>
                <a:cs typeface="Montserrat" pitchFamily="34" charset="-120"/>
              </a:rPr>
              <a:t> in 100</a:t>
            </a:r>
            <a:endParaRPr lang="en-GB" sz="4200" dirty="0"/>
          </a:p>
        </p:txBody>
      </p:sp>
      <p:sp>
        <p:nvSpPr>
          <p:cNvPr id="9" name="Text 7"/>
          <p:cNvSpPr txBox="1"/>
          <p:nvPr/>
        </p:nvSpPr>
        <p:spPr>
          <a:xfrm>
            <a:off x="777240" y="3226032"/>
            <a:ext cx="3088538" cy="1325880"/>
          </a:xfrm>
          <a:prstGeom prst="rect">
            <a:avLst/>
          </a:prstGeom>
          <a:noFill/>
          <a:ln/>
        </p:spPr>
        <p:txBody>
          <a:bodyPr wrap="square" lIns="0" tIns="0" rIns="0" bIns="0" rtlCol="0" anchor="t">
            <a:normAutofit/>
          </a:bodyPr>
          <a:lstStyle/>
          <a:p>
            <a:pPr indent="0" marL="0">
              <a:buNone/>
            </a:pPr>
            <a:r>
              <a:rPr lang="en-GB" altLang="en-US" sz="1450" dirty="0">
                <a:solidFill>
                  <a:srgbClr val="4A5B70"/>
                </a:solidFill>
                <a:latin typeface="Montserrat" pitchFamily="34" charset="0"/>
                <a:ea typeface="Montserrat" pitchFamily="34" charset="-122"/>
                <a:cs typeface="Montserrat" pitchFamily="34" charset="-120"/>
              </a:rPr>
              <a:t>non-EU citizens aged 20-64 in the EU have a job. For nationals it is 77 in 100.</a:t>
            </a:r>
            <a:endParaRPr lang="en-GB" sz="1450" dirty="0"/>
          </a:p>
        </p:txBody>
      </p:sp>
      <p:sp>
        <p:nvSpPr>
          <p:cNvPr id="10" name="Shape 8"/>
          <p:cNvSpPr/>
          <p:nvPr/>
        </p:nvSpPr>
        <p:spPr>
          <a:xfrm>
            <a:off x="4322978" y="1945872"/>
            <a:ext cx="3545738" cy="2743200"/>
          </a:xfrm>
          <a:prstGeom prst="roundRect">
            <a:avLst>
              <a:gd name="adj" fmla="val 3333"/>
            </a:avLst>
          </a:prstGeom>
          <a:solidFill>
            <a:srgbClr val="FFFFFF"/>
          </a:solidFill>
          <a:ln w="9525">
            <a:solidFill>
              <a:srgbClr val="D6DEE8"/>
            </a:solidFill>
            <a:prstDash val="solid"/>
          </a:ln>
        </p:spPr>
      </p:sp>
      <p:sp>
        <p:nvSpPr>
          <p:cNvPr id="11" name="Shape 9"/>
          <p:cNvSpPr/>
          <p:nvPr/>
        </p:nvSpPr>
        <p:spPr>
          <a:xfrm>
            <a:off x="4432706" y="1945872"/>
            <a:ext cx="3326282" cy="64008"/>
          </a:xfrm>
          <a:prstGeom prst="rect">
            <a:avLst/>
          </a:prstGeom>
          <a:solidFill>
            <a:srgbClr val="48C0DC"/>
          </a:solidFill>
          <a:ln w="12700">
            <a:solidFill>
              <a:srgbClr val="48C0DC"/>
            </a:solidFill>
            <a:prstDash val="solid"/>
          </a:ln>
        </p:spPr>
      </p:sp>
      <p:sp>
        <p:nvSpPr>
          <p:cNvPr id="12" name="Text 10"/>
          <p:cNvSpPr txBox="1"/>
          <p:nvPr/>
        </p:nvSpPr>
        <p:spPr>
          <a:xfrm>
            <a:off x="4551578"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37A97"/>
                </a:solidFill>
                <a:latin typeface="Montserrat" pitchFamily="34" charset="0"/>
                <a:ea typeface="Montserrat" pitchFamily="34" charset="-122"/>
                <a:cs typeface="Montserrat" pitchFamily="34" charset="-120"/>
              </a:rPr>
              <a:t>+10</a:t>
            </a:r>
            <a:r>
              <a:rPr lang="en-GB" altLang="en-US" sz="1800" b="1" dirty="0">
                <a:solidFill>
                  <a:srgbClr val="183454"/>
                </a:solidFill>
                <a:latin typeface="Montserrat" pitchFamily="34" charset="0"/>
                <a:ea typeface="Montserrat" pitchFamily="34" charset="-122"/>
                <a:cs typeface="Montserrat" pitchFamily="34" charset="-120"/>
              </a:rPr>
              <a:t> points</a:t>
            </a:r>
            <a:endParaRPr lang="en-GB" sz="4200" dirty="0"/>
          </a:p>
        </p:txBody>
      </p:sp>
      <p:sp>
        <p:nvSpPr>
          <p:cNvPr id="13" name="Text 11"/>
          <p:cNvSpPr txBox="1"/>
          <p:nvPr/>
        </p:nvSpPr>
        <p:spPr>
          <a:xfrm>
            <a:off x="4551578" y="3226032"/>
            <a:ext cx="3088538" cy="1325880"/>
          </a:xfrm>
          <a:prstGeom prst="rect">
            <a:avLst/>
          </a:prstGeom>
          <a:noFill/>
          <a:ln/>
        </p:spPr>
        <p:txBody>
          <a:bodyPr wrap="square" lIns="0" tIns="0" rIns="0" bIns="0" rtlCol="0" anchor="t">
            <a:normAutofit/>
          </a:bodyPr>
          <a:lstStyle/>
          <a:p>
            <a:pPr indent="0" marL="0">
              <a:buNone/>
            </a:pPr>
            <a:r>
              <a:rPr lang="en-GB" altLang="en-US" sz="1450" dirty="0">
                <a:solidFill>
                  <a:srgbClr val="4A5B70"/>
                </a:solidFill>
                <a:latin typeface="Montserrat" pitchFamily="34" charset="0"/>
                <a:ea typeface="Montserrat" pitchFamily="34" charset="-122"/>
                <a:cs typeface="Montserrat" pitchFamily="34" charset="-120"/>
              </a:rPr>
              <a:t>If refugees spoke the host language as well as natives, their employment rate would be about 10 percentage points higher.</a:t>
            </a:r>
            <a:endParaRPr lang="en-GB" sz="1450" dirty="0"/>
          </a:p>
        </p:txBody>
      </p:sp>
      <p:sp>
        <p:nvSpPr>
          <p:cNvPr id="14" name="Shape 12"/>
          <p:cNvSpPr/>
          <p:nvPr/>
        </p:nvSpPr>
        <p:spPr>
          <a:xfrm>
            <a:off x="8097317" y="1945872"/>
            <a:ext cx="3545738" cy="2743200"/>
          </a:xfrm>
          <a:prstGeom prst="roundRect">
            <a:avLst>
              <a:gd name="adj" fmla="val 3333"/>
            </a:avLst>
          </a:prstGeom>
          <a:solidFill>
            <a:srgbClr val="FFFFFF"/>
          </a:solidFill>
          <a:ln w="9525">
            <a:solidFill>
              <a:srgbClr val="D6DEE8"/>
            </a:solidFill>
            <a:prstDash val="solid"/>
          </a:ln>
        </p:spPr>
      </p:sp>
      <p:sp>
        <p:nvSpPr>
          <p:cNvPr id="15" name="Shape 13"/>
          <p:cNvSpPr/>
          <p:nvPr/>
        </p:nvSpPr>
        <p:spPr>
          <a:xfrm>
            <a:off x="8207045" y="1945872"/>
            <a:ext cx="3326282" cy="64008"/>
          </a:xfrm>
          <a:prstGeom prst="rect">
            <a:avLst/>
          </a:prstGeom>
          <a:solidFill>
            <a:srgbClr val="183454"/>
          </a:solidFill>
          <a:ln w="12700">
            <a:solidFill>
              <a:srgbClr val="183454"/>
            </a:solidFill>
            <a:prstDash val="solid"/>
          </a:ln>
        </p:spPr>
      </p:sp>
      <p:sp>
        <p:nvSpPr>
          <p:cNvPr id="16" name="Text 14"/>
          <p:cNvSpPr txBox="1"/>
          <p:nvPr/>
        </p:nvSpPr>
        <p:spPr>
          <a:xfrm>
            <a:off x="8325917"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83454"/>
                </a:solidFill>
                <a:latin typeface="Montserrat" pitchFamily="34" charset="0"/>
                <a:ea typeface="Montserrat" pitchFamily="34" charset="-122"/>
                <a:cs typeface="Montserrat" pitchFamily="34" charset="-120"/>
              </a:rPr>
              <a:t>20</a:t>
            </a:r>
            <a:r>
              <a:rPr lang="en-GB" altLang="en-US" sz="1800" b="1" dirty="0">
                <a:solidFill>
                  <a:srgbClr val="183454"/>
                </a:solidFill>
                <a:latin typeface="Montserrat" pitchFamily="34" charset="0"/>
                <a:ea typeface="Montserrat" pitchFamily="34" charset="-122"/>
                <a:cs typeface="Montserrat" pitchFamily="34" charset="-120"/>
              </a:rPr>
              <a:t> years</a:t>
            </a:r>
            <a:endParaRPr lang="en-GB" sz="4200" dirty="0"/>
          </a:p>
        </p:txBody>
      </p:sp>
      <p:sp>
        <p:nvSpPr>
          <p:cNvPr id="17" name="Text 15"/>
          <p:cNvSpPr txBox="1"/>
          <p:nvPr/>
        </p:nvSpPr>
        <p:spPr>
          <a:xfrm>
            <a:off x="8325917" y="3226032"/>
            <a:ext cx="3088538" cy="1325880"/>
          </a:xfrm>
          <a:prstGeom prst="rect">
            <a:avLst/>
          </a:prstGeom>
          <a:noFill/>
          <a:ln/>
        </p:spPr>
        <p:txBody>
          <a:bodyPr wrap="square" lIns="0" tIns="0" rIns="0" bIns="0" rtlCol="0" anchor="t">
            <a:normAutofit/>
          </a:bodyPr>
          <a:lstStyle/>
          <a:p>
            <a:pPr indent="0" marL="0">
              <a:buNone/>
            </a:pPr>
            <a:r>
              <a:rPr lang="en-GB" altLang="en-US" sz="1450" dirty="0">
                <a:solidFill>
                  <a:srgbClr val="4A5B70"/>
                </a:solidFill>
                <a:latin typeface="Montserrat" pitchFamily="34" charset="0"/>
                <a:ea typeface="Montserrat" pitchFamily="34" charset="-122"/>
                <a:cs typeface="Montserrat" pitchFamily="34" charset="-120"/>
              </a:rPr>
              <a:t>Refugees in the EU needed up to 20 years to reach the employment rate of people born in the country. A slow start is normal, not a personal failure.</a:t>
            </a:r>
            <a:endParaRPr lang="en-GB" sz="1450" dirty="0"/>
          </a:p>
        </p:txBody>
      </p:sp>
      <p:sp>
        <p:nvSpPr>
          <p:cNvPr id="18" name="Shape 16"/>
          <p:cNvSpPr/>
          <p:nvPr/>
        </p:nvSpPr>
        <p:spPr>
          <a:xfrm>
            <a:off x="548640" y="4871952"/>
            <a:ext cx="11094415" cy="1115712"/>
          </a:xfrm>
          <a:prstGeom prst="roundRect">
            <a:avLst>
              <a:gd name="adj" fmla="val 8196"/>
            </a:avLst>
          </a:prstGeom>
          <a:solidFill>
            <a:srgbClr val="E5F6FA"/>
          </a:solidFill>
          <a:ln w="9525">
            <a:solidFill>
              <a:srgbClr val="E5F6FA"/>
            </a:solidFill>
            <a:prstDash val="solid"/>
          </a:ln>
        </p:spPr>
      </p:sp>
      <p:sp>
        <p:nvSpPr>
          <p:cNvPr id="19" name="Text 17"/>
          <p:cNvSpPr txBox="1"/>
          <p:nvPr/>
        </p:nvSpPr>
        <p:spPr>
          <a:xfrm>
            <a:off x="822960" y="4981680"/>
            <a:ext cx="10545775" cy="896256"/>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Language and communication grow with time and practice. This module is the practice part.</a:t>
            </a:r>
            <a:endParaRPr lang="en-GB" sz="1800" dirty="0"/>
          </a:p>
        </p:txBody>
      </p:sp>
      <p:sp>
        <p:nvSpPr>
          <p:cNvPr id="20"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a:t>
            </a:r>
            <a:endParaRPr lang="en-GB" sz="900" dirty="0"/>
          </a:p>
        </p:txBody>
      </p:sp>
      <p:sp>
        <p:nvSpPr>
          <p:cNvPr id="21"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22"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Eurostat lfsa_ergan, 2025 · European Commission &amp; OECD, Working Paper 1/2016, 2014 data · European Commission &amp; OECD, 2016, 2014 data</a:t>
            </a:r>
            <a:endParaRPr lang="en-GB"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48C0DC-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1-s1_story--66c0ea0482-2000.png">    </p:cNvPr>
          <p:cNvPicPr>
            <a:picLocks noChangeAspect="1"/>
          </p:cNvPicPr>
          <p:nvPr/>
        </p:nvPicPr>
        <p:blipFill>
          <a:blip r:embed="rId2"/>
          <a:stretch>
            <a:fillRect/>
          </a:stretch>
        </p:blipFill>
        <p:spPr>
          <a:xfrm>
            <a:off x="8076895" y="1739541"/>
            <a:ext cx="3703320" cy="336631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48C0DC"/>
                </a:solidFill>
                <a:latin typeface="Montserrat" pitchFamily="34" charset="0"/>
                <a:ea typeface="Montserrat" pitchFamily="34" charset="-122"/>
                <a:cs typeface="Montserrat" pitchFamily="34" charset="-120"/>
              </a:rPr>
              <a:t>01</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SESSION 1  ·  1 h</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Introduction and foundations</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Who we are, what we want to learn, and why communication is a key to work in a new country.</a:t>
            </a:r>
            <a:endParaRPr lang="en-GB" sz="1800" dirty="0"/>
          </a:p>
        </p:txBody>
      </p:sp>
      <p:sp>
        <p:nvSpPr>
          <p:cNvPr id="10" name="Shape 5"/>
          <p:cNvSpPr/>
          <p:nvPr/>
        </p:nvSpPr>
        <p:spPr>
          <a:xfrm>
            <a:off x="548640" y="5073120"/>
            <a:ext cx="182514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82514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Welcome and goals</a:t>
            </a:r>
            <a:endParaRPr lang="en-GB" sz="1100" dirty="0"/>
          </a:p>
        </p:txBody>
      </p:sp>
      <p:sp>
        <p:nvSpPr>
          <p:cNvPr id="12" name="Shape 7"/>
          <p:cNvSpPr/>
          <p:nvPr/>
        </p:nvSpPr>
        <p:spPr>
          <a:xfrm>
            <a:off x="2483510" y="5073120"/>
            <a:ext cx="1583741"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483510" y="5073120"/>
            <a:ext cx="1583741"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Why it matters</a:t>
            </a:r>
            <a:endParaRPr lang="en-GB" sz="1100" dirty="0"/>
          </a:p>
        </p:txBody>
      </p:sp>
      <p:sp>
        <p:nvSpPr>
          <p:cNvPr id="14" name="Shape 9"/>
          <p:cNvSpPr/>
          <p:nvPr/>
        </p:nvSpPr>
        <p:spPr>
          <a:xfrm>
            <a:off x="4176979" y="5073120"/>
            <a:ext cx="2227478"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4176979" y="5073120"/>
            <a:ext cx="222747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My communication story</a:t>
            </a:r>
            <a:endParaRPr lang="en-GB" sz="1100" dirty="0"/>
          </a:p>
        </p:txBody>
      </p:sp>
      <p:sp>
        <p:nvSpPr>
          <p:cNvPr id="16" name="Text 1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6</a:t>
            </a:r>
            <a:endParaRPr lang="en-GB" sz="900" dirty="0"/>
          </a:p>
        </p:txBody>
      </p:sp>
      <p:sp>
        <p:nvSpPr>
          <p:cNvPr id="17" name="Text 1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WELCOME AND SETTING OBJECTIVES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Welcome: what do you want to say better at work?</a:t>
            </a:r>
            <a:endParaRPr lang="en-GB" sz="2800" dirty="0"/>
          </a:p>
        </p:txBody>
      </p:sp>
      <p:pic>
        <p:nvPicPr>
          <p:cNvPr id="5" name="Image 0" descr="/root/smile-smartleap/sunum/build/cache/cizim/m1-goal_wall--2f48bf2e88-2400.png">    </p:cNvPr>
          <p:cNvPicPr>
            <a:picLocks noChangeAspect="1"/>
          </p:cNvPicPr>
          <p:nvPr/>
        </p:nvPicPr>
        <p:blipFill>
          <a:blip r:embed="rId1"/>
          <a:stretch>
            <a:fillRect/>
          </a:stretch>
        </p:blipFill>
        <p:spPr>
          <a:xfrm>
            <a:off x="642634" y="1945872"/>
            <a:ext cx="6928786" cy="4041792"/>
          </a:xfrm>
          <a:prstGeom prst="rect">
            <a:avLst/>
          </a:prstGeom>
        </p:spPr>
      </p:pic>
      <p:sp>
        <p:nvSpPr>
          <p:cNvPr id="6" name="Text 3"/>
          <p:cNvSpPr txBox="1"/>
          <p:nvPr/>
        </p:nvSpPr>
        <p:spPr>
          <a:xfrm>
            <a:off x="2409342" y="2340591"/>
            <a:ext cx="1316736" cy="503936"/>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Ask when I do not understand</a:t>
            </a:r>
            <a:endParaRPr lang="en-GB" sz="1100" dirty="0"/>
          </a:p>
        </p:txBody>
      </p:sp>
      <p:sp>
        <p:nvSpPr>
          <p:cNvPr id="7" name="Text 4"/>
          <p:cNvSpPr txBox="1"/>
          <p:nvPr/>
        </p:nvSpPr>
        <p:spPr>
          <a:xfrm>
            <a:off x="4072250" y="2251183"/>
            <a:ext cx="1316736" cy="68275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Call an employer about a job</a:t>
            </a:r>
            <a:endParaRPr lang="en-GB" sz="1100" dirty="0"/>
          </a:p>
        </p:txBody>
      </p:sp>
      <p:sp>
        <p:nvSpPr>
          <p:cNvPr id="8" name="Text 5"/>
          <p:cNvSpPr txBox="1"/>
          <p:nvPr/>
        </p:nvSpPr>
        <p:spPr>
          <a:xfrm>
            <a:off x="5735159" y="2340591"/>
            <a:ext cx="1316736" cy="503936"/>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Talk about my payslip calmly</a:t>
            </a:r>
            <a:endParaRPr lang="en-GB" sz="1100" dirty="0"/>
          </a:p>
        </p:txBody>
      </p:sp>
      <p:sp>
        <p:nvSpPr>
          <p:cNvPr id="9" name="Text 6"/>
          <p:cNvSpPr txBox="1"/>
          <p:nvPr/>
        </p:nvSpPr>
        <p:spPr>
          <a:xfrm>
            <a:off x="2409342" y="3148949"/>
            <a:ext cx="1316736" cy="503936"/>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Give and take feedback</a:t>
            </a:r>
            <a:endParaRPr lang="en-GB" sz="1100" dirty="0"/>
          </a:p>
        </p:txBody>
      </p:sp>
      <p:sp>
        <p:nvSpPr>
          <p:cNvPr id="10" name="Text 7"/>
          <p:cNvSpPr txBox="1"/>
          <p:nvPr/>
        </p:nvSpPr>
        <p:spPr>
          <a:xfrm>
            <a:off x="4072250" y="3059541"/>
            <a:ext cx="1316736" cy="68275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Introduce myself in 60 seconds</a:t>
            </a:r>
            <a:endParaRPr lang="en-GB" sz="1100" dirty="0"/>
          </a:p>
        </p:txBody>
      </p:sp>
      <p:sp>
        <p:nvSpPr>
          <p:cNvPr id="11" name="Shape 8"/>
          <p:cNvSpPr/>
          <p:nvPr/>
        </p:nvSpPr>
        <p:spPr>
          <a:xfrm>
            <a:off x="7985455" y="1945872"/>
            <a:ext cx="3657600" cy="4041792"/>
          </a:xfrm>
          <a:prstGeom prst="roundRect">
            <a:avLst>
              <a:gd name="adj" fmla="val 3500"/>
            </a:avLst>
          </a:prstGeom>
          <a:solidFill>
            <a:srgbClr val="E5F6FA"/>
          </a:solidFill>
          <a:ln w="9525">
            <a:solidFill>
              <a:srgbClr val="E5F6FA"/>
            </a:solidFill>
            <a:prstDash val="solid"/>
          </a:ln>
        </p:spPr>
      </p:sp>
      <p:sp>
        <p:nvSpPr>
          <p:cNvPr id="12" name="Text 9"/>
          <p:cNvSpPr txBox="1"/>
          <p:nvPr/>
        </p:nvSpPr>
        <p:spPr>
          <a:xfrm>
            <a:off x="8214055" y="2128752"/>
            <a:ext cx="3200400" cy="411480"/>
          </a:xfrm>
          <a:prstGeom prst="rect">
            <a:avLst/>
          </a:prstGeom>
          <a:noFill/>
          <a:ln/>
        </p:spPr>
        <p:txBody>
          <a:bodyPr wrap="square" lIns="0" tIns="0" rIns="0" bIns="0" rtlCol="0" anchor="ctr">
            <a:normAutofit/>
          </a:bodyPr>
          <a:lstStyle/>
          <a:p>
            <a:pPr indent="0" marL="0">
              <a:buNone/>
            </a:pPr>
            <a:r>
              <a:rPr lang="en-GB" altLang="en-US" sz="1400" b="1" dirty="0">
                <a:solidFill>
                  <a:srgbClr val="137A97"/>
                </a:solidFill>
                <a:latin typeface="Montserrat" pitchFamily="34" charset="0"/>
                <a:ea typeface="Montserrat" pitchFamily="34" charset="-122"/>
                <a:cs typeface="Montserrat" pitchFamily="34" charset="-120"/>
              </a:rPr>
              <a:t>Our goal wall</a:t>
            </a:r>
            <a:endParaRPr lang="en-GB" sz="1400" dirty="0"/>
          </a:p>
        </p:txBody>
      </p:sp>
      <p:sp>
        <p:nvSpPr>
          <p:cNvPr id="13" name="Text 10"/>
          <p:cNvSpPr txBox="1"/>
          <p:nvPr/>
        </p:nvSpPr>
        <p:spPr>
          <a:xfrm>
            <a:off x="8214055" y="2585952"/>
            <a:ext cx="320040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In 8 hours </a:t>
            </a:r>
            <a:r>
              <a:rPr lang="en-GB" altLang="en-US" sz="1300" dirty="0">
                <a:solidFill>
                  <a:srgbClr val="4A5B70"/>
                </a:solidFill>
                <a:latin typeface="Montserrat" pitchFamily="34" charset="0"/>
                <a:ea typeface="Montserrat" pitchFamily="34" charset="-122"/>
                <a:cs typeface="Montserrat" pitchFamily="34" charset="-120"/>
              </a:rPr>
              <a:t>we practise real work situations: instructions, calls, feedback, handovers, group chats.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Your languages are a resource. </a:t>
            </a:r>
            <a:r>
              <a:rPr lang="en-GB" altLang="en-US" sz="1300" dirty="0">
                <a:solidFill>
                  <a:srgbClr val="4A5B70"/>
                </a:solidFill>
                <a:latin typeface="Montserrat" pitchFamily="34" charset="0"/>
                <a:ea typeface="Montserrat" pitchFamily="34" charset="-122"/>
                <a:cs typeface="Montserrat" pitchFamily="34" charset="-120"/>
              </a:rPr>
              <a:t>They help you learn, translate and connect.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Set one goal: </a:t>
            </a:r>
            <a:r>
              <a:rPr lang="en-GB" altLang="en-US" sz="1300" dirty="0">
                <a:solidFill>
                  <a:srgbClr val="4A5B70"/>
                </a:solidFill>
                <a:latin typeface="Montserrat" pitchFamily="34" charset="0"/>
                <a:ea typeface="Montserrat" pitchFamily="34" charset="-122"/>
                <a:cs typeface="Montserrat" pitchFamily="34" charset="-120"/>
              </a:rPr>
              <a:t>"At the end of this module, I want to be able to [my goal]."</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We come back to it </a:t>
            </a:r>
            <a:r>
              <a:rPr lang="en-GB" altLang="en-US" sz="1300" dirty="0">
                <a:solidFill>
                  <a:srgbClr val="4A5B70"/>
                </a:solidFill>
                <a:latin typeface="Montserrat" pitchFamily="34" charset="0"/>
                <a:ea typeface="Montserrat" pitchFamily="34" charset="-122"/>
                <a:cs typeface="Montserrat" pitchFamily="34" charset="-120"/>
              </a:rPr>
              <a:t>in Session 6, in your action plan.</a:t>
            </a:r>
            <a:endParaRPr lang="en-GB" sz="1300" dirty="0"/>
          </a:p>
        </p:txBody>
      </p:sp>
      <p:sp>
        <p:nvSpPr>
          <p:cNvPr id="14" name="Text 1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7</a:t>
            </a:r>
            <a:endParaRPr lang="en-GB" sz="900" dirty="0"/>
          </a:p>
        </p:txBody>
      </p:sp>
      <p:sp>
        <p:nvSpPr>
          <p:cNvPr id="15" name="Text 1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48C0DC"/>
          </a:solidFill>
          <a:ln w="12700">
            <a:solidFill>
              <a:srgbClr val="48C0DC"/>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THE IMPORTANCE OF COMMUNICATION IN WORKPLACE INTEGRATION</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Communication is part of every job</a:t>
            </a:r>
            <a:endParaRPr lang="en-GB" sz="2800" dirty="0"/>
          </a:p>
        </p:txBody>
      </p:sp>
      <p:sp>
        <p:nvSpPr>
          <p:cNvPr id="6" name="Shape 4"/>
          <p:cNvSpPr/>
          <p:nvPr/>
        </p:nvSpPr>
        <p:spPr>
          <a:xfrm>
            <a:off x="548640" y="1945872"/>
            <a:ext cx="3545738" cy="2743200"/>
          </a:xfrm>
          <a:prstGeom prst="roundRect">
            <a:avLst>
              <a:gd name="adj" fmla="val 3333"/>
            </a:avLst>
          </a:prstGeom>
          <a:solidFill>
            <a:srgbClr val="FFFFFF"/>
          </a:solidFill>
          <a:ln w="9525">
            <a:solidFill>
              <a:srgbClr val="D6DEE8"/>
            </a:solidFill>
            <a:prstDash val="solid"/>
          </a:ln>
        </p:spPr>
      </p:sp>
      <p:sp>
        <p:nvSpPr>
          <p:cNvPr id="7" name="Shape 5"/>
          <p:cNvSpPr/>
          <p:nvPr/>
        </p:nvSpPr>
        <p:spPr>
          <a:xfrm>
            <a:off x="658368" y="1945872"/>
            <a:ext cx="3326282" cy="64008"/>
          </a:xfrm>
          <a:prstGeom prst="rect">
            <a:avLst/>
          </a:prstGeom>
          <a:solidFill>
            <a:srgbClr val="48C0DC"/>
          </a:solidFill>
          <a:ln w="12700">
            <a:solidFill>
              <a:srgbClr val="48C0DC"/>
            </a:solidFill>
            <a:prstDash val="solid"/>
          </a:ln>
        </p:spPr>
      </p:sp>
      <p:sp>
        <p:nvSpPr>
          <p:cNvPr id="8" name="Text 6"/>
          <p:cNvSpPr txBox="1"/>
          <p:nvPr/>
        </p:nvSpPr>
        <p:spPr>
          <a:xfrm>
            <a:off x="777240" y="2147040"/>
            <a:ext cx="3088538" cy="1005840"/>
          </a:xfrm>
          <a:prstGeom prst="rect">
            <a:avLst/>
          </a:prstGeom>
          <a:noFill/>
          <a:ln/>
        </p:spPr>
        <p:txBody>
          <a:bodyPr wrap="square" lIns="0" tIns="0" rIns="0" bIns="0" rtlCol="0" anchor="ctr">
            <a:normAutofit/>
          </a:bodyPr>
          <a:lstStyle/>
          <a:p>
            <a:pPr indent="0" marL="0">
              <a:buNone/>
            </a:pPr>
            <a:r>
              <a:rPr lang="en-GB" altLang="en-US" sz="3400" b="1" dirty="0">
                <a:solidFill>
                  <a:srgbClr val="137A97"/>
                </a:solidFill>
                <a:latin typeface="Montserrat" pitchFamily="34" charset="0"/>
                <a:ea typeface="Montserrat" pitchFamily="34" charset="-122"/>
                <a:cs typeface="Montserrat" pitchFamily="34" charset="-120"/>
              </a:rPr>
              <a:t>8 in 10</a:t>
            </a:r>
            <a:endParaRPr lang="en-GB" sz="3400" dirty="0"/>
          </a:p>
        </p:txBody>
      </p:sp>
      <p:pic>
        <p:nvPicPr>
          <p:cNvPr id="9" name="Image 0" descr="/root/smile-smartleap/sunum/build/cache/cizim/ortak-pictogram--9c46e7ee2e-1200.png">    </p:cNvPr>
          <p:cNvPicPr>
            <a:picLocks noChangeAspect="1"/>
          </p:cNvPicPr>
          <p:nvPr/>
        </p:nvPicPr>
        <p:blipFill>
          <a:blip r:embed="rId1"/>
          <a:stretch>
            <a:fillRect/>
          </a:stretch>
        </p:blipFill>
        <p:spPr>
          <a:xfrm>
            <a:off x="777240" y="3152880"/>
            <a:ext cx="2918298" cy="457200"/>
          </a:xfrm>
          <a:prstGeom prst="rect">
            <a:avLst/>
          </a:prstGeom>
        </p:spPr>
      </p:pic>
      <p:sp>
        <p:nvSpPr>
          <p:cNvPr id="10" name="Text 7"/>
          <p:cNvSpPr txBox="1"/>
          <p:nvPr/>
        </p:nvSpPr>
        <p:spPr>
          <a:xfrm>
            <a:off x="777240"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workers in Europe work in a team, and 74% deal with clients or customers at least sometimes.</a:t>
            </a:r>
            <a:endParaRPr lang="en-GB" sz="1250" dirty="0"/>
          </a:p>
        </p:txBody>
      </p:sp>
      <p:sp>
        <p:nvSpPr>
          <p:cNvPr id="11" name="Shape 8"/>
          <p:cNvSpPr/>
          <p:nvPr/>
        </p:nvSpPr>
        <p:spPr>
          <a:xfrm>
            <a:off x="4322978" y="1945872"/>
            <a:ext cx="3545738" cy="2743200"/>
          </a:xfrm>
          <a:prstGeom prst="roundRect">
            <a:avLst>
              <a:gd name="adj" fmla="val 3333"/>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48C0DC"/>
          </a:solidFill>
          <a:ln w="12700">
            <a:solidFill>
              <a:srgbClr val="48C0DC"/>
            </a:solidFill>
            <a:prstDash val="solid"/>
          </a:ln>
        </p:spPr>
      </p:sp>
      <p:sp>
        <p:nvSpPr>
          <p:cNvPr id="13" name="Text 10"/>
          <p:cNvSpPr txBox="1"/>
          <p:nvPr/>
        </p:nvSpPr>
        <p:spPr>
          <a:xfrm>
            <a:off x="4551578"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37A97"/>
                </a:solidFill>
                <a:latin typeface="Montserrat" pitchFamily="34" charset="0"/>
                <a:ea typeface="Montserrat" pitchFamily="34" charset="-122"/>
                <a:cs typeface="Montserrat" pitchFamily="34" charset="-120"/>
              </a:rPr>
              <a:t>50%</a:t>
            </a:r>
            <a:endParaRPr lang="en-GB" sz="4200" dirty="0"/>
          </a:p>
        </p:txBody>
      </p:sp>
      <p:pic>
        <p:nvPicPr>
          <p:cNvPr id="14" name="Image 1" descr="/root/smile-smartleap/sunum/build/cache/cizim/ortak-pictogram--7f058514bd-1200.png">    </p:cNvPr>
          <p:cNvPicPr>
            <a:picLocks noChangeAspect="1"/>
          </p:cNvPicPr>
          <p:nvPr/>
        </p:nvPicPr>
        <p:blipFill>
          <a:blip r:embed="rId2"/>
          <a:stretch>
            <a:fillRect/>
          </a:stretch>
        </p:blipFill>
        <p:spPr>
          <a:xfrm>
            <a:off x="4551578" y="3152880"/>
            <a:ext cx="2918298" cy="457200"/>
          </a:xfrm>
          <a:prstGeom prst="rect">
            <a:avLst/>
          </a:prstGeom>
        </p:spPr>
      </p:pic>
      <p:sp>
        <p:nvSpPr>
          <p:cNvPr id="15" name="Text 11"/>
          <p:cNvSpPr txBox="1"/>
          <p:nvPr/>
        </p:nvSpPr>
        <p:spPr>
          <a:xfrm>
            <a:off x="4551578"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of employers call "empathy and active listening" a core skill. 47% say the same of customer service.</a:t>
            </a:r>
            <a:endParaRPr lang="en-GB" sz="1250" dirty="0"/>
          </a:p>
        </p:txBody>
      </p:sp>
      <p:sp>
        <p:nvSpPr>
          <p:cNvPr id="16" name="Shape 12"/>
          <p:cNvSpPr/>
          <p:nvPr/>
        </p:nvSpPr>
        <p:spPr>
          <a:xfrm>
            <a:off x="8097317" y="1945872"/>
            <a:ext cx="3545738" cy="2743200"/>
          </a:xfrm>
          <a:prstGeom prst="roundRect">
            <a:avLst>
              <a:gd name="adj" fmla="val 3333"/>
            </a:avLst>
          </a:prstGeom>
          <a:solidFill>
            <a:srgbClr val="FFFFFF"/>
          </a:solidFill>
          <a:ln w="9525">
            <a:solidFill>
              <a:srgbClr val="D6DEE8"/>
            </a:solidFill>
            <a:prstDash val="solid"/>
          </a:ln>
        </p:spPr>
      </p:sp>
      <p:sp>
        <p:nvSpPr>
          <p:cNvPr id="17" name="Shape 13"/>
          <p:cNvSpPr/>
          <p:nvPr/>
        </p:nvSpPr>
        <p:spPr>
          <a:xfrm>
            <a:off x="8207045" y="1945872"/>
            <a:ext cx="3326282" cy="64008"/>
          </a:xfrm>
          <a:prstGeom prst="rect">
            <a:avLst/>
          </a:prstGeom>
          <a:solidFill>
            <a:srgbClr val="183454"/>
          </a:solidFill>
          <a:ln w="12700">
            <a:solidFill>
              <a:srgbClr val="183454"/>
            </a:solidFill>
            <a:prstDash val="solid"/>
          </a:ln>
        </p:spPr>
      </p:sp>
      <p:sp>
        <p:nvSpPr>
          <p:cNvPr id="18" name="Text 14"/>
          <p:cNvSpPr txBox="1"/>
          <p:nvPr/>
        </p:nvSpPr>
        <p:spPr>
          <a:xfrm>
            <a:off x="8325917"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83454"/>
                </a:solidFill>
                <a:latin typeface="Montserrat" pitchFamily="34" charset="0"/>
                <a:ea typeface="Montserrat" pitchFamily="34" charset="-122"/>
                <a:cs typeface="Montserrat" pitchFamily="34" charset="-120"/>
              </a:rPr>
              <a:t>49%</a:t>
            </a:r>
            <a:endParaRPr lang="en-GB" sz="4200" dirty="0"/>
          </a:p>
        </p:txBody>
      </p:sp>
      <p:pic>
        <p:nvPicPr>
          <p:cNvPr id="19" name="Image 2" descr="/root/smile-smartleap/sunum/build/cache/cizim/ortak-pictogram--17f0b1cab0-1200.png">    </p:cNvPr>
          <p:cNvPicPr>
            <a:picLocks noChangeAspect="1"/>
          </p:cNvPicPr>
          <p:nvPr/>
        </p:nvPicPr>
        <p:blipFill>
          <a:blip r:embed="rId3"/>
          <a:stretch>
            <a:fillRect/>
          </a:stretch>
        </p:blipFill>
        <p:spPr>
          <a:xfrm>
            <a:off x="8325917" y="3152880"/>
            <a:ext cx="2918298" cy="457200"/>
          </a:xfrm>
          <a:prstGeom prst="rect">
            <a:avLst/>
          </a:prstGeom>
        </p:spPr>
      </p:pic>
      <p:sp>
        <p:nvSpPr>
          <p:cNvPr id="20" name="Text 15"/>
          <p:cNvSpPr txBox="1"/>
          <p:nvPr/>
        </p:nvSpPr>
        <p:spPr>
          <a:xfrm>
            <a:off x="8325917"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of workers say they themselves need to develop their social skills further. Everybody is still learning.</a:t>
            </a:r>
            <a:endParaRPr lang="en-GB" sz="1250" dirty="0"/>
          </a:p>
        </p:txBody>
      </p:sp>
      <p:sp>
        <p:nvSpPr>
          <p:cNvPr id="21" name="Shape 16"/>
          <p:cNvSpPr/>
          <p:nvPr/>
        </p:nvSpPr>
        <p:spPr>
          <a:xfrm>
            <a:off x="548640" y="4871952"/>
            <a:ext cx="11094415" cy="1115712"/>
          </a:xfrm>
          <a:prstGeom prst="roundRect">
            <a:avLst>
              <a:gd name="adj" fmla="val 8196"/>
            </a:avLst>
          </a:prstGeom>
          <a:solidFill>
            <a:srgbClr val="E5F6FA"/>
          </a:solidFill>
          <a:ln w="9525">
            <a:solidFill>
              <a:srgbClr val="E5F6FA"/>
            </a:solidFill>
            <a:prstDash val="solid"/>
          </a:ln>
        </p:spPr>
      </p:sp>
      <p:sp>
        <p:nvSpPr>
          <p:cNvPr id="22" name="Text 17"/>
          <p:cNvSpPr txBox="1"/>
          <p:nvPr/>
        </p:nvSpPr>
        <p:spPr>
          <a:xfrm>
            <a:off x="822960" y="4981680"/>
            <a:ext cx="10545775" cy="896256"/>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Warehouse, café, care home or office: talking, listening and checking are in every job description.</a:t>
            </a:r>
            <a:endParaRPr lang="en-GB" sz="1800" dirty="0"/>
          </a:p>
        </p:txBody>
      </p:sp>
      <p:sp>
        <p:nvSpPr>
          <p:cNvPr id="23"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8</a:t>
            </a:r>
            <a:endParaRPr lang="en-GB" sz="900" dirty="0"/>
          </a:p>
        </p:txBody>
      </p:sp>
      <p:sp>
        <p:nvSpPr>
          <p:cNvPr id="24"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25"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Cedefop (2022), Second European Skills and Jobs Survey (2021 data), pp. 55, 82 · World Economic Forum (2025), Future of Jobs Report, Fig. 3.3</a:t>
            </a:r>
            <a:endParaRPr lang="en-GB"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AGER AND STRANG: INTEGRATION FRAMEWORK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Language is a bridge to work, people and services</a:t>
            </a:r>
            <a:endParaRPr lang="en-GB" sz="2800" dirty="0"/>
          </a:p>
        </p:txBody>
      </p:sp>
      <p:pic>
        <p:nvPicPr>
          <p:cNvPr id="5" name="Image 0" descr="/root/smile-smartleap/sunum/build/cache/cizim/m1-integration_bridge--51834249f2-2400.png">    </p:cNvPr>
          <p:cNvPicPr>
            <a:picLocks noChangeAspect="1"/>
          </p:cNvPicPr>
          <p:nvPr/>
        </p:nvPicPr>
        <p:blipFill>
          <a:blip r:embed="rId1"/>
          <a:stretch>
            <a:fillRect/>
          </a:stretch>
        </p:blipFill>
        <p:spPr>
          <a:xfrm>
            <a:off x="548640" y="1971052"/>
            <a:ext cx="6842455" cy="3991432"/>
          </a:xfrm>
          <a:prstGeom prst="rect">
            <a:avLst/>
          </a:prstGeom>
        </p:spPr>
      </p:pic>
      <p:sp>
        <p:nvSpPr>
          <p:cNvPr id="6" name="Shape 3"/>
          <p:cNvSpPr/>
          <p:nvPr/>
        </p:nvSpPr>
        <p:spPr>
          <a:xfrm>
            <a:off x="2598268" y="5482859"/>
            <a:ext cx="2743200" cy="520192"/>
          </a:xfrm>
          <a:prstGeom prst="roundRect">
            <a:avLst>
              <a:gd name="adj" fmla="val 35156"/>
            </a:avLst>
          </a:prstGeom>
          <a:solidFill>
            <a:srgbClr val="183454"/>
          </a:solidFill>
          <a:ln w="15875">
            <a:solidFill>
              <a:srgbClr val="183454"/>
            </a:solidFill>
            <a:prstDash val="solid"/>
          </a:ln>
        </p:spPr>
      </p:sp>
      <p:sp>
        <p:nvSpPr>
          <p:cNvPr id="7" name="Text 4"/>
          <p:cNvSpPr txBox="1"/>
          <p:nvPr/>
        </p:nvSpPr>
        <p:spPr>
          <a:xfrm>
            <a:off x="2671420" y="5482859"/>
            <a:ext cx="259689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Foundation: rights and citizenship</a:t>
            </a:r>
            <a:endParaRPr lang="en-GB" sz="1150" dirty="0"/>
          </a:p>
        </p:txBody>
      </p:sp>
      <p:sp>
        <p:nvSpPr>
          <p:cNvPr id="8" name="Shape 5"/>
          <p:cNvSpPr/>
          <p:nvPr/>
        </p:nvSpPr>
        <p:spPr>
          <a:xfrm>
            <a:off x="3055468" y="4782907"/>
            <a:ext cx="1828800" cy="682752"/>
          </a:xfrm>
          <a:prstGeom prst="roundRect">
            <a:avLst>
              <a:gd name="adj" fmla="val 26786"/>
            </a:avLst>
          </a:prstGeom>
          <a:solidFill>
            <a:srgbClr val="FFFFFF"/>
          </a:solidFill>
          <a:ln w="15875">
            <a:solidFill>
              <a:srgbClr val="48C0DC"/>
            </a:solidFill>
            <a:prstDash val="solid"/>
          </a:ln>
        </p:spPr>
      </p:sp>
      <p:sp>
        <p:nvSpPr>
          <p:cNvPr id="9" name="Text 6"/>
          <p:cNvSpPr txBox="1"/>
          <p:nvPr/>
        </p:nvSpPr>
        <p:spPr>
          <a:xfrm>
            <a:off x="3128620" y="4782907"/>
            <a:ext cx="1682496" cy="68275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Facilitators: language, culture, safety</a:t>
            </a:r>
            <a:endParaRPr lang="en-GB" sz="1100" dirty="0"/>
          </a:p>
        </p:txBody>
      </p:sp>
      <p:sp>
        <p:nvSpPr>
          <p:cNvPr id="10" name="Shape 7"/>
          <p:cNvSpPr/>
          <p:nvPr/>
        </p:nvSpPr>
        <p:spPr>
          <a:xfrm>
            <a:off x="1009817" y="2675431"/>
            <a:ext cx="719836" cy="347472"/>
          </a:xfrm>
          <a:prstGeom prst="roundRect">
            <a:avLst>
              <a:gd name="adj" fmla="val 50000"/>
            </a:avLst>
          </a:prstGeom>
          <a:solidFill>
            <a:srgbClr val="FFFFFF"/>
          </a:solidFill>
          <a:ln w="15875">
            <a:solidFill>
              <a:srgbClr val="48C0DC"/>
            </a:solidFill>
            <a:prstDash val="solid"/>
          </a:ln>
        </p:spPr>
      </p:sp>
      <p:sp>
        <p:nvSpPr>
          <p:cNvPr id="11" name="Text 8"/>
          <p:cNvSpPr txBox="1"/>
          <p:nvPr/>
        </p:nvSpPr>
        <p:spPr>
          <a:xfrm>
            <a:off x="1082969" y="2675431"/>
            <a:ext cx="57353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Bonds</a:t>
            </a:r>
            <a:endParaRPr lang="en-GB" sz="1150" dirty="0"/>
          </a:p>
        </p:txBody>
      </p:sp>
      <p:sp>
        <p:nvSpPr>
          <p:cNvPr id="12" name="Shape 9"/>
          <p:cNvSpPr/>
          <p:nvPr/>
        </p:nvSpPr>
        <p:spPr>
          <a:xfrm>
            <a:off x="2036185" y="3234231"/>
            <a:ext cx="719836" cy="347472"/>
          </a:xfrm>
          <a:prstGeom prst="roundRect">
            <a:avLst>
              <a:gd name="adj" fmla="val 50000"/>
            </a:avLst>
          </a:prstGeom>
          <a:solidFill>
            <a:srgbClr val="FFFFFF"/>
          </a:solidFill>
          <a:ln w="15875">
            <a:solidFill>
              <a:srgbClr val="48C0DC"/>
            </a:solidFill>
            <a:prstDash val="solid"/>
          </a:ln>
        </p:spPr>
      </p:sp>
      <p:sp>
        <p:nvSpPr>
          <p:cNvPr id="13" name="Text 10"/>
          <p:cNvSpPr txBox="1"/>
          <p:nvPr/>
        </p:nvSpPr>
        <p:spPr>
          <a:xfrm>
            <a:off x="2109337" y="3234231"/>
            <a:ext cx="57353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Links</a:t>
            </a:r>
            <a:endParaRPr lang="en-GB" sz="1150" dirty="0"/>
          </a:p>
        </p:txBody>
      </p:sp>
      <p:sp>
        <p:nvSpPr>
          <p:cNvPr id="14" name="Shape 11"/>
          <p:cNvSpPr/>
          <p:nvPr/>
        </p:nvSpPr>
        <p:spPr>
          <a:xfrm>
            <a:off x="3528162" y="2595602"/>
            <a:ext cx="883412" cy="347472"/>
          </a:xfrm>
          <a:prstGeom prst="roundRect">
            <a:avLst>
              <a:gd name="adj" fmla="val 50000"/>
            </a:avLst>
          </a:prstGeom>
          <a:solidFill>
            <a:srgbClr val="FFFFFF"/>
          </a:solidFill>
          <a:ln w="15875">
            <a:solidFill>
              <a:srgbClr val="48C0DC"/>
            </a:solidFill>
            <a:prstDash val="solid"/>
          </a:ln>
        </p:spPr>
      </p:sp>
      <p:sp>
        <p:nvSpPr>
          <p:cNvPr id="15" name="Text 12"/>
          <p:cNvSpPr txBox="1"/>
          <p:nvPr/>
        </p:nvSpPr>
        <p:spPr>
          <a:xfrm>
            <a:off x="3601314" y="2595602"/>
            <a:ext cx="737108"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Bridges</a:t>
            </a:r>
            <a:endParaRPr lang="en-GB" sz="1150" dirty="0"/>
          </a:p>
        </p:txBody>
      </p:sp>
      <p:sp>
        <p:nvSpPr>
          <p:cNvPr id="16" name="Shape 13"/>
          <p:cNvSpPr/>
          <p:nvPr/>
        </p:nvSpPr>
        <p:spPr>
          <a:xfrm>
            <a:off x="5633051" y="2657869"/>
            <a:ext cx="1600200" cy="861568"/>
          </a:xfrm>
          <a:prstGeom prst="roundRect">
            <a:avLst>
              <a:gd name="adj" fmla="val 21226"/>
            </a:avLst>
          </a:prstGeom>
          <a:solidFill>
            <a:srgbClr val="FFFFFF"/>
          </a:solidFill>
          <a:ln w="15875">
            <a:solidFill>
              <a:srgbClr val="48C0DC"/>
            </a:solidFill>
            <a:prstDash val="solid"/>
          </a:ln>
        </p:spPr>
      </p:sp>
      <p:sp>
        <p:nvSpPr>
          <p:cNvPr id="17" name="Text 14"/>
          <p:cNvSpPr txBox="1"/>
          <p:nvPr/>
        </p:nvSpPr>
        <p:spPr>
          <a:xfrm>
            <a:off x="5706203" y="2657869"/>
            <a:ext cx="1453896" cy="861568"/>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Markers: work, housing, education, health</a:t>
            </a:r>
            <a:endParaRPr lang="en-GB" sz="1100" dirty="0"/>
          </a:p>
        </p:txBody>
      </p:sp>
      <p:sp>
        <p:nvSpPr>
          <p:cNvPr id="18" name="Shape 15"/>
          <p:cNvSpPr/>
          <p:nvPr/>
        </p:nvSpPr>
        <p:spPr>
          <a:xfrm>
            <a:off x="7711135" y="1945872"/>
            <a:ext cx="3931920" cy="4041792"/>
          </a:xfrm>
          <a:prstGeom prst="roundRect">
            <a:avLst>
              <a:gd name="adj" fmla="val 3256"/>
            </a:avLst>
          </a:prstGeom>
          <a:solidFill>
            <a:srgbClr val="E5F6FA"/>
          </a:solidFill>
          <a:ln w="9525">
            <a:solidFill>
              <a:srgbClr val="E5F6FA"/>
            </a:solidFill>
            <a:prstDash val="solid"/>
          </a:ln>
        </p:spPr>
      </p:sp>
      <p:sp>
        <p:nvSpPr>
          <p:cNvPr id="19" name="Text 16"/>
          <p:cNvSpPr txBox="1"/>
          <p:nvPr/>
        </p:nvSpPr>
        <p:spPr>
          <a:xfrm>
            <a:off x="7939735" y="2128752"/>
            <a:ext cx="3474720" cy="411480"/>
          </a:xfrm>
          <a:prstGeom prst="rect">
            <a:avLst/>
          </a:prstGeom>
          <a:noFill/>
          <a:ln/>
        </p:spPr>
        <p:txBody>
          <a:bodyPr wrap="square" lIns="0" tIns="0" rIns="0" bIns="0" rtlCol="0" anchor="ctr">
            <a:normAutofit/>
          </a:bodyPr>
          <a:lstStyle/>
          <a:p>
            <a:pPr indent="0" marL="0">
              <a:buNone/>
            </a:pPr>
            <a:r>
              <a:rPr lang="en-GB" altLang="en-US" sz="1400" b="1" dirty="0">
                <a:solidFill>
                  <a:srgbClr val="137A97"/>
                </a:solidFill>
                <a:latin typeface="Montserrat" pitchFamily="34" charset="0"/>
                <a:ea typeface="Montserrat" pitchFamily="34" charset="-122"/>
                <a:cs typeface="Montserrat" pitchFamily="34" charset="-120"/>
              </a:rPr>
              <a:t>Four layers</a:t>
            </a:r>
            <a:endParaRPr lang="en-GB" sz="1400" dirty="0"/>
          </a:p>
        </p:txBody>
      </p:sp>
      <p:sp>
        <p:nvSpPr>
          <p:cNvPr id="20" name="Text 17"/>
          <p:cNvSpPr txBox="1"/>
          <p:nvPr/>
        </p:nvSpPr>
        <p:spPr>
          <a:xfrm>
            <a:off x="7939735" y="2585952"/>
            <a:ext cx="347472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Foundation: </a:t>
            </a:r>
            <a:r>
              <a:rPr lang="en-GB" altLang="en-US" sz="1300" dirty="0">
                <a:solidFill>
                  <a:srgbClr val="4A5B70"/>
                </a:solidFill>
                <a:latin typeface="Montserrat" pitchFamily="34" charset="0"/>
                <a:ea typeface="Montserrat" pitchFamily="34" charset="-122"/>
                <a:cs typeface="Montserrat" pitchFamily="34" charset="-120"/>
              </a:rPr>
              <a:t>rights and citizenship, the base for everything else.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Facilitators: </a:t>
            </a:r>
            <a:r>
              <a:rPr lang="en-GB" altLang="en-US" sz="1300" dirty="0">
                <a:solidFill>
                  <a:srgbClr val="4A5B70"/>
                </a:solidFill>
                <a:latin typeface="Montserrat" pitchFamily="34" charset="0"/>
                <a:ea typeface="Montserrat" pitchFamily="34" charset="-122"/>
                <a:cs typeface="Montserrat" pitchFamily="34" charset="-120"/>
              </a:rPr>
              <a:t>language and cultural knowledge, safety and stability. Language does not stand alone.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Social connection: </a:t>
            </a:r>
            <a:r>
              <a:rPr lang="en-GB" altLang="en-US" sz="1300" dirty="0">
                <a:solidFill>
                  <a:srgbClr val="4A5B70"/>
                </a:solidFill>
                <a:latin typeface="Montserrat" pitchFamily="34" charset="0"/>
                <a:ea typeface="Montserrat" pitchFamily="34" charset="-122"/>
                <a:cs typeface="Montserrat" pitchFamily="34" charset="-120"/>
              </a:rPr>
              <a:t>bonds (your own community), bridges (other groups), links (institutions such as the job centre).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Markers and means: </a:t>
            </a:r>
            <a:r>
              <a:rPr lang="en-GB" altLang="en-US" sz="1300" dirty="0">
                <a:solidFill>
                  <a:srgbClr val="4A5B70"/>
                </a:solidFill>
                <a:latin typeface="Montserrat" pitchFamily="34" charset="0"/>
                <a:ea typeface="Montserrat" pitchFamily="34" charset="-122"/>
                <a:cs typeface="Montserrat" pitchFamily="34" charset="-120"/>
              </a:rPr>
              <a:t>employment, housing, education, health: integration in daily life.</a:t>
            </a:r>
            <a:endParaRPr lang="en-GB" sz="1300" dirty="0"/>
          </a:p>
        </p:txBody>
      </p:sp>
      <p:sp>
        <p:nvSpPr>
          <p:cNvPr id="21"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9</a:t>
            </a:r>
            <a:endParaRPr lang="en-GB" sz="900" dirty="0"/>
          </a:p>
        </p:txBody>
      </p:sp>
      <p:sp>
        <p:nvSpPr>
          <p:cNvPr id="22"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23"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Ager &amp; Strang (2008), Understanding integration: A conceptual framework, Journal of Refugee Studies 21(2), Figure 1</a:t>
            </a:r>
            <a:endParaRPr lang="en-GB"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48C0DC"/>
          </a:solidFill>
          <a:ln w="12700">
            <a:solidFill>
              <a:srgbClr val="48C0DC"/>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Icebreaker: "My communication story"</a:t>
            </a:r>
            <a:endParaRPr lang="en-GB" sz="2800" dirty="0"/>
          </a:p>
        </p:txBody>
      </p:sp>
      <p:sp>
        <p:nvSpPr>
          <p:cNvPr id="6" name="Shape 4"/>
          <p:cNvSpPr/>
          <p:nvPr/>
        </p:nvSpPr>
        <p:spPr>
          <a:xfrm>
            <a:off x="548640" y="1945872"/>
            <a:ext cx="3246120" cy="4041792"/>
          </a:xfrm>
          <a:prstGeom prst="roundRect">
            <a:avLst>
              <a:gd name="adj" fmla="val 3944"/>
            </a:avLst>
          </a:prstGeom>
          <a:solidFill>
            <a:srgbClr val="48C0DC"/>
          </a:solidFill>
          <a:ln w="9525">
            <a:solidFill>
              <a:srgbClr val="48C0DC"/>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30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Individual, then pairs, then whole group</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Four prompt cards, paper, pens, flipchart</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Collect what already helps you to be understood</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pairs-c63a1b7559-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137A97"/>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Pick 2 of 4 prompt cards: a moment when communication worked well; a misunderstanding (any place); a word from my language I love; a person who helped me understand something.</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Draw a simple timeline or make notes. Any language is fine. (5 min)</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In pairs, share for 4 minutes each. Then introduce your partner to the group in one sentence. (15 min)</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Together, collect "what helped" (asking again, gestures, a translation app) on a flipchart: our strategy bank. (10 min)</a:t>
            </a:r>
            <a:endParaRPr lang="en-GB" sz="1100" dirty="0"/>
          </a:p>
        </p:txBody>
      </p:sp>
      <p:sp>
        <p:nvSpPr>
          <p:cNvPr id="19" name="Shape 12"/>
          <p:cNvSpPr/>
          <p:nvPr/>
        </p:nvSpPr>
        <p:spPr>
          <a:xfrm>
            <a:off x="4069080" y="4637045"/>
            <a:ext cx="7573975" cy="1350619"/>
          </a:xfrm>
          <a:prstGeom prst="roundRect">
            <a:avLst>
              <a:gd name="adj" fmla="val 9478"/>
            </a:avLst>
          </a:prstGeom>
          <a:solidFill>
            <a:srgbClr val="E5F6FA"/>
          </a:solidFill>
          <a:ln w="9525">
            <a:solidFill>
              <a:srgbClr val="E5F6FA"/>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137A97"/>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helped you to be understood?</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did the other person do that helped?</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of these strategies can you use at work?</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10</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48C0DC-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1-s2_barriers--e2f936f2dc-2000.png">    </p:cNvPr>
          <p:cNvPicPr>
            <a:picLocks noChangeAspect="1"/>
          </p:cNvPicPr>
          <p:nvPr/>
        </p:nvPicPr>
        <p:blipFill>
          <a:blip r:embed="rId2"/>
          <a:stretch>
            <a:fillRect/>
          </a:stretch>
        </p:blipFill>
        <p:spPr>
          <a:xfrm>
            <a:off x="8076895" y="1739541"/>
            <a:ext cx="3703320" cy="336631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48C0DC"/>
                </a:solidFill>
                <a:latin typeface="Montserrat" pitchFamily="34" charset="0"/>
                <a:ea typeface="Montserrat" pitchFamily="34" charset="-122"/>
                <a:cs typeface="Montserrat" pitchFamily="34" charset="-120"/>
              </a:rPr>
              <a:t>02</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SESSION 2  ·  1.5 h</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Understanding communication challenges</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Language, culture and unwritten rules at work: what makes communication harder, and what helps.</a:t>
            </a:r>
            <a:endParaRPr lang="en-GB" sz="1800" dirty="0"/>
          </a:p>
        </p:txBody>
      </p:sp>
      <p:sp>
        <p:nvSpPr>
          <p:cNvPr id="10" name="Shape 5"/>
          <p:cNvSpPr/>
          <p:nvPr/>
        </p:nvSpPr>
        <p:spPr>
          <a:xfrm>
            <a:off x="548640" y="5073120"/>
            <a:ext cx="182514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82514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Language barriers</a:t>
            </a:r>
            <a:endParaRPr lang="en-GB" sz="1100" dirty="0"/>
          </a:p>
        </p:txBody>
      </p:sp>
      <p:sp>
        <p:nvSpPr>
          <p:cNvPr id="12" name="Shape 7"/>
          <p:cNvSpPr/>
          <p:nvPr/>
        </p:nvSpPr>
        <p:spPr>
          <a:xfrm>
            <a:off x="2483510" y="5073120"/>
            <a:ext cx="206654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483510" y="5073120"/>
            <a:ext cx="206654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Cultural differences</a:t>
            </a:r>
            <a:endParaRPr lang="en-GB" sz="1100" dirty="0"/>
          </a:p>
        </p:txBody>
      </p:sp>
      <p:sp>
        <p:nvSpPr>
          <p:cNvPr id="14" name="Shape 9"/>
          <p:cNvSpPr/>
          <p:nvPr/>
        </p:nvSpPr>
        <p:spPr>
          <a:xfrm>
            <a:off x="4659782" y="5073120"/>
            <a:ext cx="1905610"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4659782" y="5073120"/>
            <a:ext cx="1905610"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Professional norms</a:t>
            </a:r>
            <a:endParaRPr lang="en-GB" sz="1100" dirty="0"/>
          </a:p>
        </p:txBody>
      </p:sp>
      <p:sp>
        <p:nvSpPr>
          <p:cNvPr id="16" name="Shape 11"/>
          <p:cNvSpPr/>
          <p:nvPr/>
        </p:nvSpPr>
        <p:spPr>
          <a:xfrm>
            <a:off x="6675120" y="5073120"/>
            <a:ext cx="1744675"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6675120" y="5073120"/>
            <a:ext cx="1744675"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Group discussion</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11</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LANGUAGE BARRIERS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The obstacle people name most often: language</a:t>
            </a:r>
            <a:endParaRPr lang="en-GB" sz="2800" dirty="0"/>
          </a:p>
        </p:txBody>
      </p:sp>
      <p:graphicFrame>
        <p:nvGraphicFramePr>
          <p:cNvPr id="5" name="Chart 0" descr=""/>
          <p:cNvGraphicFramePr/>
          <p:nvPr/>
        </p:nvGraphicFramePr>
        <p:xfrm>
          <a:off x="548640" y="1945872"/>
          <a:ext cx="6888175" cy="4041792"/>
        </p:xfrm>
        <a:graphic xmlns:a="http://schemas.openxmlformats.org/drawingml/2006/main">
          <a:graphicData uri="http://schemas.openxmlformats.org/drawingml/2006/chart">
            <c:chart xmlns:c="http://schemas.openxmlformats.org/drawingml/2006/chart" r:id="rId1"/>
          </a:graphicData>
        </a:graphic>
      </p:graphicFrame>
      <p:sp>
        <p:nvSpPr>
          <p:cNvPr id="6" name="Shape 3"/>
          <p:cNvSpPr/>
          <p:nvPr/>
        </p:nvSpPr>
        <p:spPr>
          <a:xfrm>
            <a:off x="7802575" y="1945872"/>
            <a:ext cx="3840480" cy="4041792"/>
          </a:xfrm>
          <a:prstGeom prst="roundRect">
            <a:avLst>
              <a:gd name="adj" fmla="val 3333"/>
            </a:avLst>
          </a:prstGeom>
          <a:solidFill>
            <a:srgbClr val="E5F6FA"/>
          </a:solidFill>
          <a:ln w="9525">
            <a:solidFill>
              <a:srgbClr val="E5F6FA"/>
            </a:solidFill>
            <a:prstDash val="solid"/>
          </a:ln>
        </p:spPr>
      </p:sp>
      <p:sp>
        <p:nvSpPr>
          <p:cNvPr id="7" name="Text 4"/>
          <p:cNvSpPr txBox="1"/>
          <p:nvPr/>
        </p:nvSpPr>
        <p:spPr>
          <a:xfrm>
            <a:off x="8031175" y="2174472"/>
            <a:ext cx="3383280" cy="3584592"/>
          </a:xfrm>
          <a:prstGeom prst="rect">
            <a:avLst/>
          </a:prstGeom>
          <a:noFill/>
          <a:ln/>
        </p:spPr>
        <p:txBody>
          <a:bodyPr wrap="square" lIns="0" tIns="0" rIns="0" bIns="0" rtlCol="0" anchor="t">
            <a:normAutofit/>
          </a:bodyPr>
          <a:lstStyle/>
          <a:p>
            <a:pPr marL="203200" indent="-203200">
              <a:spcAft>
                <a:spcPts val="859"/>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What the bars show: </a:t>
            </a:r>
            <a:r>
              <a:rPr lang="en-GB" altLang="en-US" sz="1450" dirty="0">
                <a:solidFill>
                  <a:srgbClr val="4A5B70"/>
                </a:solidFill>
                <a:latin typeface="Montserrat" pitchFamily="34" charset="0"/>
                <a:ea typeface="Montserrat" pitchFamily="34" charset="-122"/>
                <a:cs typeface="Montserrat" pitchFamily="34" charset="-120"/>
              </a:rPr>
              <a:t>non-EU-born people (15-74) who named an obstacle to a suitable job, and chose language.</a:t>
            </a:r>
            <a:endParaRPr lang="en-GB" sz="1450" dirty="0"/>
          </a:p>
          <a:p>
            <a:pPr marL="203200" indent="-203200">
              <a:spcAft>
                <a:spcPts val="859"/>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Other obstacles in the EU: </a:t>
            </a:r>
            <a:r>
              <a:rPr lang="en-GB" altLang="en-US" sz="1450" dirty="0">
                <a:solidFill>
                  <a:srgbClr val="4A5B70"/>
                </a:solidFill>
                <a:latin typeface="Montserrat" pitchFamily="34" charset="0"/>
                <a:ea typeface="Montserrat" pitchFamily="34" charset="-122"/>
                <a:cs typeface="Montserrat" pitchFamily="34" charset="-120"/>
              </a:rPr>
              <a:t>recognition of qualifications 15.1%, no suitable job 14.6%, discrimination because of foreign origin 7.9%.</a:t>
            </a:r>
            <a:endParaRPr lang="en-GB" sz="1450" dirty="0"/>
          </a:p>
          <a:p>
            <a:pPr marL="203200" indent="-203200">
              <a:spcAft>
                <a:spcPts val="859"/>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Italy: </a:t>
            </a:r>
            <a:r>
              <a:rPr lang="en-GB" altLang="en-US" sz="1450" dirty="0">
                <a:solidFill>
                  <a:srgbClr val="4A5B70"/>
                </a:solidFill>
                <a:latin typeface="Montserrat" pitchFamily="34" charset="0"/>
                <a:ea typeface="Montserrat" pitchFamily="34" charset="-122"/>
                <a:cs typeface="Montserrat" pitchFamily="34" charset="-120"/>
              </a:rPr>
              <a:t>67% answered "other", so the Italian figure is hard to compare.</a:t>
            </a:r>
            <a:endParaRPr lang="en-GB" sz="1450" dirty="0"/>
          </a:p>
        </p:txBody>
      </p:sp>
      <p:sp>
        <p:nvSpPr>
          <p:cNvPr id="8"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12</a:t>
            </a:r>
            <a:endParaRPr lang="en-GB" sz="900" dirty="0"/>
          </a:p>
        </p:txBody>
      </p:sp>
      <p:sp>
        <p:nvSpPr>
          <p:cNvPr id="9"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10" name="Text 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Eurostat lfso_21obst01, EU Labour Force Survey 2021 ad hoc module; shares of people reporting an obstacle, own calculation in the SMILE research note</a:t>
            </a:r>
            <a:endParaRPr lang="en-GB" sz="8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48C0DC"/>
          </a:solidFill>
          <a:ln w="12700">
            <a:solidFill>
              <a:srgbClr val="48C0DC"/>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DOCUMENTED PROGRAMMES: LANGUAGE COURSES AND WORK</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Language courses work best together with work</a:t>
            </a:r>
            <a:endParaRPr lang="en-GB" sz="2800" dirty="0"/>
          </a:p>
        </p:txBody>
      </p:sp>
      <p:sp>
        <p:nvSpPr>
          <p:cNvPr id="6" name="Shape 4"/>
          <p:cNvSpPr/>
          <p:nvPr/>
        </p:nvSpPr>
        <p:spPr>
          <a:xfrm>
            <a:off x="548640" y="1945872"/>
            <a:ext cx="3545738" cy="2743200"/>
          </a:xfrm>
          <a:prstGeom prst="roundRect">
            <a:avLst>
              <a:gd name="adj" fmla="val 3333"/>
            </a:avLst>
          </a:prstGeom>
          <a:solidFill>
            <a:srgbClr val="FFFFFF"/>
          </a:solidFill>
          <a:ln w="9525">
            <a:solidFill>
              <a:srgbClr val="D6DEE8"/>
            </a:solidFill>
            <a:prstDash val="solid"/>
          </a:ln>
        </p:spPr>
      </p:sp>
      <p:sp>
        <p:nvSpPr>
          <p:cNvPr id="7" name="Shape 5"/>
          <p:cNvSpPr/>
          <p:nvPr/>
        </p:nvSpPr>
        <p:spPr>
          <a:xfrm>
            <a:off x="658368" y="1945872"/>
            <a:ext cx="3326282" cy="64008"/>
          </a:xfrm>
          <a:prstGeom prst="rect">
            <a:avLst/>
          </a:prstGeom>
          <a:solidFill>
            <a:srgbClr val="48C0DC"/>
          </a:solidFill>
          <a:ln w="12700">
            <a:solidFill>
              <a:srgbClr val="48C0DC"/>
            </a:solidFill>
            <a:prstDash val="solid"/>
          </a:ln>
        </p:spPr>
      </p:sp>
      <p:sp>
        <p:nvSpPr>
          <p:cNvPr id="8" name="Text 6"/>
          <p:cNvSpPr txBox="1"/>
          <p:nvPr/>
        </p:nvSpPr>
        <p:spPr>
          <a:xfrm>
            <a:off x="777240" y="2147040"/>
            <a:ext cx="3088538" cy="1005840"/>
          </a:xfrm>
          <a:prstGeom prst="rect">
            <a:avLst/>
          </a:prstGeom>
          <a:noFill/>
          <a:ln/>
        </p:spPr>
        <p:txBody>
          <a:bodyPr wrap="square" lIns="0" tIns="0" rIns="0" bIns="0" rtlCol="0" anchor="ctr">
            <a:normAutofit/>
          </a:bodyPr>
          <a:lstStyle/>
          <a:p>
            <a:pPr indent="0" marL="0">
              <a:buNone/>
            </a:pPr>
            <a:r>
              <a:rPr lang="en-GB" altLang="en-US" sz="3400" b="1" dirty="0">
                <a:solidFill>
                  <a:srgbClr val="137A97"/>
                </a:solidFill>
                <a:latin typeface="Montserrat" pitchFamily="34" charset="0"/>
                <a:ea typeface="Montserrat" pitchFamily="34" charset="-122"/>
                <a:cs typeface="Montserrat" pitchFamily="34" charset="-120"/>
              </a:rPr>
              <a:t>775,000</a:t>
            </a:r>
            <a:endParaRPr lang="en-GB" sz="3400" dirty="0"/>
          </a:p>
        </p:txBody>
      </p:sp>
      <p:sp>
        <p:nvSpPr>
          <p:cNvPr id="9" name="Text 7"/>
          <p:cNvSpPr txBox="1"/>
          <p:nvPr/>
        </p:nvSpPr>
        <p:spPr>
          <a:xfrm>
            <a:off x="777240" y="3226032"/>
            <a:ext cx="3088538" cy="1325880"/>
          </a:xfrm>
          <a:prstGeom prst="rect">
            <a:avLst/>
          </a:prstGeom>
          <a:noFill/>
          <a:ln/>
        </p:spPr>
        <p:txBody>
          <a:bodyPr wrap="square" lIns="0" tIns="0" rIns="0" bIns="0" rtlCol="0" anchor="t">
            <a:normAutofit/>
          </a:bodyPr>
          <a:lstStyle/>
          <a:p>
            <a:pPr indent="0" marL="0">
              <a:buNone/>
            </a:pPr>
            <a:r>
              <a:rPr lang="en-GB" altLang="en-US" sz="1450" dirty="0">
                <a:solidFill>
                  <a:srgbClr val="4A5B70"/>
                </a:solidFill>
                <a:latin typeface="Montserrat" pitchFamily="34" charset="0"/>
                <a:ea typeface="Montserrat" pitchFamily="34" charset="-122"/>
                <a:cs typeface="Montserrat" pitchFamily="34" charset="-120"/>
              </a:rPr>
              <a:t>participations in Germany's job-related German courses, 2016-2022. Participants speak much better German than similar non-participants.</a:t>
            </a:r>
            <a:endParaRPr lang="en-GB" sz="1450" dirty="0"/>
          </a:p>
        </p:txBody>
      </p:sp>
      <p:sp>
        <p:nvSpPr>
          <p:cNvPr id="10" name="Shape 8"/>
          <p:cNvSpPr/>
          <p:nvPr/>
        </p:nvSpPr>
        <p:spPr>
          <a:xfrm>
            <a:off x="4322978" y="1945872"/>
            <a:ext cx="3545738" cy="2743200"/>
          </a:xfrm>
          <a:prstGeom prst="roundRect">
            <a:avLst>
              <a:gd name="adj" fmla="val 3333"/>
            </a:avLst>
          </a:prstGeom>
          <a:solidFill>
            <a:srgbClr val="FFFFFF"/>
          </a:solidFill>
          <a:ln w="9525">
            <a:solidFill>
              <a:srgbClr val="D6DEE8"/>
            </a:solidFill>
            <a:prstDash val="solid"/>
          </a:ln>
        </p:spPr>
      </p:sp>
      <p:sp>
        <p:nvSpPr>
          <p:cNvPr id="11" name="Shape 9"/>
          <p:cNvSpPr/>
          <p:nvPr/>
        </p:nvSpPr>
        <p:spPr>
          <a:xfrm>
            <a:off x="4432706" y="1945872"/>
            <a:ext cx="3326282" cy="64008"/>
          </a:xfrm>
          <a:prstGeom prst="rect">
            <a:avLst/>
          </a:prstGeom>
          <a:solidFill>
            <a:srgbClr val="48C0DC"/>
          </a:solidFill>
          <a:ln w="12700">
            <a:solidFill>
              <a:srgbClr val="48C0DC"/>
            </a:solidFill>
            <a:prstDash val="solid"/>
          </a:ln>
        </p:spPr>
      </p:sp>
      <p:sp>
        <p:nvSpPr>
          <p:cNvPr id="12" name="Text 10"/>
          <p:cNvSpPr txBox="1"/>
          <p:nvPr/>
        </p:nvSpPr>
        <p:spPr>
          <a:xfrm>
            <a:off x="4551578"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37A97"/>
                </a:solidFill>
                <a:latin typeface="Montserrat" pitchFamily="34" charset="0"/>
                <a:ea typeface="Montserrat" pitchFamily="34" charset="-122"/>
                <a:cs typeface="Montserrat" pitchFamily="34" charset="-120"/>
              </a:rPr>
              <a:t>+2</a:t>
            </a:r>
            <a:r>
              <a:rPr lang="en-GB" altLang="en-US" sz="1800" b="1" dirty="0">
                <a:solidFill>
                  <a:srgbClr val="183454"/>
                </a:solidFill>
                <a:latin typeface="Montserrat" pitchFamily="34" charset="0"/>
                <a:ea typeface="Montserrat" pitchFamily="34" charset="-122"/>
                <a:cs typeface="Montserrat" pitchFamily="34" charset="-120"/>
              </a:rPr>
              <a:t> points</a:t>
            </a:r>
            <a:endParaRPr lang="en-GB" sz="4200" dirty="0"/>
          </a:p>
        </p:txBody>
      </p:sp>
      <p:sp>
        <p:nvSpPr>
          <p:cNvPr id="13" name="Text 11"/>
          <p:cNvSpPr txBox="1"/>
          <p:nvPr/>
        </p:nvSpPr>
        <p:spPr>
          <a:xfrm>
            <a:off x="4551578" y="3226032"/>
            <a:ext cx="3088538" cy="1325880"/>
          </a:xfrm>
          <a:prstGeom prst="rect">
            <a:avLst/>
          </a:prstGeom>
          <a:noFill/>
          <a:ln/>
        </p:spPr>
        <p:txBody>
          <a:bodyPr wrap="square" lIns="0" tIns="0" rIns="0" bIns="0" rtlCol="0" anchor="t">
            <a:normAutofit/>
          </a:bodyPr>
          <a:lstStyle/>
          <a:p>
            <a:pPr indent="0" marL="0">
              <a:buNone/>
            </a:pPr>
            <a:r>
              <a:rPr lang="en-GB" altLang="en-US" sz="1450" dirty="0">
                <a:solidFill>
                  <a:srgbClr val="4A5B70"/>
                </a:solidFill>
                <a:latin typeface="Montserrat" pitchFamily="34" charset="0"/>
                <a:ea typeface="Montserrat" pitchFamily="34" charset="-122"/>
                <a:cs typeface="Montserrat" pitchFamily="34" charset="-120"/>
              </a:rPr>
              <a:t>more people in insured employment four years after the course start. In the first years, course time slowed job entry.</a:t>
            </a:r>
            <a:endParaRPr lang="en-GB" sz="1450" dirty="0"/>
          </a:p>
        </p:txBody>
      </p:sp>
      <p:sp>
        <p:nvSpPr>
          <p:cNvPr id="14" name="Shape 12"/>
          <p:cNvSpPr/>
          <p:nvPr/>
        </p:nvSpPr>
        <p:spPr>
          <a:xfrm>
            <a:off x="8097317" y="1945872"/>
            <a:ext cx="3545738" cy="2743200"/>
          </a:xfrm>
          <a:prstGeom prst="roundRect">
            <a:avLst>
              <a:gd name="adj" fmla="val 3333"/>
            </a:avLst>
          </a:prstGeom>
          <a:solidFill>
            <a:srgbClr val="FFFFFF"/>
          </a:solidFill>
          <a:ln w="9525">
            <a:solidFill>
              <a:srgbClr val="D6DEE8"/>
            </a:solidFill>
            <a:prstDash val="solid"/>
          </a:ln>
        </p:spPr>
      </p:sp>
      <p:sp>
        <p:nvSpPr>
          <p:cNvPr id="15" name="Shape 13"/>
          <p:cNvSpPr/>
          <p:nvPr/>
        </p:nvSpPr>
        <p:spPr>
          <a:xfrm>
            <a:off x="8207045" y="1945872"/>
            <a:ext cx="3326282" cy="64008"/>
          </a:xfrm>
          <a:prstGeom prst="rect">
            <a:avLst/>
          </a:prstGeom>
          <a:solidFill>
            <a:srgbClr val="183454"/>
          </a:solidFill>
          <a:ln w="12700">
            <a:solidFill>
              <a:srgbClr val="183454"/>
            </a:solidFill>
            <a:prstDash val="solid"/>
          </a:ln>
        </p:spPr>
      </p:sp>
      <p:sp>
        <p:nvSpPr>
          <p:cNvPr id="16" name="Text 14"/>
          <p:cNvSpPr txBox="1"/>
          <p:nvPr/>
        </p:nvSpPr>
        <p:spPr>
          <a:xfrm>
            <a:off x="8325917"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83454"/>
                </a:solidFill>
                <a:latin typeface="Montserrat" pitchFamily="34" charset="0"/>
                <a:ea typeface="Montserrat" pitchFamily="34" charset="-122"/>
                <a:cs typeface="Montserrat" pitchFamily="34" charset="-120"/>
              </a:rPr>
              <a:t>+8-9%</a:t>
            </a:r>
            <a:endParaRPr lang="en-GB" sz="4200" dirty="0"/>
          </a:p>
        </p:txBody>
      </p:sp>
      <p:sp>
        <p:nvSpPr>
          <p:cNvPr id="17" name="Text 15"/>
          <p:cNvSpPr txBox="1"/>
          <p:nvPr/>
        </p:nvSpPr>
        <p:spPr>
          <a:xfrm>
            <a:off x="8325917" y="3226032"/>
            <a:ext cx="3088538" cy="1325880"/>
          </a:xfrm>
          <a:prstGeom prst="rect">
            <a:avLst/>
          </a:prstGeom>
          <a:noFill/>
          <a:ln/>
        </p:spPr>
        <p:txBody>
          <a:bodyPr wrap="square" lIns="0" tIns="0" rIns="0" bIns="0" rtlCol="0" anchor="t">
            <a:normAutofit/>
          </a:bodyPr>
          <a:lstStyle/>
          <a:p>
            <a:pPr indent="0" marL="0">
              <a:buNone/>
            </a:pPr>
            <a:r>
              <a:rPr lang="en-GB" altLang="en-US" sz="1450" dirty="0">
                <a:solidFill>
                  <a:srgbClr val="4A5B70"/>
                </a:solidFill>
                <a:latin typeface="Montserrat" pitchFamily="34" charset="0"/>
                <a:ea typeface="Montserrat" pitchFamily="34" charset="-122"/>
                <a:cs typeface="Montserrat" pitchFamily="34" charset="-120"/>
              </a:rPr>
              <a:t>better Danish fluency for refugees with 100 extra hours of language class (Denmark).</a:t>
            </a:r>
            <a:endParaRPr lang="en-GB" sz="1450" dirty="0"/>
          </a:p>
        </p:txBody>
      </p:sp>
      <p:sp>
        <p:nvSpPr>
          <p:cNvPr id="18" name="Shape 16"/>
          <p:cNvSpPr/>
          <p:nvPr/>
        </p:nvSpPr>
        <p:spPr>
          <a:xfrm>
            <a:off x="548640" y="4871952"/>
            <a:ext cx="11094415" cy="1115712"/>
          </a:xfrm>
          <a:prstGeom prst="roundRect">
            <a:avLst>
              <a:gd name="adj" fmla="val 8196"/>
            </a:avLst>
          </a:prstGeom>
          <a:solidFill>
            <a:srgbClr val="E5F6FA"/>
          </a:solidFill>
          <a:ln w="9525">
            <a:solidFill>
              <a:srgbClr val="E5F6FA"/>
            </a:solidFill>
            <a:prstDash val="solid"/>
          </a:ln>
        </p:spPr>
      </p:sp>
      <p:sp>
        <p:nvSpPr>
          <p:cNvPr id="19" name="Text 17"/>
          <p:cNvSpPr txBox="1"/>
          <p:nvPr/>
        </p:nvSpPr>
        <p:spPr>
          <a:xfrm>
            <a:off x="822960" y="4981680"/>
            <a:ext cx="10545775" cy="896256"/>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Learn while you work, and work while you learn. Language plus job practice is the strongest path.</a:t>
            </a:r>
            <a:endParaRPr lang="en-GB" sz="1800" dirty="0"/>
          </a:p>
        </p:txBody>
      </p:sp>
      <p:sp>
        <p:nvSpPr>
          <p:cNvPr id="20"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13</a:t>
            </a:r>
            <a:endParaRPr lang="en-GB" sz="900" dirty="0"/>
          </a:p>
        </p:txBody>
      </p:sp>
      <p:sp>
        <p:nvSpPr>
          <p:cNvPr id="21"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22"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Baderschneider et al. (2024; 2025), evaluation of the Berufssprachkurse, IZA Research Reports 142 and 149 · Foged &amp; van der Werf (2023), Labour Economics 84</a:t>
            </a:r>
            <a:endParaRPr lang="en-GB"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MYTH OR FACT?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Language and culture: common misunderstandings</a:t>
            </a:r>
            <a:endParaRPr lang="en-GB" sz="2800" dirty="0"/>
          </a:p>
        </p:txBody>
      </p:sp>
      <p:sp>
        <p:nvSpPr>
          <p:cNvPr id="5" name="Shape 3"/>
          <p:cNvSpPr/>
          <p:nvPr/>
        </p:nvSpPr>
        <p:spPr>
          <a:xfrm>
            <a:off x="548640" y="1945872"/>
            <a:ext cx="4297680" cy="691315"/>
          </a:xfrm>
          <a:prstGeom prst="roundRect">
            <a:avLst>
              <a:gd name="adj" fmla="val 13227"/>
            </a:avLst>
          </a:prstGeom>
          <a:solidFill>
            <a:srgbClr val="FAE2E5"/>
          </a:solidFill>
          <a:ln w="9525">
            <a:solidFill>
              <a:srgbClr val="FAE2E5"/>
            </a:solidFill>
            <a:prstDash val="solid"/>
          </a:ln>
        </p:spPr>
      </p:sp>
      <p:pic>
        <p:nvPicPr>
          <p:cNvPr id="6" name="Image 0" descr="/root/smile-smartleap/sunum/build/cache/varlik/ikon-x-D93042-256.png">    </p:cNvPr>
          <p:cNvPicPr>
            <a:picLocks noChangeAspect="1"/>
          </p:cNvPicPr>
          <p:nvPr/>
        </p:nvPicPr>
        <p:blipFill>
          <a:blip r:embed="rId1"/>
          <a:stretch>
            <a:fillRect/>
          </a:stretch>
        </p:blipFill>
        <p:spPr>
          <a:xfrm>
            <a:off x="713232" y="2136082"/>
            <a:ext cx="310896" cy="310896"/>
          </a:xfrm>
          <a:prstGeom prst="rect">
            <a:avLst/>
          </a:prstGeom>
        </p:spPr>
      </p:pic>
      <p:sp>
        <p:nvSpPr>
          <p:cNvPr id="7" name="Text 4"/>
          <p:cNvSpPr txBox="1"/>
          <p:nvPr/>
        </p:nvSpPr>
        <p:spPr>
          <a:xfrm>
            <a:off x="1115568" y="2000736"/>
            <a:ext cx="3566160" cy="581587"/>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"If my language is perfect, I will get the job."</a:t>
            </a:r>
            <a:endParaRPr lang="en-GB" sz="1350" dirty="0"/>
          </a:p>
        </p:txBody>
      </p:sp>
      <p:sp>
        <p:nvSpPr>
          <p:cNvPr id="8" name="Shape 5"/>
          <p:cNvSpPr/>
          <p:nvPr/>
        </p:nvSpPr>
        <p:spPr>
          <a:xfrm>
            <a:off x="5029200" y="1945872"/>
            <a:ext cx="6613855" cy="691315"/>
          </a:xfrm>
          <a:prstGeom prst="roundRect">
            <a:avLst>
              <a:gd name="adj" fmla="val 13227"/>
            </a:avLst>
          </a:prstGeom>
          <a:solidFill>
            <a:srgbClr val="E4F3EA"/>
          </a:solidFill>
          <a:ln w="9525">
            <a:solidFill>
              <a:srgbClr val="E4F3EA"/>
            </a:solidFill>
            <a:prstDash val="solid"/>
          </a:ln>
        </p:spPr>
      </p:sp>
      <p:pic>
        <p:nvPicPr>
          <p:cNvPr id="9" name="Image 1" descr="/root/smile-smartleap/sunum/build/cache/varlik/ikon-check-1E7A45-256.png">    </p:cNvPr>
          <p:cNvPicPr>
            <a:picLocks noChangeAspect="1"/>
          </p:cNvPicPr>
          <p:nvPr/>
        </p:nvPicPr>
        <p:blipFill>
          <a:blip r:embed="rId2"/>
          <a:stretch>
            <a:fillRect/>
          </a:stretch>
        </p:blipFill>
        <p:spPr>
          <a:xfrm>
            <a:off x="5193792" y="2136082"/>
            <a:ext cx="310896" cy="310896"/>
          </a:xfrm>
          <a:prstGeom prst="rect">
            <a:avLst/>
          </a:prstGeom>
        </p:spPr>
      </p:pic>
      <p:sp>
        <p:nvSpPr>
          <p:cNvPr id="10" name="Text 6"/>
          <p:cNvSpPr txBox="1"/>
          <p:nvPr/>
        </p:nvSpPr>
        <p:spPr>
          <a:xfrm>
            <a:off x="5596128" y="2000736"/>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Language is named most often, but recognition, discrimination and a lack of suitable jobs also block people. Language works best with work and qualification.</a:t>
            </a:r>
            <a:endParaRPr lang="en-GB" sz="1250" dirty="0"/>
          </a:p>
        </p:txBody>
      </p:sp>
      <p:sp>
        <p:nvSpPr>
          <p:cNvPr id="11" name="Shape 7"/>
          <p:cNvSpPr/>
          <p:nvPr/>
        </p:nvSpPr>
        <p:spPr>
          <a:xfrm>
            <a:off x="548640" y="2783491"/>
            <a:ext cx="4297680" cy="691315"/>
          </a:xfrm>
          <a:prstGeom prst="roundRect">
            <a:avLst>
              <a:gd name="adj" fmla="val 13227"/>
            </a:avLst>
          </a:prstGeom>
          <a:solidFill>
            <a:srgbClr val="FAE2E5"/>
          </a:solidFill>
          <a:ln w="9525">
            <a:solidFill>
              <a:srgbClr val="FAE2E5"/>
            </a:solidFill>
            <a:prstDash val="solid"/>
          </a:ln>
        </p:spPr>
      </p:sp>
      <p:pic>
        <p:nvPicPr>
          <p:cNvPr id="12" name="Image 2" descr="/root/smile-smartleap/sunum/build/cache/varlik/ikon-x-D93042-256.png">    </p:cNvPr>
          <p:cNvPicPr>
            <a:picLocks noChangeAspect="1"/>
          </p:cNvPicPr>
          <p:nvPr/>
        </p:nvPicPr>
        <p:blipFill>
          <a:blip r:embed="rId3"/>
          <a:stretch>
            <a:fillRect/>
          </a:stretch>
        </p:blipFill>
        <p:spPr>
          <a:xfrm>
            <a:off x="713232" y="2973701"/>
            <a:ext cx="310896" cy="310896"/>
          </a:xfrm>
          <a:prstGeom prst="rect">
            <a:avLst/>
          </a:prstGeom>
        </p:spPr>
      </p:pic>
      <p:sp>
        <p:nvSpPr>
          <p:cNvPr id="13" name="Text 8"/>
          <p:cNvSpPr txBox="1"/>
          <p:nvPr/>
        </p:nvSpPr>
        <p:spPr>
          <a:xfrm>
            <a:off x="1115568" y="2838355"/>
            <a:ext cx="3566160" cy="581587"/>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"Employers just can't understand my accent."</a:t>
            </a:r>
            <a:endParaRPr lang="en-GB" sz="1350" dirty="0"/>
          </a:p>
        </p:txBody>
      </p:sp>
      <p:sp>
        <p:nvSpPr>
          <p:cNvPr id="14" name="Shape 9"/>
          <p:cNvSpPr/>
          <p:nvPr/>
        </p:nvSpPr>
        <p:spPr>
          <a:xfrm>
            <a:off x="5029200" y="2783491"/>
            <a:ext cx="6613855" cy="691315"/>
          </a:xfrm>
          <a:prstGeom prst="roundRect">
            <a:avLst>
              <a:gd name="adj" fmla="val 13227"/>
            </a:avLst>
          </a:prstGeom>
          <a:solidFill>
            <a:srgbClr val="E4F3EA"/>
          </a:solidFill>
          <a:ln w="9525">
            <a:solidFill>
              <a:srgbClr val="E4F3EA"/>
            </a:solidFill>
            <a:prstDash val="solid"/>
          </a:ln>
        </p:spPr>
      </p:sp>
      <p:pic>
        <p:nvPicPr>
          <p:cNvPr id="15" name="Image 3" descr="/root/smile-smartleap/sunum/build/cache/varlik/ikon-check-1E7A45-256.png">    </p:cNvPr>
          <p:cNvPicPr>
            <a:picLocks noChangeAspect="1"/>
          </p:cNvPicPr>
          <p:nvPr/>
        </p:nvPicPr>
        <p:blipFill>
          <a:blip r:embed="rId4"/>
          <a:stretch>
            <a:fillRect/>
          </a:stretch>
        </p:blipFill>
        <p:spPr>
          <a:xfrm>
            <a:off x="5193792" y="2973701"/>
            <a:ext cx="310896" cy="310896"/>
          </a:xfrm>
          <a:prstGeom prst="rect">
            <a:avLst/>
          </a:prstGeom>
        </p:spPr>
      </p:pic>
      <p:sp>
        <p:nvSpPr>
          <p:cNvPr id="16" name="Text 10"/>
          <p:cNvSpPr txBox="1"/>
          <p:nvPr/>
        </p:nvSpPr>
        <p:spPr>
          <a:xfrm>
            <a:off x="5596128" y="2838355"/>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In a meta-analysis of hiring studies, accent bias (d = 0.47) was not explained by how easy candidates were to understand. It is about the listener.</a:t>
            </a:r>
            <a:endParaRPr lang="en-GB" sz="1250" dirty="0"/>
          </a:p>
        </p:txBody>
      </p:sp>
      <p:sp>
        <p:nvSpPr>
          <p:cNvPr id="17" name="Shape 11"/>
          <p:cNvSpPr/>
          <p:nvPr/>
        </p:nvSpPr>
        <p:spPr>
          <a:xfrm>
            <a:off x="548640" y="3621110"/>
            <a:ext cx="4297680" cy="691315"/>
          </a:xfrm>
          <a:prstGeom prst="roundRect">
            <a:avLst>
              <a:gd name="adj" fmla="val 13227"/>
            </a:avLst>
          </a:prstGeom>
          <a:solidFill>
            <a:srgbClr val="FAE2E5"/>
          </a:solidFill>
          <a:ln w="9525">
            <a:solidFill>
              <a:srgbClr val="FAE2E5"/>
            </a:solidFill>
            <a:prstDash val="solid"/>
          </a:ln>
        </p:spPr>
      </p:sp>
      <p:pic>
        <p:nvPicPr>
          <p:cNvPr id="18" name="Image 4" descr="/root/smile-smartleap/sunum/build/cache/varlik/ikon-x-D93042-256.png">    </p:cNvPr>
          <p:cNvPicPr>
            <a:picLocks noChangeAspect="1"/>
          </p:cNvPicPr>
          <p:nvPr/>
        </p:nvPicPr>
        <p:blipFill>
          <a:blip r:embed="rId5"/>
          <a:stretch>
            <a:fillRect/>
          </a:stretch>
        </p:blipFill>
        <p:spPr>
          <a:xfrm>
            <a:off x="713232" y="3811320"/>
            <a:ext cx="310896" cy="310896"/>
          </a:xfrm>
          <a:prstGeom prst="rect">
            <a:avLst/>
          </a:prstGeom>
        </p:spPr>
      </p:pic>
      <p:sp>
        <p:nvSpPr>
          <p:cNvPr id="19" name="Text 12"/>
          <p:cNvSpPr txBox="1"/>
          <p:nvPr/>
        </p:nvSpPr>
        <p:spPr>
          <a:xfrm>
            <a:off x="1115568" y="3675974"/>
            <a:ext cx="3566160" cy="581587"/>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"Asking someone to repeat makes me look weak."</a:t>
            </a:r>
            <a:endParaRPr lang="en-GB" sz="1350" dirty="0"/>
          </a:p>
        </p:txBody>
      </p:sp>
      <p:sp>
        <p:nvSpPr>
          <p:cNvPr id="20" name="Shape 13"/>
          <p:cNvSpPr/>
          <p:nvPr/>
        </p:nvSpPr>
        <p:spPr>
          <a:xfrm>
            <a:off x="5029200" y="3621110"/>
            <a:ext cx="6613855" cy="691315"/>
          </a:xfrm>
          <a:prstGeom prst="roundRect">
            <a:avLst>
              <a:gd name="adj" fmla="val 13227"/>
            </a:avLst>
          </a:prstGeom>
          <a:solidFill>
            <a:srgbClr val="E4F3EA"/>
          </a:solidFill>
          <a:ln w="9525">
            <a:solidFill>
              <a:srgbClr val="E4F3EA"/>
            </a:solidFill>
            <a:prstDash val="solid"/>
          </a:ln>
        </p:spPr>
      </p:sp>
      <p:pic>
        <p:nvPicPr>
          <p:cNvPr id="21" name="Image 5" descr="/root/smile-smartleap/sunum/build/cache/varlik/ikon-check-1E7A45-256.png">    </p:cNvPr>
          <p:cNvPicPr>
            <a:picLocks noChangeAspect="1"/>
          </p:cNvPicPr>
          <p:nvPr/>
        </p:nvPicPr>
        <p:blipFill>
          <a:blip r:embed="rId6"/>
          <a:stretch>
            <a:fillRect/>
          </a:stretch>
        </p:blipFill>
        <p:spPr>
          <a:xfrm>
            <a:off x="5193792" y="3811320"/>
            <a:ext cx="310896" cy="310896"/>
          </a:xfrm>
          <a:prstGeom prst="rect">
            <a:avLst/>
          </a:prstGeom>
        </p:spPr>
      </p:pic>
      <p:sp>
        <p:nvSpPr>
          <p:cNvPr id="22" name="Text 14"/>
          <p:cNvSpPr txBox="1"/>
          <p:nvPr/>
        </p:nvSpPr>
        <p:spPr>
          <a:xfrm>
            <a:off x="5596128" y="3675974"/>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Asking for clarification is a competence at every language level. Handover tools exist because misunderstandings are normal for everyone.</a:t>
            </a:r>
            <a:endParaRPr lang="en-GB" sz="1250" dirty="0"/>
          </a:p>
        </p:txBody>
      </p:sp>
      <p:sp>
        <p:nvSpPr>
          <p:cNvPr id="23" name="Shape 15"/>
          <p:cNvSpPr/>
          <p:nvPr/>
        </p:nvSpPr>
        <p:spPr>
          <a:xfrm>
            <a:off x="548640" y="4458730"/>
            <a:ext cx="4297680" cy="691315"/>
          </a:xfrm>
          <a:prstGeom prst="roundRect">
            <a:avLst>
              <a:gd name="adj" fmla="val 13227"/>
            </a:avLst>
          </a:prstGeom>
          <a:solidFill>
            <a:srgbClr val="FAE2E5"/>
          </a:solidFill>
          <a:ln w="9525">
            <a:solidFill>
              <a:srgbClr val="FAE2E5"/>
            </a:solidFill>
            <a:prstDash val="solid"/>
          </a:ln>
        </p:spPr>
      </p:sp>
      <p:pic>
        <p:nvPicPr>
          <p:cNvPr id="24" name="Image 6" descr="/root/smile-smartleap/sunum/build/cache/varlik/ikon-x-D93042-256.png">    </p:cNvPr>
          <p:cNvPicPr>
            <a:picLocks noChangeAspect="1"/>
          </p:cNvPicPr>
          <p:nvPr/>
        </p:nvPicPr>
        <p:blipFill>
          <a:blip r:embed="rId7"/>
          <a:stretch>
            <a:fillRect/>
          </a:stretch>
        </p:blipFill>
        <p:spPr>
          <a:xfrm>
            <a:off x="713232" y="4648939"/>
            <a:ext cx="310896" cy="310896"/>
          </a:xfrm>
          <a:prstGeom prst="rect">
            <a:avLst/>
          </a:prstGeom>
        </p:spPr>
      </p:pic>
      <p:sp>
        <p:nvSpPr>
          <p:cNvPr id="25" name="Text 16"/>
          <p:cNvSpPr txBox="1"/>
          <p:nvPr/>
        </p:nvSpPr>
        <p:spPr>
          <a:xfrm>
            <a:off x="1115568" y="4513594"/>
            <a:ext cx="3566160" cy="581587"/>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"Learn the rules of 'the Germans' or 'the Dutch' and you avoid all problems."</a:t>
            </a:r>
            <a:endParaRPr lang="en-GB" sz="1350" dirty="0"/>
          </a:p>
        </p:txBody>
      </p:sp>
      <p:sp>
        <p:nvSpPr>
          <p:cNvPr id="26" name="Shape 17"/>
          <p:cNvSpPr/>
          <p:nvPr/>
        </p:nvSpPr>
        <p:spPr>
          <a:xfrm>
            <a:off x="5029200" y="4458730"/>
            <a:ext cx="6613855" cy="691315"/>
          </a:xfrm>
          <a:prstGeom prst="roundRect">
            <a:avLst>
              <a:gd name="adj" fmla="val 13227"/>
            </a:avLst>
          </a:prstGeom>
          <a:solidFill>
            <a:srgbClr val="E4F3EA"/>
          </a:solidFill>
          <a:ln w="9525">
            <a:solidFill>
              <a:srgbClr val="E4F3EA"/>
            </a:solidFill>
            <a:prstDash val="solid"/>
          </a:ln>
        </p:spPr>
      </p:sp>
      <p:pic>
        <p:nvPicPr>
          <p:cNvPr id="27" name="Image 7" descr="/root/smile-smartleap/sunum/build/cache/varlik/ikon-check-1E7A45-256.png">    </p:cNvPr>
          <p:cNvPicPr>
            <a:picLocks noChangeAspect="1"/>
          </p:cNvPicPr>
          <p:nvPr/>
        </p:nvPicPr>
        <p:blipFill>
          <a:blip r:embed="rId8"/>
          <a:stretch>
            <a:fillRect/>
          </a:stretch>
        </p:blipFill>
        <p:spPr>
          <a:xfrm>
            <a:off x="5193792" y="4648939"/>
            <a:ext cx="310896" cy="310896"/>
          </a:xfrm>
          <a:prstGeom prst="rect">
            <a:avLst/>
          </a:prstGeom>
        </p:spPr>
      </p:pic>
      <p:sp>
        <p:nvSpPr>
          <p:cNvPr id="28" name="Text 18"/>
          <p:cNvSpPr txBox="1"/>
          <p:nvPr/>
        </p:nvSpPr>
        <p:spPr>
          <a:xfrm>
            <a:off x="5596128" y="4513594"/>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A study of 67 countries found "more consensus than disagreement on value priorities across countries". People differ: observe and ask.</a:t>
            </a:r>
            <a:endParaRPr lang="en-GB" sz="1250" dirty="0"/>
          </a:p>
        </p:txBody>
      </p:sp>
      <p:sp>
        <p:nvSpPr>
          <p:cNvPr id="29" name="Shape 19"/>
          <p:cNvSpPr/>
          <p:nvPr/>
        </p:nvSpPr>
        <p:spPr>
          <a:xfrm>
            <a:off x="548640" y="5296349"/>
            <a:ext cx="4297680" cy="691315"/>
          </a:xfrm>
          <a:prstGeom prst="roundRect">
            <a:avLst>
              <a:gd name="adj" fmla="val 13227"/>
            </a:avLst>
          </a:prstGeom>
          <a:solidFill>
            <a:srgbClr val="FAE2E5"/>
          </a:solidFill>
          <a:ln w="9525">
            <a:solidFill>
              <a:srgbClr val="FAE2E5"/>
            </a:solidFill>
            <a:prstDash val="solid"/>
          </a:ln>
        </p:spPr>
      </p:sp>
      <p:pic>
        <p:nvPicPr>
          <p:cNvPr id="30" name="Image 8" descr="/root/smile-smartleap/sunum/build/cache/varlik/ikon-x-D93042-256.png">    </p:cNvPr>
          <p:cNvPicPr>
            <a:picLocks noChangeAspect="1"/>
          </p:cNvPicPr>
          <p:nvPr/>
        </p:nvPicPr>
        <p:blipFill>
          <a:blip r:embed="rId9"/>
          <a:stretch>
            <a:fillRect/>
          </a:stretch>
        </p:blipFill>
        <p:spPr>
          <a:xfrm>
            <a:off x="713232" y="5486558"/>
            <a:ext cx="310896" cy="310896"/>
          </a:xfrm>
          <a:prstGeom prst="rect">
            <a:avLst/>
          </a:prstGeom>
        </p:spPr>
      </p:pic>
      <p:sp>
        <p:nvSpPr>
          <p:cNvPr id="31" name="Text 20"/>
          <p:cNvSpPr txBox="1"/>
          <p:nvPr/>
        </p:nvSpPr>
        <p:spPr>
          <a:xfrm>
            <a:off x="1115568" y="5351213"/>
            <a:ext cx="3566160" cy="581587"/>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"Work first: the language will come by itself."</a:t>
            </a:r>
            <a:endParaRPr lang="en-GB" sz="1350" dirty="0"/>
          </a:p>
        </p:txBody>
      </p:sp>
      <p:sp>
        <p:nvSpPr>
          <p:cNvPr id="32" name="Shape 21"/>
          <p:cNvSpPr/>
          <p:nvPr/>
        </p:nvSpPr>
        <p:spPr>
          <a:xfrm>
            <a:off x="5029200" y="5296349"/>
            <a:ext cx="6613855" cy="691315"/>
          </a:xfrm>
          <a:prstGeom prst="roundRect">
            <a:avLst>
              <a:gd name="adj" fmla="val 13227"/>
            </a:avLst>
          </a:prstGeom>
          <a:solidFill>
            <a:srgbClr val="E4F3EA"/>
          </a:solidFill>
          <a:ln w="9525">
            <a:solidFill>
              <a:srgbClr val="E4F3EA"/>
            </a:solidFill>
            <a:prstDash val="solid"/>
          </a:ln>
        </p:spPr>
      </p:sp>
      <p:pic>
        <p:nvPicPr>
          <p:cNvPr id="33" name="Image 9" descr="/root/smile-smartleap/sunum/build/cache/varlik/ikon-check-1E7A45-256.png">    </p:cNvPr>
          <p:cNvPicPr>
            <a:picLocks noChangeAspect="1"/>
          </p:cNvPicPr>
          <p:nvPr/>
        </p:nvPicPr>
        <p:blipFill>
          <a:blip r:embed="rId10"/>
          <a:stretch>
            <a:fillRect/>
          </a:stretch>
        </p:blipFill>
        <p:spPr>
          <a:xfrm>
            <a:off x="5193792" y="5486558"/>
            <a:ext cx="310896" cy="310896"/>
          </a:xfrm>
          <a:prstGeom prst="rect">
            <a:avLst/>
          </a:prstGeom>
        </p:spPr>
      </p:pic>
      <p:sp>
        <p:nvSpPr>
          <p:cNvPr id="34" name="Text 22"/>
          <p:cNvSpPr txBox="1"/>
          <p:nvPr/>
        </p:nvSpPr>
        <p:spPr>
          <a:xfrm>
            <a:off x="5596128" y="5351213"/>
            <a:ext cx="5882335" cy="581587"/>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In Denmark, work-first led many men into precarious jobs with few hours and less language learning. Language plus work is better.</a:t>
            </a:r>
            <a:endParaRPr lang="en-GB" sz="1250" dirty="0"/>
          </a:p>
        </p:txBody>
      </p:sp>
      <p:sp>
        <p:nvSpPr>
          <p:cNvPr id="35"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14</a:t>
            </a:r>
            <a:endParaRPr lang="en-GB" sz="900" dirty="0"/>
          </a:p>
        </p:txBody>
      </p:sp>
      <p:sp>
        <p:nvSpPr>
          <p:cNvPr id="36"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37" name="Text 2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Eurostat lfso_21obst01 (2021) · Spence et al. (2024), PSPB 50(3) · Council of Europe (2020), CEFR Companion Volume, p. 89 · Fischer &amp; Schwartz (2011) · Arendt (2022)</a:t>
            </a:r>
            <a:endParaRPr lang="en-GB"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CULTURAL DIFFERENCES: HALL'S HIGH AND LOW CONTEXT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The words are only the tip of the message</a:t>
            </a:r>
            <a:endParaRPr lang="en-GB" sz="2800" dirty="0"/>
          </a:p>
        </p:txBody>
      </p:sp>
      <p:pic>
        <p:nvPicPr>
          <p:cNvPr id="5" name="Image 0" descr="/root/smile-smartleap/sunum/build/cache/cizim/m1-iceberg--3985f7dd7c-2400.png">    </p:cNvPr>
          <p:cNvPicPr>
            <a:picLocks noChangeAspect="1"/>
          </p:cNvPicPr>
          <p:nvPr/>
        </p:nvPicPr>
        <p:blipFill>
          <a:blip r:embed="rId1"/>
          <a:stretch>
            <a:fillRect/>
          </a:stretch>
        </p:blipFill>
        <p:spPr>
          <a:xfrm>
            <a:off x="1402913" y="1945872"/>
            <a:ext cx="5773989" cy="4041792"/>
          </a:xfrm>
          <a:prstGeom prst="rect">
            <a:avLst/>
          </a:prstGeom>
        </p:spPr>
      </p:pic>
      <p:sp>
        <p:nvSpPr>
          <p:cNvPr id="6" name="Shape 3"/>
          <p:cNvSpPr/>
          <p:nvPr/>
        </p:nvSpPr>
        <p:spPr>
          <a:xfrm>
            <a:off x="3055468" y="1980782"/>
            <a:ext cx="2468880" cy="536448"/>
          </a:xfrm>
          <a:prstGeom prst="roundRect">
            <a:avLst>
              <a:gd name="adj" fmla="val 34091"/>
            </a:avLst>
          </a:prstGeom>
          <a:solidFill>
            <a:srgbClr val="FFFFFF"/>
          </a:solidFill>
          <a:ln w="15875">
            <a:solidFill>
              <a:srgbClr val="48C0DC"/>
            </a:solidFill>
            <a:prstDash val="solid"/>
          </a:ln>
        </p:spPr>
      </p:sp>
      <p:sp>
        <p:nvSpPr>
          <p:cNvPr id="7" name="Text 4"/>
          <p:cNvSpPr txBox="1"/>
          <p:nvPr/>
        </p:nvSpPr>
        <p:spPr>
          <a:xfrm>
            <a:off x="3128620" y="1980782"/>
            <a:ext cx="232257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183454"/>
                </a:solidFill>
                <a:latin typeface="Montserrat" pitchFamily="34" charset="0"/>
                <a:ea typeface="Montserrat" pitchFamily="34" charset="-122"/>
                <a:cs typeface="Montserrat" pitchFamily="34" charset="-120"/>
              </a:rPr>
              <a:t>"Maybe you could check the fridge temperatures?"</a:t>
            </a:r>
            <a:endParaRPr lang="en-GB" sz="1200" dirty="0"/>
          </a:p>
        </p:txBody>
      </p:sp>
      <p:sp>
        <p:nvSpPr>
          <p:cNvPr id="8" name="Shape 5"/>
          <p:cNvSpPr/>
          <p:nvPr/>
        </p:nvSpPr>
        <p:spPr>
          <a:xfrm>
            <a:off x="2565969" y="4379092"/>
            <a:ext cx="1600200" cy="347472"/>
          </a:xfrm>
          <a:prstGeom prst="roundRect">
            <a:avLst>
              <a:gd name="adj" fmla="val 50000"/>
            </a:avLst>
          </a:prstGeom>
          <a:solidFill>
            <a:srgbClr val="FFFFFF"/>
          </a:solidFill>
          <a:ln w="15875">
            <a:solidFill>
              <a:srgbClr val="48C0DC"/>
            </a:solidFill>
            <a:prstDash val="solid"/>
          </a:ln>
        </p:spPr>
      </p:sp>
      <p:sp>
        <p:nvSpPr>
          <p:cNvPr id="9" name="Text 6"/>
          <p:cNvSpPr txBox="1"/>
          <p:nvPr/>
        </p:nvSpPr>
        <p:spPr>
          <a:xfrm>
            <a:off x="2639121" y="4379092"/>
            <a:ext cx="145389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Tone of voice</a:t>
            </a:r>
            <a:endParaRPr lang="en-GB" sz="1150" dirty="0"/>
          </a:p>
        </p:txBody>
      </p:sp>
      <p:sp>
        <p:nvSpPr>
          <p:cNvPr id="10" name="Shape 7"/>
          <p:cNvSpPr/>
          <p:nvPr/>
        </p:nvSpPr>
        <p:spPr>
          <a:xfrm>
            <a:off x="4355906" y="4199260"/>
            <a:ext cx="1600200" cy="707136"/>
          </a:xfrm>
          <a:prstGeom prst="roundRect">
            <a:avLst>
              <a:gd name="adj" fmla="val 25862"/>
            </a:avLst>
          </a:prstGeom>
          <a:solidFill>
            <a:srgbClr val="FFFFFF"/>
          </a:solidFill>
          <a:ln w="15875">
            <a:solidFill>
              <a:srgbClr val="48C0DC"/>
            </a:solidFill>
            <a:prstDash val="solid"/>
          </a:ln>
        </p:spPr>
      </p:sp>
      <p:sp>
        <p:nvSpPr>
          <p:cNvPr id="11" name="Text 8"/>
          <p:cNvSpPr txBox="1"/>
          <p:nvPr/>
        </p:nvSpPr>
        <p:spPr>
          <a:xfrm>
            <a:off x="4429058" y="4199260"/>
            <a:ext cx="1453896" cy="707136"/>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Who says it, and your relationship</a:t>
            </a:r>
            <a:endParaRPr lang="en-GB" sz="1150" dirty="0"/>
          </a:p>
        </p:txBody>
      </p:sp>
      <p:sp>
        <p:nvSpPr>
          <p:cNvPr id="12" name="Shape 9"/>
          <p:cNvSpPr/>
          <p:nvPr/>
        </p:nvSpPr>
        <p:spPr>
          <a:xfrm>
            <a:off x="2565969" y="5464852"/>
            <a:ext cx="1600200" cy="520192"/>
          </a:xfrm>
          <a:prstGeom prst="roundRect">
            <a:avLst>
              <a:gd name="adj" fmla="val 35156"/>
            </a:avLst>
          </a:prstGeom>
          <a:solidFill>
            <a:srgbClr val="FFFFFF"/>
          </a:solidFill>
          <a:ln w="15875">
            <a:solidFill>
              <a:srgbClr val="48C0DC"/>
            </a:solidFill>
            <a:prstDash val="solid"/>
          </a:ln>
        </p:spPr>
      </p:sp>
      <p:sp>
        <p:nvSpPr>
          <p:cNvPr id="13" name="Text 10"/>
          <p:cNvSpPr txBox="1"/>
          <p:nvPr/>
        </p:nvSpPr>
        <p:spPr>
          <a:xfrm>
            <a:off x="2639121" y="5464852"/>
            <a:ext cx="145389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The situation and the time</a:t>
            </a:r>
            <a:endParaRPr lang="en-GB" sz="1150" dirty="0"/>
          </a:p>
        </p:txBody>
      </p:sp>
      <p:sp>
        <p:nvSpPr>
          <p:cNvPr id="14" name="Shape 11"/>
          <p:cNvSpPr/>
          <p:nvPr/>
        </p:nvSpPr>
        <p:spPr>
          <a:xfrm>
            <a:off x="4355906" y="5551212"/>
            <a:ext cx="1600200" cy="347472"/>
          </a:xfrm>
          <a:prstGeom prst="roundRect">
            <a:avLst>
              <a:gd name="adj" fmla="val 50000"/>
            </a:avLst>
          </a:prstGeom>
          <a:solidFill>
            <a:srgbClr val="FFFFFF"/>
          </a:solidFill>
          <a:ln w="15875">
            <a:solidFill>
              <a:srgbClr val="48C0DC"/>
            </a:solidFill>
            <a:prstDash val="solid"/>
          </a:ln>
        </p:spPr>
      </p:sp>
      <p:sp>
        <p:nvSpPr>
          <p:cNvPr id="15" name="Text 12"/>
          <p:cNvSpPr txBox="1"/>
          <p:nvPr/>
        </p:nvSpPr>
        <p:spPr>
          <a:xfrm>
            <a:off x="4429058" y="5551212"/>
            <a:ext cx="145389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What is not said</a:t>
            </a:r>
            <a:endParaRPr lang="en-GB" sz="1150" dirty="0"/>
          </a:p>
        </p:txBody>
      </p:sp>
      <p:sp>
        <p:nvSpPr>
          <p:cNvPr id="16" name="Shape 13"/>
          <p:cNvSpPr/>
          <p:nvPr/>
        </p:nvSpPr>
        <p:spPr>
          <a:xfrm>
            <a:off x="8351215" y="1945872"/>
            <a:ext cx="3291840" cy="4041792"/>
          </a:xfrm>
          <a:prstGeom prst="roundRect">
            <a:avLst>
              <a:gd name="adj" fmla="val 3889"/>
            </a:avLst>
          </a:prstGeom>
          <a:solidFill>
            <a:srgbClr val="E5F6FA"/>
          </a:solidFill>
          <a:ln w="9525">
            <a:solidFill>
              <a:srgbClr val="E5F6FA"/>
            </a:solidFill>
            <a:prstDash val="solid"/>
          </a:ln>
        </p:spPr>
      </p:sp>
      <p:sp>
        <p:nvSpPr>
          <p:cNvPr id="17" name="Text 14"/>
          <p:cNvSpPr txBox="1"/>
          <p:nvPr/>
        </p:nvSpPr>
        <p:spPr>
          <a:xfrm>
            <a:off x="8579815" y="2128752"/>
            <a:ext cx="2834640" cy="411480"/>
          </a:xfrm>
          <a:prstGeom prst="rect">
            <a:avLst/>
          </a:prstGeom>
          <a:noFill/>
          <a:ln/>
        </p:spPr>
        <p:txBody>
          <a:bodyPr wrap="square" lIns="0" tIns="0" rIns="0" bIns="0" rtlCol="0" anchor="ctr">
            <a:normAutofit/>
          </a:bodyPr>
          <a:lstStyle/>
          <a:p>
            <a:pPr indent="0" marL="0">
              <a:buNone/>
            </a:pPr>
            <a:r>
              <a:rPr lang="en-GB" altLang="en-US" sz="1400" b="1" dirty="0">
                <a:solidFill>
                  <a:srgbClr val="137A97"/>
                </a:solidFill>
                <a:latin typeface="Montserrat" pitchFamily="34" charset="0"/>
                <a:ea typeface="Montserrat" pitchFamily="34" charset="-122"/>
                <a:cs typeface="Montserrat" pitchFamily="34" charset="-120"/>
              </a:rPr>
              <a:t>A suggestion or an order?</a:t>
            </a:r>
            <a:endParaRPr lang="en-GB" sz="1400" dirty="0"/>
          </a:p>
        </p:txBody>
      </p:sp>
      <p:sp>
        <p:nvSpPr>
          <p:cNvPr id="18" name="Text 15"/>
          <p:cNvSpPr txBox="1"/>
          <p:nvPr/>
        </p:nvSpPr>
        <p:spPr>
          <a:xfrm>
            <a:off x="8579815" y="2585952"/>
            <a:ext cx="2834640" cy="3218832"/>
          </a:xfrm>
          <a:prstGeom prst="rect">
            <a:avLst/>
          </a:prstGeom>
          <a:noFill/>
          <a:ln/>
        </p:spPr>
        <p:txBody>
          <a:bodyPr wrap="square" lIns="0" tIns="0" rIns="0" bIns="0" rtlCol="0" anchor="ctr">
            <a:normAutofit/>
          </a:bodyPr>
          <a:lstStyle/>
          <a:p>
            <a:pPr marL="203200" indent="-203200">
              <a:spcAft>
                <a:spcPts val="1046"/>
              </a:spcAft>
              <a:buSzPct val="100000"/>
              <a:buChar char="●"/>
            </a:pPr>
            <a:r>
              <a:rPr lang="en-GB" altLang="en-US" sz="1700" b="1" dirty="0">
                <a:solidFill>
                  <a:srgbClr val="183454"/>
                </a:solidFill>
                <a:latin typeface="Montserrat" pitchFamily="34" charset="0"/>
                <a:ea typeface="Montserrat" pitchFamily="34" charset="-122"/>
                <a:cs typeface="Montserrat" pitchFamily="34" charset="-120"/>
              </a:rPr>
              <a:t>Above the water: </a:t>
            </a:r>
            <a:r>
              <a:rPr lang="en-GB" altLang="en-US" sz="1700" dirty="0">
                <a:solidFill>
                  <a:srgbClr val="4A5B70"/>
                </a:solidFill>
                <a:latin typeface="Montserrat" pitchFamily="34" charset="0"/>
                <a:ea typeface="Montserrat" pitchFamily="34" charset="-122"/>
                <a:cs typeface="Montserrat" pitchFamily="34" charset="-120"/>
              </a:rPr>
              <a:t>the words.</a:t>
            </a:r>
            <a:endParaRPr lang="en-GB" sz="1700" dirty="0"/>
          </a:p>
          <a:p>
            <a:pPr marL="203200" indent="-203200">
              <a:spcAft>
                <a:spcPts val="1046"/>
              </a:spcAft>
              <a:buSzPct val="100000"/>
              <a:buChar char="●"/>
            </a:pPr>
            <a:r>
              <a:rPr lang="en-GB" altLang="en-US" sz="1700" b="1" dirty="0">
                <a:solidFill>
                  <a:srgbClr val="183454"/>
                </a:solidFill>
                <a:latin typeface="Montserrat" pitchFamily="34" charset="0"/>
                <a:ea typeface="Montserrat" pitchFamily="34" charset="-122"/>
                <a:cs typeface="Montserrat" pitchFamily="34" charset="-120"/>
              </a:rPr>
              <a:t>Below the water: </a:t>
            </a:r>
            <a:r>
              <a:rPr lang="en-GB" altLang="en-US" sz="1700" dirty="0">
                <a:solidFill>
                  <a:srgbClr val="4A5B70"/>
                </a:solidFill>
                <a:latin typeface="Montserrat" pitchFamily="34" charset="0"/>
                <a:ea typeface="Montserrat" pitchFamily="34" charset="-122"/>
                <a:cs typeface="Montserrat" pitchFamily="34" charset="-120"/>
              </a:rPr>
              <a:t>the context.</a:t>
            </a:r>
            <a:endParaRPr lang="en-GB" sz="1700" dirty="0"/>
          </a:p>
          <a:p>
            <a:pPr marL="203200" indent="-203200">
              <a:spcAft>
                <a:spcPts val="1046"/>
              </a:spcAft>
              <a:buSzPct val="100000"/>
              <a:buChar char="●"/>
            </a:pPr>
            <a:r>
              <a:rPr lang="en-GB" altLang="en-US" sz="1700" b="1" dirty="0">
                <a:solidFill>
                  <a:srgbClr val="183454"/>
                </a:solidFill>
                <a:latin typeface="Montserrat" pitchFamily="34" charset="0"/>
                <a:ea typeface="Montserrat" pitchFamily="34" charset="-122"/>
                <a:cs typeface="Montserrat" pitchFamily="34" charset="-120"/>
              </a:rPr>
              <a:t>Make it visible. Ask: </a:t>
            </a:r>
            <a:r>
              <a:rPr lang="en-GB" altLang="en-US" sz="1700" dirty="0">
                <a:solidFill>
                  <a:srgbClr val="4A5B70"/>
                </a:solidFill>
                <a:latin typeface="Montserrat" pitchFamily="34" charset="0"/>
                <a:ea typeface="Montserrat" pitchFamily="34" charset="-122"/>
                <a:cs typeface="Montserrat" pitchFamily="34" charset="-120"/>
              </a:rPr>
              <a:t>"Do you want me to do it now, before my break?"</a:t>
            </a:r>
            <a:endParaRPr lang="en-GB" sz="1700" dirty="0"/>
          </a:p>
        </p:txBody>
      </p:sp>
      <p:sp>
        <p:nvSpPr>
          <p:cNvPr id="19" name="Text 1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15</a:t>
            </a:r>
            <a:endParaRPr lang="en-GB" sz="900" dirty="0"/>
          </a:p>
        </p:txBody>
      </p:sp>
      <p:sp>
        <p:nvSpPr>
          <p:cNvPr id="20" name="Text 1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21" name="Text 18"/>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Hall (1976), Beyond Culture · SMILE research note, communication, §4.2</a:t>
            </a:r>
            <a:endParaRPr lang="en-GB"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GUDYKUNST: ANXIETY AND UNCERTAINTY MANAGEMENT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Nervous before a call? Aim for "just right"</a:t>
            </a:r>
            <a:endParaRPr lang="en-GB" sz="2800" dirty="0"/>
          </a:p>
        </p:txBody>
      </p:sp>
      <p:pic>
        <p:nvPicPr>
          <p:cNvPr id="5" name="Image 0" descr="/root/smile-smartleap/sunum/build/cache/cizim/m1-anxiety_gauge--b6a0b5a094-2400.png">    </p:cNvPr>
          <p:cNvPicPr>
            <a:picLocks noChangeAspect="1"/>
          </p:cNvPicPr>
          <p:nvPr/>
        </p:nvPicPr>
        <p:blipFill>
          <a:blip r:embed="rId1"/>
          <a:stretch>
            <a:fillRect/>
          </a:stretch>
        </p:blipFill>
        <p:spPr>
          <a:xfrm>
            <a:off x="548640" y="1997722"/>
            <a:ext cx="6751015" cy="3938092"/>
          </a:xfrm>
          <a:prstGeom prst="rect">
            <a:avLst/>
          </a:prstGeom>
        </p:spPr>
      </p:pic>
      <p:sp>
        <p:nvSpPr>
          <p:cNvPr id="6" name="Shape 3"/>
          <p:cNvSpPr/>
          <p:nvPr/>
        </p:nvSpPr>
        <p:spPr>
          <a:xfrm>
            <a:off x="2434924" y="2883333"/>
            <a:ext cx="993648" cy="347472"/>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2508076" y="2883333"/>
            <a:ext cx="847344"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Careless</a:t>
            </a:r>
            <a:endParaRPr lang="en-GB" sz="1200" dirty="0"/>
          </a:p>
        </p:txBody>
      </p:sp>
      <p:sp>
        <p:nvSpPr>
          <p:cNvPr id="8" name="Shape 5"/>
          <p:cNvSpPr/>
          <p:nvPr/>
        </p:nvSpPr>
        <p:spPr>
          <a:xfrm>
            <a:off x="3457550" y="2307355"/>
            <a:ext cx="933196" cy="349504"/>
          </a:xfrm>
          <a:prstGeom prst="roundRect">
            <a:avLst>
              <a:gd name="adj" fmla="val 50000"/>
            </a:avLst>
          </a:prstGeom>
          <a:solidFill>
            <a:srgbClr val="48C0DC"/>
          </a:solidFill>
          <a:ln w="15875">
            <a:solidFill>
              <a:srgbClr val="48C0DC"/>
            </a:solidFill>
            <a:prstDash val="solid"/>
          </a:ln>
        </p:spPr>
      </p:sp>
      <p:sp>
        <p:nvSpPr>
          <p:cNvPr id="9" name="Text 6"/>
          <p:cNvSpPr txBox="1"/>
          <p:nvPr/>
        </p:nvSpPr>
        <p:spPr>
          <a:xfrm>
            <a:off x="3530702" y="2307355"/>
            <a:ext cx="7868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Mindful</a:t>
            </a:r>
            <a:endParaRPr lang="en-GB" sz="1250" dirty="0"/>
          </a:p>
        </p:txBody>
      </p:sp>
      <p:sp>
        <p:nvSpPr>
          <p:cNvPr id="10" name="Shape 7"/>
          <p:cNvSpPr/>
          <p:nvPr/>
        </p:nvSpPr>
        <p:spPr>
          <a:xfrm>
            <a:off x="4505067" y="2883333"/>
            <a:ext cx="822960" cy="347472"/>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4578219" y="2883333"/>
            <a:ext cx="676656"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Frozen</a:t>
            </a:r>
            <a:endParaRPr lang="en-GB" sz="1200" dirty="0"/>
          </a:p>
        </p:txBody>
      </p:sp>
      <p:sp>
        <p:nvSpPr>
          <p:cNvPr id="12" name="Shape 9"/>
          <p:cNvSpPr/>
          <p:nvPr/>
        </p:nvSpPr>
        <p:spPr>
          <a:xfrm>
            <a:off x="7619695" y="1945872"/>
            <a:ext cx="4023360" cy="4041792"/>
          </a:xfrm>
          <a:prstGeom prst="roundRect">
            <a:avLst>
              <a:gd name="adj" fmla="val 3182"/>
            </a:avLst>
          </a:prstGeom>
          <a:solidFill>
            <a:srgbClr val="E5F6FA"/>
          </a:solidFill>
          <a:ln w="9525">
            <a:solidFill>
              <a:srgbClr val="E5F6FA"/>
            </a:solidFill>
            <a:prstDash val="solid"/>
          </a:ln>
        </p:spPr>
      </p:sp>
      <p:sp>
        <p:nvSpPr>
          <p:cNvPr id="13" name="Text 10"/>
          <p:cNvSpPr txBox="1"/>
          <p:nvPr/>
        </p:nvSpPr>
        <p:spPr>
          <a:xfrm>
            <a:off x="7848295" y="2128752"/>
            <a:ext cx="3566160" cy="411480"/>
          </a:xfrm>
          <a:prstGeom prst="rect">
            <a:avLst/>
          </a:prstGeom>
          <a:noFill/>
          <a:ln/>
        </p:spPr>
        <p:txBody>
          <a:bodyPr wrap="square" lIns="0" tIns="0" rIns="0" bIns="0" rtlCol="0" anchor="ctr">
            <a:normAutofit/>
          </a:bodyPr>
          <a:lstStyle/>
          <a:p>
            <a:pPr indent="0" marL="0">
              <a:buNone/>
            </a:pPr>
            <a:r>
              <a:rPr lang="en-GB" altLang="en-US" sz="1400" b="1" dirty="0">
                <a:solidFill>
                  <a:srgbClr val="137A97"/>
                </a:solidFill>
                <a:latin typeface="Montserrat" pitchFamily="34" charset="0"/>
                <a:ea typeface="Montserrat" pitchFamily="34" charset="-122"/>
                <a:cs typeface="Montserrat" pitchFamily="34" charset="-120"/>
              </a:rPr>
              <a:t>Anxiety and uncertainty</a:t>
            </a:r>
            <a:endParaRPr lang="en-GB" sz="1400" dirty="0"/>
          </a:p>
        </p:txBody>
      </p:sp>
      <p:sp>
        <p:nvSpPr>
          <p:cNvPr id="14" name="Text 11"/>
          <p:cNvSpPr txBox="1"/>
          <p:nvPr/>
        </p:nvSpPr>
        <p:spPr>
          <a:xfrm>
            <a:off x="7848295" y="2585952"/>
            <a:ext cx="3566160" cy="3218832"/>
          </a:xfrm>
          <a:prstGeom prst="rect">
            <a:avLst/>
          </a:prstGeom>
          <a:noFill/>
          <a:ln/>
        </p:spPr>
        <p:txBody>
          <a:bodyPr wrap="square" lIns="0" tIns="0" rIns="0" bIns="0" rtlCol="0" anchor="ctr">
            <a:normAutofit/>
          </a:bodyPr>
          <a:lstStyle/>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Too little: careless. </a:t>
            </a:r>
            <a:r>
              <a:rPr lang="en-GB" altLang="en-US" sz="1400" dirty="0">
                <a:solidFill>
                  <a:srgbClr val="4A5B70"/>
                </a:solidFill>
                <a:latin typeface="Montserrat" pitchFamily="34" charset="0"/>
                <a:ea typeface="Montserrat" pitchFamily="34" charset="-122"/>
                <a:cs typeface="Montserrat" pitchFamily="34" charset="-120"/>
              </a:rPr>
              <a:t>"No problem, I know everything." You do not prepare or check, and you miss details.</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Just right: mindful. </a:t>
            </a:r>
            <a:r>
              <a:rPr lang="en-GB" altLang="en-US" sz="1400" dirty="0">
                <a:solidFill>
                  <a:srgbClr val="4A5B70"/>
                </a:solidFill>
                <a:latin typeface="Montserrat" pitchFamily="34" charset="0"/>
                <a:ea typeface="Montserrat" pitchFamily="34" charset="-122"/>
                <a:cs typeface="Montserrat" pitchFamily="34" charset="-120"/>
              </a:rPr>
              <a:t>A bit nervous, but curious. You prepare, listen and check: "Just to confirm, Monday at 6 a.m.?"</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Too much: frozen. </a:t>
            </a:r>
            <a:r>
              <a:rPr lang="en-GB" altLang="en-US" sz="1400" dirty="0">
                <a:solidFill>
                  <a:srgbClr val="4A5B70"/>
                </a:solidFill>
                <a:latin typeface="Montserrat" pitchFamily="34" charset="0"/>
                <a:ea typeface="Montserrat" pitchFamily="34" charset="-122"/>
                <a:cs typeface="Montserrat" pitchFamily="34" charset="-120"/>
              </a:rPr>
              <a:t>"Will I make a fool of myself?" Your head goes empty, and you only nod.</a:t>
            </a:r>
            <a:endParaRPr lang="en-GB" sz="1400" dirty="0"/>
          </a:p>
        </p:txBody>
      </p:sp>
      <p:sp>
        <p:nvSpPr>
          <p:cNvPr id="15"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16</a:t>
            </a:r>
            <a:endParaRPr lang="en-GB" sz="900" dirty="0"/>
          </a:p>
        </p:txBody>
      </p:sp>
      <p:sp>
        <p:nvSpPr>
          <p:cNvPr id="16"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17" name="Text 14"/>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Gudykunst (2004), Bridging Differences, 4th ed. · Gudykunst (1998), International Journal of Intercultural Relations 22(2) · core constructs only</a:t>
            </a:r>
            <a:endParaRPr lang="en-GB" sz="8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PROFESSIONAL NORMS AND EXPECTATIONS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Unwritten rules at work: observe, mirror, ask</a:t>
            </a:r>
            <a:endParaRPr lang="en-GB" sz="2800" dirty="0"/>
          </a:p>
        </p:txBody>
      </p:sp>
      <p:sp>
        <p:nvSpPr>
          <p:cNvPr id="5" name="Shape 3"/>
          <p:cNvSpPr/>
          <p:nvPr/>
        </p:nvSpPr>
        <p:spPr>
          <a:xfrm>
            <a:off x="548640" y="1945872"/>
            <a:ext cx="354573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48C0DC"/>
          </a:solidFill>
          <a:ln w="12700">
            <a:solidFill>
              <a:srgbClr val="48C0DC"/>
            </a:solidFill>
            <a:prstDash val="solid"/>
          </a:ln>
        </p:spPr>
      </p:sp>
      <p:sp>
        <p:nvSpPr>
          <p:cNvPr id="7" name="Shape 5"/>
          <p:cNvSpPr/>
          <p:nvPr/>
        </p:nvSpPr>
        <p:spPr>
          <a:xfrm>
            <a:off x="749808" y="2174472"/>
            <a:ext cx="457200" cy="457200"/>
          </a:xfrm>
          <a:prstGeom prst="ellipse">
            <a:avLst/>
          </a:prstGeom>
          <a:solidFill>
            <a:srgbClr val="E5F6FA"/>
          </a:solidFill>
          <a:ln w="12700">
            <a:solidFill>
              <a:srgbClr val="E5F6FA"/>
            </a:solidFill>
            <a:prstDash val="solid"/>
          </a:ln>
        </p:spPr>
      </p:sp>
      <p:pic>
        <p:nvPicPr>
          <p:cNvPr id="8" name="Image 0" descr="/root/smile-smartleap/sunum/build/cache/varlik/ikon-users-137A97-256.png">    </p:cNvPr>
          <p:cNvPicPr>
            <a:picLocks noChangeAspect="1"/>
          </p:cNvPicPr>
          <p:nvPr/>
        </p:nvPicPr>
        <p:blipFill>
          <a:blip r:embed="rId1"/>
          <a:stretch>
            <a:fillRect/>
          </a:stretch>
        </p:blipFill>
        <p:spPr>
          <a:xfrm>
            <a:off x="850392" y="2275056"/>
            <a:ext cx="256032" cy="256032"/>
          </a:xfrm>
          <a:prstGeom prst="rect">
            <a:avLst/>
          </a:prstGeom>
        </p:spPr>
      </p:pic>
      <p:sp>
        <p:nvSpPr>
          <p:cNvPr id="9" name="Text 6"/>
          <p:cNvSpPr txBox="1"/>
          <p:nvPr/>
        </p:nvSpPr>
        <p:spPr>
          <a:xfrm>
            <a:off x="1325880"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Formal or informal "you"</a:t>
            </a:r>
            <a:endParaRPr lang="en-GB" sz="1350" dirty="0"/>
          </a:p>
        </p:txBody>
      </p:sp>
      <p:sp>
        <p:nvSpPr>
          <p:cNvPr id="10" name="Text 7"/>
          <p:cNvSpPr txBox="1"/>
          <p:nvPr/>
        </p:nvSpPr>
        <p:spPr>
          <a:xfrm>
            <a:off x="749808"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Sie/du, u/jij, Lei/tu, siz/sen, Greek eseís/esý. Start formal, mirror the other person, accept an offer to switch.</a:t>
            </a:r>
            <a:endParaRPr lang="en-GB" sz="1300" dirty="0"/>
          </a:p>
        </p:txBody>
      </p:sp>
      <p:sp>
        <p:nvSpPr>
          <p:cNvPr id="11" name="Shape 8"/>
          <p:cNvSpPr/>
          <p:nvPr/>
        </p:nvSpPr>
        <p:spPr>
          <a:xfrm>
            <a:off x="4322978" y="1945872"/>
            <a:ext cx="3545738" cy="1906596"/>
          </a:xfrm>
          <a:prstGeom prst="roundRect">
            <a:avLst>
              <a:gd name="adj" fmla="val 4796"/>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48C0DC"/>
          </a:solidFill>
          <a:ln w="12700">
            <a:solidFill>
              <a:srgbClr val="48C0DC"/>
            </a:solidFill>
            <a:prstDash val="solid"/>
          </a:ln>
        </p:spPr>
      </p:sp>
      <p:sp>
        <p:nvSpPr>
          <p:cNvPr id="13" name="Shape 10"/>
          <p:cNvSpPr/>
          <p:nvPr/>
        </p:nvSpPr>
        <p:spPr>
          <a:xfrm>
            <a:off x="4524146" y="2174472"/>
            <a:ext cx="457200" cy="457200"/>
          </a:xfrm>
          <a:prstGeom prst="ellipse">
            <a:avLst/>
          </a:prstGeom>
          <a:solidFill>
            <a:srgbClr val="E5F6FA"/>
          </a:solidFill>
          <a:ln w="12700">
            <a:solidFill>
              <a:srgbClr val="E5F6FA"/>
            </a:solidFill>
            <a:prstDash val="solid"/>
          </a:ln>
        </p:spPr>
      </p:sp>
      <p:pic>
        <p:nvPicPr>
          <p:cNvPr id="14" name="Image 1" descr="/root/smile-smartleap/sunum/build/cache/varlik/ikon-hand-137A97-256.png">    </p:cNvPr>
          <p:cNvPicPr>
            <a:picLocks noChangeAspect="1"/>
          </p:cNvPicPr>
          <p:nvPr/>
        </p:nvPicPr>
        <p:blipFill>
          <a:blip r:embed="rId2"/>
          <a:stretch>
            <a:fillRect/>
          </a:stretch>
        </p:blipFill>
        <p:spPr>
          <a:xfrm>
            <a:off x="4624730" y="2275056"/>
            <a:ext cx="256032" cy="256032"/>
          </a:xfrm>
          <a:prstGeom prst="rect">
            <a:avLst/>
          </a:prstGeom>
        </p:spPr>
      </p:pic>
      <p:sp>
        <p:nvSpPr>
          <p:cNvPr id="15" name="Text 11"/>
          <p:cNvSpPr txBox="1"/>
          <p:nvPr/>
        </p:nvSpPr>
        <p:spPr>
          <a:xfrm>
            <a:off x="5100218"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Greetings and small talk</a:t>
            </a:r>
            <a:endParaRPr lang="en-GB" sz="1350" dirty="0"/>
          </a:p>
        </p:txBody>
      </p:sp>
      <p:sp>
        <p:nvSpPr>
          <p:cNvPr id="16" name="Text 12"/>
          <p:cNvSpPr txBox="1"/>
          <p:nvPr/>
        </p:nvSpPr>
        <p:spPr>
          <a:xfrm>
            <a:off x="4524146"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Being greeted matters a lot to people. A short "How was your weekend?" builds bridges.</a:t>
            </a:r>
            <a:endParaRPr lang="en-GB" sz="1300" dirty="0"/>
          </a:p>
        </p:txBody>
      </p:sp>
      <p:sp>
        <p:nvSpPr>
          <p:cNvPr id="17" name="Shape 13"/>
          <p:cNvSpPr/>
          <p:nvPr/>
        </p:nvSpPr>
        <p:spPr>
          <a:xfrm>
            <a:off x="8097317" y="1945872"/>
            <a:ext cx="3545738" cy="1906596"/>
          </a:xfrm>
          <a:prstGeom prst="roundRect">
            <a:avLst>
              <a:gd name="adj" fmla="val 4796"/>
            </a:avLst>
          </a:prstGeom>
          <a:solidFill>
            <a:srgbClr val="FFFFFF"/>
          </a:solidFill>
          <a:ln w="9525">
            <a:solidFill>
              <a:srgbClr val="D6DEE8"/>
            </a:solidFill>
            <a:prstDash val="solid"/>
          </a:ln>
        </p:spPr>
      </p:sp>
      <p:sp>
        <p:nvSpPr>
          <p:cNvPr id="18" name="Shape 14"/>
          <p:cNvSpPr/>
          <p:nvPr/>
        </p:nvSpPr>
        <p:spPr>
          <a:xfrm>
            <a:off x="8207045" y="1945872"/>
            <a:ext cx="3326282" cy="64008"/>
          </a:xfrm>
          <a:prstGeom prst="rect">
            <a:avLst/>
          </a:prstGeom>
          <a:solidFill>
            <a:srgbClr val="48C0DC"/>
          </a:solidFill>
          <a:ln w="12700">
            <a:solidFill>
              <a:srgbClr val="48C0DC"/>
            </a:solidFill>
            <a:prstDash val="solid"/>
          </a:ln>
        </p:spPr>
      </p:sp>
      <p:sp>
        <p:nvSpPr>
          <p:cNvPr id="19" name="Shape 15"/>
          <p:cNvSpPr/>
          <p:nvPr/>
        </p:nvSpPr>
        <p:spPr>
          <a:xfrm>
            <a:off x="8298485" y="2174472"/>
            <a:ext cx="457200" cy="457200"/>
          </a:xfrm>
          <a:prstGeom prst="ellipse">
            <a:avLst/>
          </a:prstGeom>
          <a:solidFill>
            <a:srgbClr val="E5F6FA"/>
          </a:solidFill>
          <a:ln w="12700">
            <a:solidFill>
              <a:srgbClr val="E5F6FA"/>
            </a:solidFill>
            <a:prstDash val="solid"/>
          </a:ln>
        </p:spPr>
      </p:sp>
      <p:pic>
        <p:nvPicPr>
          <p:cNvPr id="20" name="Image 2" descr="/root/smile-smartleap/sunum/build/cache/varlik/ikon-clipboard-list-137A97-256.png">    </p:cNvPr>
          <p:cNvPicPr>
            <a:picLocks noChangeAspect="1"/>
          </p:cNvPicPr>
          <p:nvPr/>
        </p:nvPicPr>
        <p:blipFill>
          <a:blip r:embed="rId3"/>
          <a:stretch>
            <a:fillRect/>
          </a:stretch>
        </p:blipFill>
        <p:spPr>
          <a:xfrm>
            <a:off x="8399069" y="2275056"/>
            <a:ext cx="256032" cy="256032"/>
          </a:xfrm>
          <a:prstGeom prst="rect">
            <a:avLst/>
          </a:prstGeom>
        </p:spPr>
      </p:pic>
      <p:sp>
        <p:nvSpPr>
          <p:cNvPr id="21" name="Text 16"/>
          <p:cNvSpPr txBox="1"/>
          <p:nvPr/>
        </p:nvSpPr>
        <p:spPr>
          <a:xfrm>
            <a:off x="8874557"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Short, fast instructions</a:t>
            </a:r>
            <a:endParaRPr lang="en-GB" sz="1350" dirty="0"/>
          </a:p>
        </p:txBody>
      </p:sp>
      <p:sp>
        <p:nvSpPr>
          <p:cNvPr id="22" name="Text 17"/>
          <p:cNvSpPr txBox="1"/>
          <p:nvPr/>
        </p:nvSpPr>
        <p:spPr>
          <a:xfrm>
            <a:off x="8298485"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Jargon, noise and speed are normal in warehouses and kitchens. Checking is expected, not a weakness.</a:t>
            </a:r>
            <a:endParaRPr lang="en-GB" sz="1300" dirty="0"/>
          </a:p>
        </p:txBody>
      </p:sp>
      <p:sp>
        <p:nvSpPr>
          <p:cNvPr id="23" name="Shape 18"/>
          <p:cNvSpPr/>
          <p:nvPr/>
        </p:nvSpPr>
        <p:spPr>
          <a:xfrm>
            <a:off x="548640" y="4081068"/>
            <a:ext cx="3545738" cy="1906596"/>
          </a:xfrm>
          <a:prstGeom prst="roundRect">
            <a:avLst>
              <a:gd name="adj" fmla="val 4796"/>
            </a:avLst>
          </a:prstGeom>
          <a:solidFill>
            <a:srgbClr val="FFFFFF"/>
          </a:solidFill>
          <a:ln w="9525">
            <a:solidFill>
              <a:srgbClr val="D6DEE8"/>
            </a:solidFill>
            <a:prstDash val="solid"/>
          </a:ln>
        </p:spPr>
      </p:sp>
      <p:sp>
        <p:nvSpPr>
          <p:cNvPr id="24" name="Shape 19"/>
          <p:cNvSpPr/>
          <p:nvPr/>
        </p:nvSpPr>
        <p:spPr>
          <a:xfrm>
            <a:off x="658368" y="4081068"/>
            <a:ext cx="3326282" cy="64008"/>
          </a:xfrm>
          <a:prstGeom prst="rect">
            <a:avLst/>
          </a:prstGeom>
          <a:solidFill>
            <a:srgbClr val="48C0DC"/>
          </a:solidFill>
          <a:ln w="12700">
            <a:solidFill>
              <a:srgbClr val="48C0DC"/>
            </a:solidFill>
            <a:prstDash val="solid"/>
          </a:ln>
        </p:spPr>
      </p:sp>
      <p:sp>
        <p:nvSpPr>
          <p:cNvPr id="25" name="Shape 20"/>
          <p:cNvSpPr/>
          <p:nvPr/>
        </p:nvSpPr>
        <p:spPr>
          <a:xfrm>
            <a:off x="749808" y="4309668"/>
            <a:ext cx="457200" cy="457200"/>
          </a:xfrm>
          <a:prstGeom prst="ellipse">
            <a:avLst/>
          </a:prstGeom>
          <a:solidFill>
            <a:srgbClr val="E5F6FA"/>
          </a:solidFill>
          <a:ln w="12700">
            <a:solidFill>
              <a:srgbClr val="E5F6FA"/>
            </a:solidFill>
            <a:prstDash val="solid"/>
          </a:ln>
        </p:spPr>
      </p:sp>
      <p:pic>
        <p:nvPicPr>
          <p:cNvPr id="26" name="Image 3" descr="/root/smile-smartleap/sunum/build/cache/varlik/ikon-smartphone-137A97-256.png">    </p:cNvPr>
          <p:cNvPicPr>
            <a:picLocks noChangeAspect="1"/>
          </p:cNvPicPr>
          <p:nvPr/>
        </p:nvPicPr>
        <p:blipFill>
          <a:blip r:embed="rId4"/>
          <a:stretch>
            <a:fillRect/>
          </a:stretch>
        </p:blipFill>
        <p:spPr>
          <a:xfrm>
            <a:off x="850392" y="4410252"/>
            <a:ext cx="256032" cy="256032"/>
          </a:xfrm>
          <a:prstGeom prst="rect">
            <a:avLst/>
          </a:prstGeom>
        </p:spPr>
      </p:pic>
      <p:sp>
        <p:nvSpPr>
          <p:cNvPr id="27" name="Text 21"/>
          <p:cNvSpPr txBox="1"/>
          <p:nvPr/>
        </p:nvSpPr>
        <p:spPr>
          <a:xfrm>
            <a:off x="1325880"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Group chats and email</a:t>
            </a:r>
            <a:endParaRPr lang="en-GB" sz="1350" dirty="0"/>
          </a:p>
        </p:txBody>
      </p:sp>
      <p:sp>
        <p:nvSpPr>
          <p:cNvPr id="28" name="Text 22"/>
          <p:cNvSpPr txBox="1"/>
          <p:nvPr/>
        </p:nvSpPr>
        <p:spPr>
          <a:xfrm>
            <a:off x="749808"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Many teams plan shifts in chats. Short replies can be misread: write clearly what you will do.</a:t>
            </a:r>
            <a:endParaRPr lang="en-GB" sz="1300" dirty="0"/>
          </a:p>
        </p:txBody>
      </p:sp>
      <p:sp>
        <p:nvSpPr>
          <p:cNvPr id="29" name="Shape 23"/>
          <p:cNvSpPr/>
          <p:nvPr/>
        </p:nvSpPr>
        <p:spPr>
          <a:xfrm>
            <a:off x="4322978" y="4081068"/>
            <a:ext cx="3545738" cy="1906596"/>
          </a:xfrm>
          <a:prstGeom prst="roundRect">
            <a:avLst>
              <a:gd name="adj" fmla="val 4796"/>
            </a:avLst>
          </a:prstGeom>
          <a:solidFill>
            <a:srgbClr val="FFFFFF"/>
          </a:solidFill>
          <a:ln w="9525">
            <a:solidFill>
              <a:srgbClr val="D6DEE8"/>
            </a:solidFill>
            <a:prstDash val="solid"/>
          </a:ln>
        </p:spPr>
      </p:sp>
      <p:sp>
        <p:nvSpPr>
          <p:cNvPr id="30" name="Shape 24"/>
          <p:cNvSpPr/>
          <p:nvPr/>
        </p:nvSpPr>
        <p:spPr>
          <a:xfrm>
            <a:off x="4432706" y="4081068"/>
            <a:ext cx="3326282" cy="64008"/>
          </a:xfrm>
          <a:prstGeom prst="rect">
            <a:avLst/>
          </a:prstGeom>
          <a:solidFill>
            <a:srgbClr val="48C0DC"/>
          </a:solidFill>
          <a:ln w="12700">
            <a:solidFill>
              <a:srgbClr val="48C0DC"/>
            </a:solidFill>
            <a:prstDash val="solid"/>
          </a:ln>
        </p:spPr>
      </p:sp>
      <p:sp>
        <p:nvSpPr>
          <p:cNvPr id="31" name="Shape 25"/>
          <p:cNvSpPr/>
          <p:nvPr/>
        </p:nvSpPr>
        <p:spPr>
          <a:xfrm>
            <a:off x="4524146" y="4309668"/>
            <a:ext cx="457200" cy="457200"/>
          </a:xfrm>
          <a:prstGeom prst="ellipse">
            <a:avLst/>
          </a:prstGeom>
          <a:solidFill>
            <a:srgbClr val="E5F6FA"/>
          </a:solidFill>
          <a:ln w="12700">
            <a:solidFill>
              <a:srgbClr val="E5F6FA"/>
            </a:solidFill>
            <a:prstDash val="solid"/>
          </a:ln>
        </p:spPr>
      </p:sp>
      <p:pic>
        <p:nvPicPr>
          <p:cNvPr id="32" name="Image 4" descr="/root/smile-smartleap/sunum/build/cache/varlik/ikon-file-text-137A97-256.png">    </p:cNvPr>
          <p:cNvPicPr>
            <a:picLocks noChangeAspect="1"/>
          </p:cNvPicPr>
          <p:nvPr/>
        </p:nvPicPr>
        <p:blipFill>
          <a:blip r:embed="rId5"/>
          <a:stretch>
            <a:fillRect/>
          </a:stretch>
        </p:blipFill>
        <p:spPr>
          <a:xfrm>
            <a:off x="4624730" y="4410252"/>
            <a:ext cx="256032" cy="256032"/>
          </a:xfrm>
          <a:prstGeom prst="rect">
            <a:avLst/>
          </a:prstGeom>
        </p:spPr>
      </p:pic>
      <p:sp>
        <p:nvSpPr>
          <p:cNvPr id="33" name="Text 26"/>
          <p:cNvSpPr txBox="1"/>
          <p:nvPr/>
        </p:nvSpPr>
        <p:spPr>
          <a:xfrm>
            <a:off x="5100218"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Talking about pay and contracts</a:t>
            </a:r>
            <a:endParaRPr lang="en-GB" sz="1350" dirty="0"/>
          </a:p>
        </p:txBody>
      </p:sp>
      <p:sp>
        <p:nvSpPr>
          <p:cNvPr id="34" name="Text 27"/>
          <p:cNvSpPr txBox="1"/>
          <p:nvPr/>
        </p:nvSpPr>
        <p:spPr>
          <a:xfrm>
            <a:off x="4524146"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Asking about pay, hours and contracts politely, in writing and with dates is a normal work conversation.</a:t>
            </a:r>
            <a:endParaRPr lang="en-GB" sz="1300" dirty="0"/>
          </a:p>
        </p:txBody>
      </p:sp>
      <p:sp>
        <p:nvSpPr>
          <p:cNvPr id="35" name="Shape 28"/>
          <p:cNvSpPr/>
          <p:nvPr/>
        </p:nvSpPr>
        <p:spPr>
          <a:xfrm>
            <a:off x="8097317" y="4081068"/>
            <a:ext cx="3545738" cy="1906596"/>
          </a:xfrm>
          <a:prstGeom prst="roundRect">
            <a:avLst>
              <a:gd name="adj" fmla="val 4796"/>
            </a:avLst>
          </a:prstGeom>
          <a:solidFill>
            <a:srgbClr val="FFFFFF"/>
          </a:solidFill>
          <a:ln w="9525">
            <a:solidFill>
              <a:srgbClr val="D6DEE8"/>
            </a:solidFill>
            <a:prstDash val="solid"/>
          </a:ln>
        </p:spPr>
      </p:sp>
      <p:sp>
        <p:nvSpPr>
          <p:cNvPr id="36" name="Shape 29"/>
          <p:cNvSpPr/>
          <p:nvPr/>
        </p:nvSpPr>
        <p:spPr>
          <a:xfrm>
            <a:off x="8207045" y="4081068"/>
            <a:ext cx="3326282" cy="64008"/>
          </a:xfrm>
          <a:prstGeom prst="rect">
            <a:avLst/>
          </a:prstGeom>
          <a:solidFill>
            <a:srgbClr val="48C0DC"/>
          </a:solidFill>
          <a:ln w="12700">
            <a:solidFill>
              <a:srgbClr val="48C0DC"/>
            </a:solidFill>
            <a:prstDash val="solid"/>
          </a:ln>
        </p:spPr>
      </p:sp>
      <p:sp>
        <p:nvSpPr>
          <p:cNvPr id="37" name="Shape 30"/>
          <p:cNvSpPr/>
          <p:nvPr/>
        </p:nvSpPr>
        <p:spPr>
          <a:xfrm>
            <a:off x="8298485" y="4309668"/>
            <a:ext cx="457200" cy="457200"/>
          </a:xfrm>
          <a:prstGeom prst="ellipse">
            <a:avLst/>
          </a:prstGeom>
          <a:solidFill>
            <a:srgbClr val="E5F6FA"/>
          </a:solidFill>
          <a:ln w="12700">
            <a:solidFill>
              <a:srgbClr val="E5F6FA"/>
            </a:solidFill>
            <a:prstDash val="solid"/>
          </a:ln>
        </p:spPr>
      </p:sp>
      <p:pic>
        <p:nvPicPr>
          <p:cNvPr id="38" name="Image 5" descr="/root/smile-smartleap/sunum/build/cache/varlik/ikon-circle-help-137A97-256.png">    </p:cNvPr>
          <p:cNvPicPr>
            <a:picLocks noChangeAspect="1"/>
          </p:cNvPicPr>
          <p:nvPr/>
        </p:nvPicPr>
        <p:blipFill>
          <a:blip r:embed="rId6"/>
          <a:stretch>
            <a:fillRect/>
          </a:stretch>
        </p:blipFill>
        <p:spPr>
          <a:xfrm>
            <a:off x="8399069" y="4410252"/>
            <a:ext cx="256032" cy="256032"/>
          </a:xfrm>
          <a:prstGeom prst="rect">
            <a:avLst/>
          </a:prstGeom>
        </p:spPr>
      </p:pic>
      <p:sp>
        <p:nvSpPr>
          <p:cNvPr id="39" name="Text 31"/>
          <p:cNvSpPr txBox="1"/>
          <p:nvPr/>
        </p:nvSpPr>
        <p:spPr>
          <a:xfrm>
            <a:off x="8874557"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When unsure, ask</a:t>
            </a:r>
            <a:endParaRPr lang="en-GB" sz="1350" dirty="0"/>
          </a:p>
        </p:txBody>
      </p:sp>
      <p:sp>
        <p:nvSpPr>
          <p:cNvPr id="40" name="Text 32"/>
          <p:cNvSpPr txBox="1"/>
          <p:nvPr/>
        </p:nvSpPr>
        <p:spPr>
          <a:xfrm>
            <a:off x="8298485"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"Is there anything I should know about how things work here?" Rules differ between workplaces.</a:t>
            </a:r>
            <a:endParaRPr lang="en-GB" sz="1300" dirty="0"/>
          </a:p>
        </p:txBody>
      </p:sp>
      <p:sp>
        <p:nvSpPr>
          <p:cNvPr id="41" name="Text 3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17</a:t>
            </a:r>
            <a:endParaRPr lang="en-GB" sz="900" dirty="0"/>
          </a:p>
        </p:txBody>
      </p:sp>
      <p:sp>
        <p:nvSpPr>
          <p:cNvPr id="42" name="Text 3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43" name="Text 3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Ager &amp; Strang (2008), p. 15 · FRA (2019), p. 16 · SAI (2026), p. 117 · SMILE research note, communication, §3.5, §3.7-3.8</a:t>
            </a:r>
            <a:endParaRPr lang="en-GB" sz="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48C0DC"/>
          </a:solidFill>
          <a:ln w="12700">
            <a:solidFill>
              <a:srgbClr val="48C0DC"/>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Group discussion: common challenges for young migrants</a:t>
            </a:r>
            <a:endParaRPr lang="en-GB" sz="2500" dirty="0"/>
          </a:p>
        </p:txBody>
      </p:sp>
      <p:sp>
        <p:nvSpPr>
          <p:cNvPr id="6" name="Shape 4"/>
          <p:cNvSpPr/>
          <p:nvPr/>
        </p:nvSpPr>
        <p:spPr>
          <a:xfrm>
            <a:off x="548640" y="1945872"/>
            <a:ext cx="3246120" cy="4041792"/>
          </a:xfrm>
          <a:prstGeom prst="roundRect">
            <a:avLst>
              <a:gd name="adj" fmla="val 3944"/>
            </a:avLst>
          </a:prstGeom>
          <a:solidFill>
            <a:srgbClr val="48C0DC"/>
          </a:solidFill>
          <a:ln w="9525">
            <a:solidFill>
              <a:srgbClr val="48C0DC"/>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60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Groups of 4, then gallery walk</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Flipchart paper, sticky notes in three colours, markers</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Name challenges, see what you can influence, find a first step</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group-7f6ee8331f-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137A97"/>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Build a "challenge wall" with three columns: Language, Culture and norms, System (contracts, recognition, bias).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Write challenges young migrants meet at work on sticky notes, one per note. Use examples of "people I know" if you prefer.</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Mark each note: can I influence it? Yes, partly or no.</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Choose one challenge. Write one first-step strategy and one person or service who could help.</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Gallery walk: visit the other walls and add one idea to each.</a:t>
            </a:r>
            <a:endParaRPr lang="en-GB" sz="1100" dirty="0"/>
          </a:p>
        </p:txBody>
      </p:sp>
      <p:sp>
        <p:nvSpPr>
          <p:cNvPr id="19" name="Shape 12"/>
          <p:cNvSpPr/>
          <p:nvPr/>
        </p:nvSpPr>
        <p:spPr>
          <a:xfrm>
            <a:off x="4069080" y="4637045"/>
            <a:ext cx="7573975" cy="1350619"/>
          </a:xfrm>
          <a:prstGeom prst="roundRect">
            <a:avLst>
              <a:gd name="adj" fmla="val 9478"/>
            </a:avLst>
          </a:prstGeom>
          <a:solidFill>
            <a:srgbClr val="E5F6FA"/>
          </a:solidFill>
          <a:ln w="9525">
            <a:solidFill>
              <a:srgbClr val="E5F6FA"/>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137A97"/>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challenges can I influence? Which need employers or institutions?</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strategy from our strategy bank fits?</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Who can help?</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18</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48C0DC-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1-s3_speak--1b53540ff2-2000.png">    </p:cNvPr>
          <p:cNvPicPr>
            <a:picLocks noChangeAspect="1"/>
          </p:cNvPicPr>
          <p:nvPr/>
        </p:nvPicPr>
        <p:blipFill>
          <a:blip r:embed="rId2"/>
          <a:stretch>
            <a:fillRect/>
          </a:stretch>
        </p:blipFill>
        <p:spPr>
          <a:xfrm>
            <a:off x="8076895" y="1739541"/>
            <a:ext cx="3703320" cy="336631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48C0DC"/>
                </a:solidFill>
                <a:latin typeface="Montserrat" pitchFamily="34" charset="0"/>
                <a:ea typeface="Montserrat" pitchFamily="34" charset="-122"/>
                <a:cs typeface="Montserrat" pitchFamily="34" charset="-120"/>
              </a:rPr>
              <a:t>03</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SESSION 3  ·  1.5 h</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Verbal and non-verbal communication skills</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Say it clearly, check it, and let your body language support your words.</a:t>
            </a:r>
            <a:endParaRPr lang="en-GB" sz="1800" dirty="0"/>
          </a:p>
        </p:txBody>
      </p:sp>
      <p:sp>
        <p:nvSpPr>
          <p:cNvPr id="10" name="Shape 5"/>
          <p:cNvSpPr/>
          <p:nvPr/>
        </p:nvSpPr>
        <p:spPr>
          <a:xfrm>
            <a:off x="548640" y="5073120"/>
            <a:ext cx="1583741"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583741"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Clear speaking</a:t>
            </a:r>
            <a:endParaRPr lang="en-GB" sz="1100" dirty="0"/>
          </a:p>
        </p:txBody>
      </p:sp>
      <p:sp>
        <p:nvSpPr>
          <p:cNvPr id="12" name="Shape 7"/>
          <p:cNvSpPr/>
          <p:nvPr/>
        </p:nvSpPr>
        <p:spPr>
          <a:xfrm>
            <a:off x="2242109" y="5073120"/>
            <a:ext cx="142280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242109" y="5073120"/>
            <a:ext cx="142280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Repair moves</a:t>
            </a:r>
            <a:endParaRPr lang="en-GB" sz="1100" dirty="0"/>
          </a:p>
        </p:txBody>
      </p:sp>
      <p:sp>
        <p:nvSpPr>
          <p:cNvPr id="14" name="Shape 9"/>
          <p:cNvSpPr/>
          <p:nvPr/>
        </p:nvSpPr>
        <p:spPr>
          <a:xfrm>
            <a:off x="3774643" y="5073120"/>
            <a:ext cx="1181405"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3774643" y="5073120"/>
            <a:ext cx="1181405"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Handovers</a:t>
            </a:r>
            <a:endParaRPr lang="en-GB" sz="1100" dirty="0"/>
          </a:p>
        </p:txBody>
      </p:sp>
      <p:sp>
        <p:nvSpPr>
          <p:cNvPr id="16" name="Shape 11"/>
          <p:cNvSpPr/>
          <p:nvPr/>
        </p:nvSpPr>
        <p:spPr>
          <a:xfrm>
            <a:off x="5065776" y="5073120"/>
            <a:ext cx="150327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5065776" y="5073120"/>
            <a:ext cx="150327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Body language</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19</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ELEMENTS OF EFFECTIVE VERBAL COMMUNICATION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Six elements of clear speaking at work</a:t>
            </a:r>
            <a:endParaRPr lang="en-GB" sz="2800" dirty="0"/>
          </a:p>
        </p:txBody>
      </p:sp>
      <p:sp>
        <p:nvSpPr>
          <p:cNvPr id="5" name="Shape 3"/>
          <p:cNvSpPr/>
          <p:nvPr/>
        </p:nvSpPr>
        <p:spPr>
          <a:xfrm>
            <a:off x="548640" y="1945872"/>
            <a:ext cx="354573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48C0DC"/>
          </a:solidFill>
          <a:ln w="12700">
            <a:solidFill>
              <a:srgbClr val="48C0DC"/>
            </a:solidFill>
            <a:prstDash val="solid"/>
          </a:ln>
        </p:spPr>
      </p:sp>
      <p:sp>
        <p:nvSpPr>
          <p:cNvPr id="7" name="Shape 5"/>
          <p:cNvSpPr/>
          <p:nvPr/>
        </p:nvSpPr>
        <p:spPr>
          <a:xfrm>
            <a:off x="749808" y="2174472"/>
            <a:ext cx="457200" cy="457200"/>
          </a:xfrm>
          <a:prstGeom prst="ellipse">
            <a:avLst/>
          </a:prstGeom>
          <a:solidFill>
            <a:srgbClr val="E5F6FA"/>
          </a:solidFill>
          <a:ln w="12700">
            <a:solidFill>
              <a:srgbClr val="E5F6FA"/>
            </a:solidFill>
            <a:prstDash val="solid"/>
          </a:ln>
        </p:spPr>
      </p:sp>
      <p:pic>
        <p:nvPicPr>
          <p:cNvPr id="8" name="Image 0" descr="/root/smile-smartleap/sunum/build/cache/varlik/ikon-list-ordered-137A97-256.png">    </p:cNvPr>
          <p:cNvPicPr>
            <a:picLocks noChangeAspect="1"/>
          </p:cNvPicPr>
          <p:nvPr/>
        </p:nvPicPr>
        <p:blipFill>
          <a:blip r:embed="rId1"/>
          <a:stretch>
            <a:fillRect/>
          </a:stretch>
        </p:blipFill>
        <p:spPr>
          <a:xfrm>
            <a:off x="850392" y="2275056"/>
            <a:ext cx="256032" cy="256032"/>
          </a:xfrm>
          <a:prstGeom prst="rect">
            <a:avLst/>
          </a:prstGeom>
        </p:spPr>
      </p:pic>
      <p:sp>
        <p:nvSpPr>
          <p:cNvPr id="9" name="Text 6"/>
          <p:cNvSpPr txBox="1"/>
          <p:nvPr/>
        </p:nvSpPr>
        <p:spPr>
          <a:xfrm>
            <a:off x="1325880"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Structure</a:t>
            </a:r>
            <a:endParaRPr lang="en-GB" sz="1350" dirty="0"/>
          </a:p>
        </p:txBody>
      </p:sp>
      <p:sp>
        <p:nvSpPr>
          <p:cNvPr id="10" name="Text 7"/>
          <p:cNvSpPr txBox="1"/>
          <p:nvPr/>
        </p:nvSpPr>
        <p:spPr>
          <a:xfrm>
            <a:off x="749808"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Main point first, then the details. One message at a time.</a:t>
            </a:r>
            <a:endParaRPr lang="en-GB" sz="1300" dirty="0"/>
          </a:p>
        </p:txBody>
      </p:sp>
      <p:sp>
        <p:nvSpPr>
          <p:cNvPr id="11" name="Shape 8"/>
          <p:cNvSpPr/>
          <p:nvPr/>
        </p:nvSpPr>
        <p:spPr>
          <a:xfrm>
            <a:off x="4322978" y="1945872"/>
            <a:ext cx="3545738" cy="1906596"/>
          </a:xfrm>
          <a:prstGeom prst="roundRect">
            <a:avLst>
              <a:gd name="adj" fmla="val 4796"/>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48C0DC"/>
          </a:solidFill>
          <a:ln w="12700">
            <a:solidFill>
              <a:srgbClr val="48C0DC"/>
            </a:solidFill>
            <a:prstDash val="solid"/>
          </a:ln>
        </p:spPr>
      </p:sp>
      <p:sp>
        <p:nvSpPr>
          <p:cNvPr id="13" name="Shape 10"/>
          <p:cNvSpPr/>
          <p:nvPr/>
        </p:nvSpPr>
        <p:spPr>
          <a:xfrm>
            <a:off x="4524146" y="2174472"/>
            <a:ext cx="457200" cy="457200"/>
          </a:xfrm>
          <a:prstGeom prst="ellipse">
            <a:avLst/>
          </a:prstGeom>
          <a:solidFill>
            <a:srgbClr val="E5F6FA"/>
          </a:solidFill>
          <a:ln w="12700">
            <a:solidFill>
              <a:srgbClr val="E5F6FA"/>
            </a:solidFill>
            <a:prstDash val="solid"/>
          </a:ln>
        </p:spPr>
      </p:sp>
      <p:pic>
        <p:nvPicPr>
          <p:cNvPr id="14" name="Image 1" descr="/root/smile-smartleap/sunum/build/cache/varlik/ikon-key-137A97-256.png">    </p:cNvPr>
          <p:cNvPicPr>
            <a:picLocks noChangeAspect="1"/>
          </p:cNvPicPr>
          <p:nvPr/>
        </p:nvPicPr>
        <p:blipFill>
          <a:blip r:embed="rId2"/>
          <a:stretch>
            <a:fillRect/>
          </a:stretch>
        </p:blipFill>
        <p:spPr>
          <a:xfrm>
            <a:off x="4624730" y="2275056"/>
            <a:ext cx="256032" cy="256032"/>
          </a:xfrm>
          <a:prstGeom prst="rect">
            <a:avLst/>
          </a:prstGeom>
        </p:spPr>
      </p:pic>
      <p:sp>
        <p:nvSpPr>
          <p:cNvPr id="15" name="Text 11"/>
          <p:cNvSpPr txBox="1"/>
          <p:nvPr/>
        </p:nvSpPr>
        <p:spPr>
          <a:xfrm>
            <a:off x="5100218"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Key words and facts</a:t>
            </a:r>
            <a:endParaRPr lang="en-GB" sz="1350" dirty="0"/>
          </a:p>
        </p:txBody>
      </p:sp>
      <p:sp>
        <p:nvSpPr>
          <p:cNvPr id="16" name="Text 12"/>
          <p:cNvSpPr txBox="1"/>
          <p:nvPr/>
        </p:nvSpPr>
        <p:spPr>
          <a:xfrm>
            <a:off x="4524146"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Names, numbers, times and places: "Room 12, at 14:00".</a:t>
            </a:r>
            <a:endParaRPr lang="en-GB" sz="1300" dirty="0"/>
          </a:p>
        </p:txBody>
      </p:sp>
      <p:sp>
        <p:nvSpPr>
          <p:cNvPr id="17" name="Shape 13"/>
          <p:cNvSpPr/>
          <p:nvPr/>
        </p:nvSpPr>
        <p:spPr>
          <a:xfrm>
            <a:off x="8097317" y="1945872"/>
            <a:ext cx="3545738" cy="1906596"/>
          </a:xfrm>
          <a:prstGeom prst="roundRect">
            <a:avLst>
              <a:gd name="adj" fmla="val 4796"/>
            </a:avLst>
          </a:prstGeom>
          <a:solidFill>
            <a:srgbClr val="FFFFFF"/>
          </a:solidFill>
          <a:ln w="9525">
            <a:solidFill>
              <a:srgbClr val="D6DEE8"/>
            </a:solidFill>
            <a:prstDash val="solid"/>
          </a:ln>
        </p:spPr>
      </p:sp>
      <p:sp>
        <p:nvSpPr>
          <p:cNvPr id="18" name="Shape 14"/>
          <p:cNvSpPr/>
          <p:nvPr/>
        </p:nvSpPr>
        <p:spPr>
          <a:xfrm>
            <a:off x="8207045" y="1945872"/>
            <a:ext cx="3326282" cy="64008"/>
          </a:xfrm>
          <a:prstGeom prst="rect">
            <a:avLst/>
          </a:prstGeom>
          <a:solidFill>
            <a:srgbClr val="48C0DC"/>
          </a:solidFill>
          <a:ln w="12700">
            <a:solidFill>
              <a:srgbClr val="48C0DC"/>
            </a:solidFill>
            <a:prstDash val="solid"/>
          </a:ln>
        </p:spPr>
      </p:sp>
      <p:sp>
        <p:nvSpPr>
          <p:cNvPr id="19" name="Shape 15"/>
          <p:cNvSpPr/>
          <p:nvPr/>
        </p:nvSpPr>
        <p:spPr>
          <a:xfrm>
            <a:off x="8298485" y="2174472"/>
            <a:ext cx="457200" cy="457200"/>
          </a:xfrm>
          <a:prstGeom prst="ellipse">
            <a:avLst/>
          </a:prstGeom>
          <a:solidFill>
            <a:srgbClr val="E5F6FA"/>
          </a:solidFill>
          <a:ln w="12700">
            <a:solidFill>
              <a:srgbClr val="E5F6FA"/>
            </a:solidFill>
            <a:prstDash val="solid"/>
          </a:ln>
        </p:spPr>
      </p:sp>
      <p:pic>
        <p:nvPicPr>
          <p:cNvPr id="20" name="Image 2" descr="/root/smile-smartleap/sunum/build/cache/varlik/ikon-gauge-137A97-256.png">    </p:cNvPr>
          <p:cNvPicPr>
            <a:picLocks noChangeAspect="1"/>
          </p:cNvPicPr>
          <p:nvPr/>
        </p:nvPicPr>
        <p:blipFill>
          <a:blip r:embed="rId3"/>
          <a:stretch>
            <a:fillRect/>
          </a:stretch>
        </p:blipFill>
        <p:spPr>
          <a:xfrm>
            <a:off x="8399069" y="2275056"/>
            <a:ext cx="256032" cy="256032"/>
          </a:xfrm>
          <a:prstGeom prst="rect">
            <a:avLst/>
          </a:prstGeom>
        </p:spPr>
      </p:pic>
      <p:sp>
        <p:nvSpPr>
          <p:cNvPr id="21" name="Text 16"/>
          <p:cNvSpPr txBox="1"/>
          <p:nvPr/>
        </p:nvSpPr>
        <p:spPr>
          <a:xfrm>
            <a:off x="8874557"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Pace and volume</a:t>
            </a:r>
            <a:endParaRPr lang="en-GB" sz="1350" dirty="0"/>
          </a:p>
        </p:txBody>
      </p:sp>
      <p:sp>
        <p:nvSpPr>
          <p:cNvPr id="22" name="Text 17"/>
          <p:cNvSpPr txBox="1"/>
          <p:nvPr/>
        </p:nvSpPr>
        <p:spPr>
          <a:xfrm>
            <a:off x="8298485"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Slow down a little. Pause after key words. Keep a calm volume.</a:t>
            </a:r>
            <a:endParaRPr lang="en-GB" sz="1300" dirty="0"/>
          </a:p>
        </p:txBody>
      </p:sp>
      <p:sp>
        <p:nvSpPr>
          <p:cNvPr id="23" name="Shape 18"/>
          <p:cNvSpPr/>
          <p:nvPr/>
        </p:nvSpPr>
        <p:spPr>
          <a:xfrm>
            <a:off x="548640" y="4081068"/>
            <a:ext cx="3545738" cy="1906596"/>
          </a:xfrm>
          <a:prstGeom prst="roundRect">
            <a:avLst>
              <a:gd name="adj" fmla="val 4796"/>
            </a:avLst>
          </a:prstGeom>
          <a:solidFill>
            <a:srgbClr val="FFFFFF"/>
          </a:solidFill>
          <a:ln w="9525">
            <a:solidFill>
              <a:srgbClr val="D6DEE8"/>
            </a:solidFill>
            <a:prstDash val="solid"/>
          </a:ln>
        </p:spPr>
      </p:sp>
      <p:sp>
        <p:nvSpPr>
          <p:cNvPr id="24" name="Shape 19"/>
          <p:cNvSpPr/>
          <p:nvPr/>
        </p:nvSpPr>
        <p:spPr>
          <a:xfrm>
            <a:off x="658368" y="4081068"/>
            <a:ext cx="3326282" cy="64008"/>
          </a:xfrm>
          <a:prstGeom prst="rect">
            <a:avLst/>
          </a:prstGeom>
          <a:solidFill>
            <a:srgbClr val="48C0DC"/>
          </a:solidFill>
          <a:ln w="12700">
            <a:solidFill>
              <a:srgbClr val="48C0DC"/>
            </a:solidFill>
            <a:prstDash val="solid"/>
          </a:ln>
        </p:spPr>
      </p:sp>
      <p:sp>
        <p:nvSpPr>
          <p:cNvPr id="25" name="Shape 20"/>
          <p:cNvSpPr/>
          <p:nvPr/>
        </p:nvSpPr>
        <p:spPr>
          <a:xfrm>
            <a:off x="749808" y="4309668"/>
            <a:ext cx="457200" cy="457200"/>
          </a:xfrm>
          <a:prstGeom prst="ellipse">
            <a:avLst/>
          </a:prstGeom>
          <a:solidFill>
            <a:srgbClr val="E5F6FA"/>
          </a:solidFill>
          <a:ln w="12700">
            <a:solidFill>
              <a:srgbClr val="E5F6FA"/>
            </a:solidFill>
            <a:prstDash val="solid"/>
          </a:ln>
        </p:spPr>
      </p:sp>
      <p:pic>
        <p:nvPicPr>
          <p:cNvPr id="26" name="Image 3" descr="/root/smile-smartleap/sunum/build/cache/varlik/ikon-sliders-horizontal-137A97-256.png">    </p:cNvPr>
          <p:cNvPicPr>
            <a:picLocks noChangeAspect="1"/>
          </p:cNvPicPr>
          <p:nvPr/>
        </p:nvPicPr>
        <p:blipFill>
          <a:blip r:embed="rId4"/>
          <a:stretch>
            <a:fillRect/>
          </a:stretch>
        </p:blipFill>
        <p:spPr>
          <a:xfrm>
            <a:off x="850392" y="4410252"/>
            <a:ext cx="256032" cy="256032"/>
          </a:xfrm>
          <a:prstGeom prst="rect">
            <a:avLst/>
          </a:prstGeom>
        </p:spPr>
      </p:pic>
      <p:sp>
        <p:nvSpPr>
          <p:cNvPr id="27" name="Text 21"/>
          <p:cNvSpPr txBox="1"/>
          <p:nvPr/>
        </p:nvSpPr>
        <p:spPr>
          <a:xfrm>
            <a:off x="1325880"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Match the other person</a:t>
            </a:r>
            <a:endParaRPr lang="en-GB" sz="1350" dirty="0"/>
          </a:p>
        </p:txBody>
      </p:sp>
      <p:sp>
        <p:nvSpPr>
          <p:cNvPr id="28" name="Text 22"/>
          <p:cNvSpPr txBox="1"/>
          <p:nvPr/>
        </p:nvSpPr>
        <p:spPr>
          <a:xfrm>
            <a:off x="749808"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Adjust formality and speed to them. If someone talks down to you: "Thanks, you can speak normally."</a:t>
            </a:r>
            <a:endParaRPr lang="en-GB" sz="1300" dirty="0"/>
          </a:p>
        </p:txBody>
      </p:sp>
      <p:sp>
        <p:nvSpPr>
          <p:cNvPr id="29" name="Shape 23"/>
          <p:cNvSpPr/>
          <p:nvPr/>
        </p:nvSpPr>
        <p:spPr>
          <a:xfrm>
            <a:off x="4322978" y="4081068"/>
            <a:ext cx="3545738" cy="1906596"/>
          </a:xfrm>
          <a:prstGeom prst="roundRect">
            <a:avLst>
              <a:gd name="adj" fmla="val 4796"/>
            </a:avLst>
          </a:prstGeom>
          <a:solidFill>
            <a:srgbClr val="FFFFFF"/>
          </a:solidFill>
          <a:ln w="9525">
            <a:solidFill>
              <a:srgbClr val="D6DEE8"/>
            </a:solidFill>
            <a:prstDash val="solid"/>
          </a:ln>
        </p:spPr>
      </p:sp>
      <p:sp>
        <p:nvSpPr>
          <p:cNvPr id="30" name="Shape 24"/>
          <p:cNvSpPr/>
          <p:nvPr/>
        </p:nvSpPr>
        <p:spPr>
          <a:xfrm>
            <a:off x="4432706" y="4081068"/>
            <a:ext cx="3326282" cy="64008"/>
          </a:xfrm>
          <a:prstGeom prst="rect">
            <a:avLst/>
          </a:prstGeom>
          <a:solidFill>
            <a:srgbClr val="48C0DC"/>
          </a:solidFill>
          <a:ln w="12700">
            <a:solidFill>
              <a:srgbClr val="48C0DC"/>
            </a:solidFill>
            <a:prstDash val="solid"/>
          </a:ln>
        </p:spPr>
      </p:sp>
      <p:sp>
        <p:nvSpPr>
          <p:cNvPr id="31" name="Shape 25"/>
          <p:cNvSpPr/>
          <p:nvPr/>
        </p:nvSpPr>
        <p:spPr>
          <a:xfrm>
            <a:off x="4524146" y="4309668"/>
            <a:ext cx="457200" cy="457200"/>
          </a:xfrm>
          <a:prstGeom prst="ellipse">
            <a:avLst/>
          </a:prstGeom>
          <a:solidFill>
            <a:srgbClr val="E5F6FA"/>
          </a:solidFill>
          <a:ln w="12700">
            <a:solidFill>
              <a:srgbClr val="E5F6FA"/>
            </a:solidFill>
            <a:prstDash val="solid"/>
          </a:ln>
        </p:spPr>
      </p:sp>
      <p:pic>
        <p:nvPicPr>
          <p:cNvPr id="32" name="Image 4" descr="/root/smile-smartleap/sunum/build/cache/varlik/ikon-repeat-137A97-256.png">    </p:cNvPr>
          <p:cNvPicPr>
            <a:picLocks noChangeAspect="1"/>
          </p:cNvPicPr>
          <p:nvPr/>
        </p:nvPicPr>
        <p:blipFill>
          <a:blip r:embed="rId5"/>
          <a:stretch>
            <a:fillRect/>
          </a:stretch>
        </p:blipFill>
        <p:spPr>
          <a:xfrm>
            <a:off x="4624730" y="4410252"/>
            <a:ext cx="256032" cy="256032"/>
          </a:xfrm>
          <a:prstGeom prst="rect">
            <a:avLst/>
          </a:prstGeom>
        </p:spPr>
      </p:pic>
      <p:sp>
        <p:nvSpPr>
          <p:cNvPr id="33" name="Text 26"/>
          <p:cNvSpPr txBox="1"/>
          <p:nvPr/>
        </p:nvSpPr>
        <p:spPr>
          <a:xfrm>
            <a:off x="5100218"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Check understanding</a:t>
            </a:r>
            <a:endParaRPr lang="en-GB" sz="1350" dirty="0"/>
          </a:p>
        </p:txBody>
      </p:sp>
      <p:sp>
        <p:nvSpPr>
          <p:cNvPr id="34" name="Text 27"/>
          <p:cNvSpPr txBox="1"/>
          <p:nvPr/>
        </p:nvSpPr>
        <p:spPr>
          <a:xfrm>
            <a:off x="4524146"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Repeat back the key point, or ask the other person to do it.</a:t>
            </a:r>
            <a:endParaRPr lang="en-GB" sz="1300" dirty="0"/>
          </a:p>
        </p:txBody>
      </p:sp>
      <p:sp>
        <p:nvSpPr>
          <p:cNvPr id="35" name="Shape 28"/>
          <p:cNvSpPr/>
          <p:nvPr/>
        </p:nvSpPr>
        <p:spPr>
          <a:xfrm>
            <a:off x="8097317" y="4081068"/>
            <a:ext cx="3545738" cy="1906596"/>
          </a:xfrm>
          <a:prstGeom prst="roundRect">
            <a:avLst>
              <a:gd name="adj" fmla="val 4796"/>
            </a:avLst>
          </a:prstGeom>
          <a:solidFill>
            <a:srgbClr val="FFFFFF"/>
          </a:solidFill>
          <a:ln w="9525">
            <a:solidFill>
              <a:srgbClr val="D6DEE8"/>
            </a:solidFill>
            <a:prstDash val="solid"/>
          </a:ln>
        </p:spPr>
      </p:sp>
      <p:sp>
        <p:nvSpPr>
          <p:cNvPr id="36" name="Shape 29"/>
          <p:cNvSpPr/>
          <p:nvPr/>
        </p:nvSpPr>
        <p:spPr>
          <a:xfrm>
            <a:off x="8207045" y="4081068"/>
            <a:ext cx="3326282" cy="64008"/>
          </a:xfrm>
          <a:prstGeom prst="rect">
            <a:avLst/>
          </a:prstGeom>
          <a:solidFill>
            <a:srgbClr val="48C0DC"/>
          </a:solidFill>
          <a:ln w="12700">
            <a:solidFill>
              <a:srgbClr val="48C0DC"/>
            </a:solidFill>
            <a:prstDash val="solid"/>
          </a:ln>
        </p:spPr>
      </p:sp>
      <p:sp>
        <p:nvSpPr>
          <p:cNvPr id="37" name="Shape 30"/>
          <p:cNvSpPr/>
          <p:nvPr/>
        </p:nvSpPr>
        <p:spPr>
          <a:xfrm>
            <a:off x="8298485" y="4309668"/>
            <a:ext cx="457200" cy="457200"/>
          </a:xfrm>
          <a:prstGeom prst="ellipse">
            <a:avLst/>
          </a:prstGeom>
          <a:solidFill>
            <a:srgbClr val="E5F6FA"/>
          </a:solidFill>
          <a:ln w="12700">
            <a:solidFill>
              <a:srgbClr val="E5F6FA"/>
            </a:solidFill>
            <a:prstDash val="solid"/>
          </a:ln>
        </p:spPr>
      </p:sp>
      <p:pic>
        <p:nvPicPr>
          <p:cNvPr id="38" name="Image 5" descr="/root/smile-smartleap/sunum/build/cache/varlik/ikon-flag-137A97-256.png">    </p:cNvPr>
          <p:cNvPicPr>
            <a:picLocks noChangeAspect="1"/>
          </p:cNvPicPr>
          <p:nvPr/>
        </p:nvPicPr>
        <p:blipFill>
          <a:blip r:embed="rId6"/>
          <a:stretch>
            <a:fillRect/>
          </a:stretch>
        </p:blipFill>
        <p:spPr>
          <a:xfrm>
            <a:off x="8399069" y="4410252"/>
            <a:ext cx="256032" cy="256032"/>
          </a:xfrm>
          <a:prstGeom prst="rect">
            <a:avLst/>
          </a:prstGeom>
        </p:spPr>
      </p:pic>
      <p:sp>
        <p:nvSpPr>
          <p:cNvPr id="39" name="Text 31"/>
          <p:cNvSpPr txBox="1"/>
          <p:nvPr/>
        </p:nvSpPr>
        <p:spPr>
          <a:xfrm>
            <a:off x="8874557"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Close the loop</a:t>
            </a:r>
            <a:endParaRPr lang="en-GB" sz="1350" dirty="0"/>
          </a:p>
        </p:txBody>
      </p:sp>
      <p:sp>
        <p:nvSpPr>
          <p:cNvPr id="40" name="Text 32"/>
          <p:cNvSpPr txBox="1"/>
          <p:nvPr/>
        </p:nvSpPr>
        <p:spPr>
          <a:xfrm>
            <a:off x="8298485"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End with the next step: who does what, and by when.</a:t>
            </a:r>
            <a:endParaRPr lang="en-GB" sz="1300" dirty="0"/>
          </a:p>
        </p:txBody>
      </p:sp>
      <p:sp>
        <p:nvSpPr>
          <p:cNvPr id="41" name="Text 3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20</a:t>
            </a:r>
            <a:endParaRPr lang="en-GB" sz="900" dirty="0"/>
          </a:p>
        </p:txBody>
      </p:sp>
      <p:sp>
        <p:nvSpPr>
          <p:cNvPr id="42" name="Text 3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43" name="Text 3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International Plain Language Federation, definition of plain language · Giles, Coupland &amp; Coupland (1991), Communication Accommodation Theory</a:t>
            </a:r>
            <a:endParaRPr lang="en-GB" sz="8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Aisle 4 or dock 2?</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48C0DC"/>
          </a:solidFill>
          <a:ln w="12700">
            <a:solidFill>
              <a:srgbClr val="48C0DC"/>
            </a:solidFill>
            <a:prstDash val="solid"/>
          </a:ln>
        </p:spPr>
      </p:sp>
      <p:pic>
        <p:nvPicPr>
          <p:cNvPr id="7" name="Image 0" descr="/root/smile-smartleap/sunum/build/cache/cizim/ortak-portrait-bilal-4eb7f09a60-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Bilal, 19</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First day in a warehouse near Rotterdam</a:t>
            </a:r>
            <a:endParaRPr lang="en-GB" sz="1600" dirty="0"/>
          </a:p>
        </p:txBody>
      </p:sp>
      <p:sp>
        <p:nvSpPr>
          <p:cNvPr id="9" name="Shape 6"/>
          <p:cNvSpPr/>
          <p:nvPr/>
        </p:nvSpPr>
        <p:spPr>
          <a:xfrm>
            <a:off x="822960" y="3088872"/>
            <a:ext cx="1193292"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19329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Logistics</a:t>
            </a:r>
            <a:endParaRPr lang="en-GB" sz="1000" dirty="0"/>
          </a:p>
        </p:txBody>
      </p:sp>
      <p:sp>
        <p:nvSpPr>
          <p:cNvPr id="11" name="Shape 8"/>
          <p:cNvSpPr/>
          <p:nvPr/>
        </p:nvSpPr>
        <p:spPr>
          <a:xfrm>
            <a:off x="2107692" y="3088872"/>
            <a:ext cx="1193292"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107692" y="3088872"/>
            <a:ext cx="119329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First day</a:t>
            </a:r>
            <a:endParaRPr lang="en-GB" sz="1000" dirty="0"/>
          </a:p>
        </p:txBody>
      </p:sp>
      <p:sp>
        <p:nvSpPr>
          <p:cNvPr id="13" name="Shape 10"/>
          <p:cNvSpPr/>
          <p:nvPr/>
        </p:nvSpPr>
        <p:spPr>
          <a:xfrm>
            <a:off x="3392424" y="3088872"/>
            <a:ext cx="1865376"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392424" y="3088872"/>
            <a:ext cx="186537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Fast instruction</a:t>
            </a:r>
            <a:endParaRPr lang="en-GB" sz="1000" dirty="0"/>
          </a:p>
        </p:txBody>
      </p:sp>
      <p:pic>
        <p:nvPicPr>
          <p:cNvPr id="15" name="Image 1" descr="/root/smile-smartleap/sunum/build/cache/cizim/m1-bilal_dock--36b355e453-1800.png">    </p:cNvPr>
          <p:cNvPicPr>
            <a:picLocks noChangeAspect="1"/>
          </p:cNvPicPr>
          <p:nvPr/>
        </p:nvPicPr>
        <p:blipFill>
          <a:blip r:embed="rId2"/>
          <a:stretch>
            <a:fillRect/>
          </a:stretch>
        </p:blipFill>
        <p:spPr>
          <a:xfrm>
            <a:off x="4617720" y="3644442"/>
            <a:ext cx="2651760" cy="1988820"/>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500" dirty="0">
                <a:solidFill>
                  <a:srgbClr val="183454"/>
                </a:solidFill>
                <a:latin typeface="Montserrat" pitchFamily="34" charset="0"/>
                <a:ea typeface="Montserrat" pitchFamily="34" charset="-122"/>
                <a:cs typeface="Montserrat" pitchFamily="34" charset="-120"/>
              </a:rPr>
              <a:t>The team leader says quickly: "Grab the scanner, pick the B-list, drop the totes at dock two, and don't block the fire lane." Bilal nods and starts. Ten minutes later he is at the wrong place, and the team leader is annoyed.</a:t>
            </a:r>
            <a:endParaRPr lang="en-GB" sz="15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48C0DC"/>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1093"/>
              </a:spcAft>
              <a:buSzPct val="100000"/>
              <a:buFont typeface="+mj-lt"/>
              <a:buAutoNum type="arabicPeriod" startAt="1"/>
            </a:pPr>
            <a:r>
              <a:rPr lang="en-GB" altLang="en-US" sz="1700" dirty="0">
                <a:solidFill>
                  <a:srgbClr val="FFFFFF"/>
                </a:solidFill>
                <a:latin typeface="Montserrat" pitchFamily="34" charset="0"/>
                <a:ea typeface="Montserrat" pitchFamily="34" charset="-122"/>
                <a:cs typeface="Montserrat" pitchFamily="34" charset="-120"/>
              </a:rPr>
              <a:t>Why did Bilal nod?</a:t>
            </a:r>
            <a:endParaRPr lang="en-GB" sz="1700" dirty="0"/>
          </a:p>
          <a:p>
            <a:pPr marL="342900" indent="-342900">
              <a:spcAft>
                <a:spcPts val="1093"/>
              </a:spcAft>
              <a:buSzPct val="100000"/>
              <a:buFont typeface="+mj-lt"/>
              <a:buAutoNum type="arabicPeriod" startAt="1"/>
            </a:pPr>
            <a:r>
              <a:rPr lang="en-GB" altLang="en-US" sz="1700" dirty="0">
                <a:solidFill>
                  <a:srgbClr val="FFFFFF"/>
                </a:solidFill>
                <a:latin typeface="Montserrat" pitchFamily="34" charset="0"/>
                <a:ea typeface="Montserrat" pitchFamily="34" charset="-122"/>
                <a:cs typeface="Montserrat" pitchFamily="34" charset="-120"/>
              </a:rPr>
              <a:t>What could he say in the first ten seconds?</a:t>
            </a:r>
            <a:endParaRPr lang="en-GB" sz="1700" dirty="0"/>
          </a:p>
          <a:p>
            <a:pPr marL="342900" indent="-342900">
              <a:spcAft>
                <a:spcPts val="1093"/>
              </a:spcAft>
              <a:buSzPct val="100000"/>
              <a:buFont typeface="+mj-lt"/>
              <a:buAutoNum type="arabicPeriod" startAt="1"/>
            </a:pPr>
            <a:r>
              <a:rPr lang="en-GB" altLang="en-US" sz="1700" dirty="0">
                <a:solidFill>
                  <a:srgbClr val="FFFFFF"/>
                </a:solidFill>
                <a:latin typeface="Montserrat" pitchFamily="34" charset="0"/>
                <a:ea typeface="Montserrat" pitchFamily="34" charset="-122"/>
                <a:cs typeface="Montserrat" pitchFamily="34" charset="-120"/>
              </a:rPr>
              <a:t>What could the team leader do differently?</a:t>
            </a:r>
            <a:endParaRPr lang="en-GB" sz="170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19% of immigrant workers vs 7% of native-born workers hold elementary jobs, with short spoken instructions (OECD/EC, Settling In 2023, p. 92).</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21</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WHEN YOU DO NOT UNDERSTAND</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Four repair moves for the first day</a:t>
            </a:r>
            <a:endParaRPr lang="en-GB" sz="2800" dirty="0"/>
          </a:p>
        </p:txBody>
      </p:sp>
      <p:pic>
        <p:nvPicPr>
          <p:cNvPr id="5" name="Image 0" descr="/root/smile-smartleap/sunum/build/cache/cizim/m1-repair_road--cf3431111e-2400.png">    </p:cNvPr>
          <p:cNvPicPr>
            <a:picLocks noChangeAspect="1"/>
          </p:cNvPicPr>
          <p:nvPr/>
        </p:nvPicPr>
        <p:blipFill>
          <a:blip r:embed="rId1"/>
          <a:stretch>
            <a:fillRect/>
          </a:stretch>
        </p:blipFill>
        <p:spPr>
          <a:xfrm>
            <a:off x="548640" y="2307103"/>
            <a:ext cx="6751015" cy="2953569"/>
          </a:xfrm>
          <a:prstGeom prst="rect">
            <a:avLst/>
          </a:prstGeom>
        </p:spPr>
      </p:pic>
      <p:sp>
        <p:nvSpPr>
          <p:cNvPr id="6" name="Shape 3"/>
          <p:cNvSpPr/>
          <p:nvPr/>
        </p:nvSpPr>
        <p:spPr>
          <a:xfrm>
            <a:off x="1756393" y="4023652"/>
            <a:ext cx="1128776" cy="347472"/>
          </a:xfrm>
          <a:prstGeom prst="roundRect">
            <a:avLst>
              <a:gd name="adj" fmla="val 50000"/>
            </a:avLst>
          </a:prstGeom>
          <a:solidFill>
            <a:srgbClr val="FFFFFF"/>
          </a:solidFill>
          <a:ln w="15875">
            <a:solidFill>
              <a:srgbClr val="48C0DC"/>
            </a:solidFill>
            <a:prstDash val="solid"/>
          </a:ln>
        </p:spPr>
      </p:sp>
      <p:sp>
        <p:nvSpPr>
          <p:cNvPr id="7" name="Text 4"/>
          <p:cNvSpPr txBox="1"/>
          <p:nvPr/>
        </p:nvSpPr>
        <p:spPr>
          <a:xfrm>
            <a:off x="1829545" y="4023652"/>
            <a:ext cx="98247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1 · Signal</a:t>
            </a:r>
            <a:endParaRPr lang="en-GB" sz="1150" dirty="0"/>
          </a:p>
        </p:txBody>
      </p:sp>
      <p:sp>
        <p:nvSpPr>
          <p:cNvPr id="8" name="Shape 5"/>
          <p:cNvSpPr/>
          <p:nvPr/>
        </p:nvSpPr>
        <p:spPr>
          <a:xfrm>
            <a:off x="2817739" y="3610152"/>
            <a:ext cx="1537716" cy="347472"/>
          </a:xfrm>
          <a:prstGeom prst="roundRect">
            <a:avLst>
              <a:gd name="adj" fmla="val 50000"/>
            </a:avLst>
          </a:prstGeom>
          <a:solidFill>
            <a:srgbClr val="FFFFFF"/>
          </a:solidFill>
          <a:ln w="15875">
            <a:solidFill>
              <a:srgbClr val="48C0DC"/>
            </a:solidFill>
            <a:prstDash val="solid"/>
          </a:ln>
        </p:spPr>
      </p:sp>
      <p:sp>
        <p:nvSpPr>
          <p:cNvPr id="9" name="Text 6"/>
          <p:cNvSpPr txBox="1"/>
          <p:nvPr/>
        </p:nvSpPr>
        <p:spPr>
          <a:xfrm>
            <a:off x="2890891" y="3610152"/>
            <a:ext cx="139141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2 · Repeat back</a:t>
            </a:r>
            <a:endParaRPr lang="en-GB" sz="1150" dirty="0"/>
          </a:p>
        </p:txBody>
      </p:sp>
      <p:sp>
        <p:nvSpPr>
          <p:cNvPr id="10" name="Shape 7"/>
          <p:cNvSpPr/>
          <p:nvPr/>
        </p:nvSpPr>
        <p:spPr>
          <a:xfrm>
            <a:off x="4001766" y="3270492"/>
            <a:ext cx="1701292" cy="347472"/>
          </a:xfrm>
          <a:prstGeom prst="roundRect">
            <a:avLst>
              <a:gd name="adj" fmla="val 50000"/>
            </a:avLst>
          </a:prstGeom>
          <a:solidFill>
            <a:srgbClr val="FFFFFF"/>
          </a:solidFill>
          <a:ln w="15875">
            <a:solidFill>
              <a:srgbClr val="48C0DC"/>
            </a:solidFill>
            <a:prstDash val="solid"/>
          </a:ln>
        </p:spPr>
      </p:sp>
      <p:sp>
        <p:nvSpPr>
          <p:cNvPr id="11" name="Text 8"/>
          <p:cNvSpPr txBox="1"/>
          <p:nvPr/>
        </p:nvSpPr>
        <p:spPr>
          <a:xfrm>
            <a:off x="4074918" y="3270492"/>
            <a:ext cx="1554988"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3 · Ask to see it</a:t>
            </a:r>
            <a:endParaRPr lang="en-GB" sz="1150" dirty="0"/>
          </a:p>
        </p:txBody>
      </p:sp>
      <p:sp>
        <p:nvSpPr>
          <p:cNvPr id="12" name="Shape 9"/>
          <p:cNvSpPr/>
          <p:nvPr/>
        </p:nvSpPr>
        <p:spPr>
          <a:xfrm>
            <a:off x="4976124" y="2842224"/>
            <a:ext cx="1946656" cy="347472"/>
          </a:xfrm>
          <a:prstGeom prst="roundRect">
            <a:avLst>
              <a:gd name="adj" fmla="val 50000"/>
            </a:avLst>
          </a:prstGeom>
          <a:solidFill>
            <a:srgbClr val="FFFFFF"/>
          </a:solidFill>
          <a:ln w="15875">
            <a:solidFill>
              <a:srgbClr val="48C0DC"/>
            </a:solidFill>
            <a:prstDash val="solid"/>
          </a:ln>
        </p:spPr>
      </p:sp>
      <p:sp>
        <p:nvSpPr>
          <p:cNvPr id="13" name="Text 10"/>
          <p:cNvSpPr txBox="1"/>
          <p:nvPr/>
        </p:nvSpPr>
        <p:spPr>
          <a:xfrm>
            <a:off x="5049276" y="2842224"/>
            <a:ext cx="180035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4 · Ask for the word</a:t>
            </a:r>
            <a:endParaRPr lang="en-GB" sz="1150" dirty="0"/>
          </a:p>
        </p:txBody>
      </p:sp>
      <p:sp>
        <p:nvSpPr>
          <p:cNvPr id="14" name="Text 11"/>
          <p:cNvSpPr txBox="1"/>
          <p:nvPr/>
        </p:nvSpPr>
        <p:spPr>
          <a:xfrm>
            <a:off x="548640" y="5658480"/>
            <a:ext cx="675101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Everybody repairs, also native speakers. Asking is a skill, not a failure.</a:t>
            </a:r>
            <a:endParaRPr lang="en-GB" sz="1100" dirty="0"/>
          </a:p>
        </p:txBody>
      </p:sp>
      <p:sp>
        <p:nvSpPr>
          <p:cNvPr id="15" name="Shape 12"/>
          <p:cNvSpPr/>
          <p:nvPr/>
        </p:nvSpPr>
        <p:spPr>
          <a:xfrm>
            <a:off x="7619695" y="1945872"/>
            <a:ext cx="4023360" cy="4041792"/>
          </a:xfrm>
          <a:prstGeom prst="roundRect">
            <a:avLst>
              <a:gd name="adj" fmla="val 3182"/>
            </a:avLst>
          </a:prstGeom>
          <a:solidFill>
            <a:srgbClr val="E5F6FA"/>
          </a:solidFill>
          <a:ln w="9525">
            <a:solidFill>
              <a:srgbClr val="E5F6FA"/>
            </a:solidFill>
            <a:prstDash val="solid"/>
          </a:ln>
        </p:spPr>
      </p:sp>
      <p:sp>
        <p:nvSpPr>
          <p:cNvPr id="16" name="Text 13"/>
          <p:cNvSpPr txBox="1"/>
          <p:nvPr/>
        </p:nvSpPr>
        <p:spPr>
          <a:xfrm>
            <a:off x="7848295" y="2128752"/>
            <a:ext cx="3566160" cy="411480"/>
          </a:xfrm>
          <a:prstGeom prst="rect">
            <a:avLst/>
          </a:prstGeom>
          <a:noFill/>
          <a:ln/>
        </p:spPr>
        <p:txBody>
          <a:bodyPr wrap="square" lIns="0" tIns="0" rIns="0" bIns="0" rtlCol="0" anchor="ctr">
            <a:normAutofit/>
          </a:bodyPr>
          <a:lstStyle/>
          <a:p>
            <a:pPr indent="0" marL="0">
              <a:buNone/>
            </a:pPr>
            <a:r>
              <a:rPr lang="en-GB" altLang="en-US" sz="1400" b="1" dirty="0">
                <a:solidFill>
                  <a:srgbClr val="137A97"/>
                </a:solidFill>
                <a:latin typeface="Montserrat" pitchFamily="34" charset="0"/>
                <a:ea typeface="Montserrat" pitchFamily="34" charset="-122"/>
                <a:cs typeface="Montserrat" pitchFamily="34" charset="-120"/>
              </a:rPr>
              <a:t>Say it like this</a:t>
            </a:r>
            <a:endParaRPr lang="en-GB" sz="1400" dirty="0"/>
          </a:p>
        </p:txBody>
      </p:sp>
      <p:sp>
        <p:nvSpPr>
          <p:cNvPr id="17" name="Text 14"/>
          <p:cNvSpPr txBox="1"/>
          <p:nvPr/>
        </p:nvSpPr>
        <p:spPr>
          <a:xfrm>
            <a:off x="7848295" y="2585952"/>
            <a:ext cx="3566160" cy="3218832"/>
          </a:xfrm>
          <a:prstGeom prst="rect">
            <a:avLst/>
          </a:prstGeom>
          <a:noFill/>
          <a:ln/>
        </p:spPr>
        <p:txBody>
          <a:bodyPr wrap="square" lIns="0" tIns="0" rIns="0" bIns="0" rtlCol="0" anchor="ctr">
            <a:normAutofit/>
          </a:bodyPr>
          <a:lstStyle/>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1 · Signal: </a:t>
            </a:r>
            <a:r>
              <a:rPr lang="en-GB" altLang="en-US" sz="1400" dirty="0">
                <a:solidFill>
                  <a:srgbClr val="4A5B70"/>
                </a:solidFill>
                <a:latin typeface="Montserrat" pitchFamily="34" charset="0"/>
                <a:ea typeface="Montserrat" pitchFamily="34" charset="-122"/>
                <a:cs typeface="Montserrat" pitchFamily="34" charset="-120"/>
              </a:rPr>
              <a:t>"Sorry, I didn't catch that. Could you say it again, a bit more slowly?"</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2 · Repeat back: </a:t>
            </a:r>
            <a:r>
              <a:rPr lang="en-GB" altLang="en-US" sz="1400" dirty="0">
                <a:solidFill>
                  <a:srgbClr val="4A5B70"/>
                </a:solidFill>
                <a:latin typeface="Montserrat" pitchFamily="34" charset="0"/>
                <a:ea typeface="Montserrat" pitchFamily="34" charset="-122"/>
                <a:cs typeface="Montserrat" pitchFamily="34" charset="-120"/>
              </a:rPr>
              <a:t>"So: pallets from aisle 4 to dock 2, right?"</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3 · Ask to see it: </a:t>
            </a:r>
            <a:r>
              <a:rPr lang="en-GB" altLang="en-US" sz="1400" dirty="0">
                <a:solidFill>
                  <a:srgbClr val="4A5B70"/>
                </a:solidFill>
                <a:latin typeface="Montserrat" pitchFamily="34" charset="0"/>
                <a:ea typeface="Montserrat" pitchFamily="34" charset="-122"/>
                <a:cs typeface="Montserrat" pitchFamily="34" charset="-120"/>
              </a:rPr>
              <a:t>"Could you show me once? Then I'll do the rest."</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4 · Ask for the word: </a:t>
            </a:r>
            <a:r>
              <a:rPr lang="en-GB" altLang="en-US" sz="1400" dirty="0">
                <a:solidFill>
                  <a:srgbClr val="4A5B70"/>
                </a:solidFill>
                <a:latin typeface="Montserrat" pitchFamily="34" charset="0"/>
                <a:ea typeface="Montserrat" pitchFamily="34" charset="-122"/>
                <a:cs typeface="Montserrat" pitchFamily="34" charset="-120"/>
              </a:rPr>
              <a:t>"What does 'tote' mean here?" "What do you call this?"</a:t>
            </a:r>
            <a:endParaRPr lang="en-GB" sz="1400" dirty="0"/>
          </a:p>
        </p:txBody>
      </p:sp>
      <p:sp>
        <p:nvSpPr>
          <p:cNvPr id="18"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22</a:t>
            </a:r>
            <a:endParaRPr lang="en-GB" sz="900" dirty="0"/>
          </a:p>
        </p:txBody>
      </p:sp>
      <p:sp>
        <p:nvSpPr>
          <p:cNvPr id="19"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20" name="Text 1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Schegloff, Jefferson &amp; Sacks (1977) on repair · Council of Europe (2020), CEFR Companion Volume, p. 89 · Council of Europe (2018), RFCDC Vol. 1, p. 51</a:t>
            </a:r>
            <a:endParaRPr lang="en-GB" sz="8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USEFUL PHRASES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Phrases for checking, phoning and first days</a:t>
            </a:r>
            <a:endParaRPr lang="en-GB" sz="2800" dirty="0"/>
          </a:p>
        </p:txBody>
      </p:sp>
      <p:sp>
        <p:nvSpPr>
          <p:cNvPr id="5" name="Shape 3"/>
          <p:cNvSpPr/>
          <p:nvPr/>
        </p:nvSpPr>
        <p:spPr>
          <a:xfrm>
            <a:off x="548640" y="1945872"/>
            <a:ext cx="3545738" cy="4041792"/>
          </a:xfrm>
          <a:prstGeom prst="roundRect">
            <a:avLst>
              <a:gd name="adj" fmla="val 3610"/>
            </a:avLst>
          </a:prstGeom>
          <a:solidFill>
            <a:srgbClr val="E5F6FA"/>
          </a:solidFill>
          <a:ln w="9525">
            <a:solidFill>
              <a:srgbClr val="E5F6FA"/>
            </a:solidFill>
            <a:prstDash val="solid"/>
          </a:ln>
        </p:spPr>
      </p:sp>
      <p:pic>
        <p:nvPicPr>
          <p:cNvPr id="6" name="Image 0" descr="/root/smile-smartleap/sunum/build/cache/varlik/ikon-circle-help-137A97-256.png">    </p:cNvPr>
          <p:cNvPicPr>
            <a:picLocks noChangeAspect="1"/>
          </p:cNvPicPr>
          <p:nvPr/>
        </p:nvPicPr>
        <p:blipFill>
          <a:blip r:embed="rId1"/>
          <a:stretch>
            <a:fillRect/>
          </a:stretch>
        </p:blipFill>
        <p:spPr>
          <a:xfrm>
            <a:off x="749808" y="2128752"/>
            <a:ext cx="347472" cy="347472"/>
          </a:xfrm>
          <a:prstGeom prst="rect">
            <a:avLst/>
          </a:prstGeom>
        </p:spPr>
      </p:pic>
      <p:sp>
        <p:nvSpPr>
          <p:cNvPr id="7" name="Text 4"/>
          <p:cNvSpPr txBox="1"/>
          <p:nvPr/>
        </p:nvSpPr>
        <p:spPr>
          <a:xfrm>
            <a:off x="1188720"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Checking and repair</a:t>
            </a:r>
            <a:endParaRPr lang="en-GB" sz="1350" dirty="0"/>
          </a:p>
        </p:txBody>
      </p:sp>
      <p:sp>
        <p:nvSpPr>
          <p:cNvPr id="8" name="Text 5"/>
          <p:cNvSpPr txBox="1"/>
          <p:nvPr/>
        </p:nvSpPr>
        <p:spPr>
          <a:xfrm>
            <a:off x="777240"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“Sorry, I didn't catch that. Could you say it again, a bit more slowly?”</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“Just to check I understood: you want me to clean the cold room first, right?”</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“Could you show me once? Then I'll do the rest.”</a:t>
            </a:r>
            <a:endParaRPr lang="en-GB" sz="1650" dirty="0"/>
          </a:p>
        </p:txBody>
      </p:sp>
      <p:sp>
        <p:nvSpPr>
          <p:cNvPr id="9" name="Shape 6"/>
          <p:cNvSpPr/>
          <p:nvPr/>
        </p:nvSpPr>
        <p:spPr>
          <a:xfrm>
            <a:off x="4322978" y="1945872"/>
            <a:ext cx="3545738" cy="4041792"/>
          </a:xfrm>
          <a:prstGeom prst="roundRect">
            <a:avLst>
              <a:gd name="adj" fmla="val 3610"/>
            </a:avLst>
          </a:prstGeom>
          <a:solidFill>
            <a:srgbClr val="F4F7FB"/>
          </a:solidFill>
          <a:ln w="9525">
            <a:solidFill>
              <a:srgbClr val="D6DEE8"/>
            </a:solidFill>
            <a:prstDash val="solid"/>
          </a:ln>
        </p:spPr>
      </p:sp>
      <p:pic>
        <p:nvPicPr>
          <p:cNvPr id="10" name="Image 1" descr="/root/smile-smartleap/sunum/build/cache/varlik/ikon-phone-137A97-256.png">    </p:cNvPr>
          <p:cNvPicPr>
            <a:picLocks noChangeAspect="1"/>
          </p:cNvPicPr>
          <p:nvPr/>
        </p:nvPicPr>
        <p:blipFill>
          <a:blip r:embed="rId2"/>
          <a:stretch>
            <a:fillRect/>
          </a:stretch>
        </p:blipFill>
        <p:spPr>
          <a:xfrm>
            <a:off x="4524146" y="2128752"/>
            <a:ext cx="347472" cy="347472"/>
          </a:xfrm>
          <a:prstGeom prst="rect">
            <a:avLst/>
          </a:prstGeom>
        </p:spPr>
      </p:pic>
      <p:sp>
        <p:nvSpPr>
          <p:cNvPr id="11" name="Text 7"/>
          <p:cNvSpPr txBox="1"/>
          <p:nvPr/>
        </p:nvSpPr>
        <p:spPr>
          <a:xfrm>
            <a:off x="4963058"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On the phone</a:t>
            </a:r>
            <a:endParaRPr lang="en-GB" sz="1350" dirty="0"/>
          </a:p>
        </p:txBody>
      </p:sp>
      <p:sp>
        <p:nvSpPr>
          <p:cNvPr id="12" name="Text 8"/>
          <p:cNvSpPr txBox="1"/>
          <p:nvPr/>
        </p:nvSpPr>
        <p:spPr>
          <a:xfrm>
            <a:off x="4551578"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“Good morning, my name is Amir Haddad. I'm calling about the job advert for a forklift assistant.”</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“Could you spell that for me, please?”</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“Let me repeat the details: Monday, 6 a.m., at the main gate. Is that correct?”</a:t>
            </a:r>
            <a:endParaRPr lang="en-GB" sz="1650" dirty="0"/>
          </a:p>
        </p:txBody>
      </p:sp>
      <p:sp>
        <p:nvSpPr>
          <p:cNvPr id="13" name="Shape 9"/>
          <p:cNvSpPr/>
          <p:nvPr/>
        </p:nvSpPr>
        <p:spPr>
          <a:xfrm>
            <a:off x="8097317" y="1945872"/>
            <a:ext cx="3545738" cy="4041792"/>
          </a:xfrm>
          <a:prstGeom prst="roundRect">
            <a:avLst>
              <a:gd name="adj" fmla="val 3610"/>
            </a:avLst>
          </a:prstGeom>
          <a:solidFill>
            <a:srgbClr val="E5F6FA"/>
          </a:solidFill>
          <a:ln w="9525">
            <a:solidFill>
              <a:srgbClr val="E5F6FA"/>
            </a:solidFill>
            <a:prstDash val="solid"/>
          </a:ln>
        </p:spPr>
      </p:sp>
      <p:pic>
        <p:nvPicPr>
          <p:cNvPr id="14" name="Image 2" descr="/root/smile-smartleap/sunum/build/cache/varlik/ikon-hand-137A97-256.png">    </p:cNvPr>
          <p:cNvPicPr>
            <a:picLocks noChangeAspect="1"/>
          </p:cNvPicPr>
          <p:nvPr/>
        </p:nvPicPr>
        <p:blipFill>
          <a:blip r:embed="rId3"/>
          <a:stretch>
            <a:fillRect/>
          </a:stretch>
        </p:blipFill>
        <p:spPr>
          <a:xfrm>
            <a:off x="8298485" y="2128752"/>
            <a:ext cx="347472" cy="347472"/>
          </a:xfrm>
          <a:prstGeom prst="rect">
            <a:avLst/>
          </a:prstGeom>
        </p:spPr>
      </p:pic>
      <p:sp>
        <p:nvSpPr>
          <p:cNvPr id="15" name="Text 10"/>
          <p:cNvSpPr txBox="1"/>
          <p:nvPr/>
        </p:nvSpPr>
        <p:spPr>
          <a:xfrm>
            <a:off x="8737397"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First days</a:t>
            </a:r>
            <a:endParaRPr lang="en-GB" sz="1350" dirty="0"/>
          </a:p>
        </p:txBody>
      </p:sp>
      <p:sp>
        <p:nvSpPr>
          <p:cNvPr id="16" name="Text 11"/>
          <p:cNvSpPr txBox="1"/>
          <p:nvPr/>
        </p:nvSpPr>
        <p:spPr>
          <a:xfrm>
            <a:off x="8325917"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“Should I say Sie or du to you?”</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“How was your weekend?”</a:t>
            </a:r>
            <a:endParaRPr lang="en-GB" sz="1650" dirty="0"/>
          </a:p>
          <a:p>
            <a:pPr indent="0" marL="0">
              <a:spcAft>
                <a:spcPts val="600"/>
              </a:spcAft>
              <a:buNone/>
            </a:pPr>
            <a:r>
              <a:rPr lang="en-GB" altLang="en-US" sz="1650" dirty="0">
                <a:solidFill>
                  <a:srgbClr val="183454"/>
                </a:solidFill>
                <a:latin typeface="Montserrat" pitchFamily="34" charset="0"/>
                <a:ea typeface="Montserrat" pitchFamily="34" charset="-122"/>
                <a:cs typeface="Montserrat" pitchFamily="34" charset="-120"/>
              </a:rPr>
              <a:t>“Is there anything I should know about how things work here?”</a:t>
            </a:r>
            <a:endParaRPr lang="en-GB" sz="1650" dirty="0"/>
          </a:p>
        </p:txBody>
      </p:sp>
      <p:sp>
        <p:nvSpPr>
          <p:cNvPr id="17"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23</a:t>
            </a:r>
            <a:endParaRPr lang="en-GB" sz="900" dirty="0"/>
          </a:p>
        </p:txBody>
      </p:sp>
      <p:sp>
        <p:nvSpPr>
          <p:cNvPr id="18"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STRUCTURED SPEAKING: THE SHIFT HANDOVER</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Shift handover in four boxes: SBAR</a:t>
            </a:r>
            <a:endParaRPr lang="en-GB" sz="2800" dirty="0"/>
          </a:p>
        </p:txBody>
      </p:sp>
      <p:pic>
        <p:nvPicPr>
          <p:cNvPr id="5" name="Image 0" descr="/root/smile-smartleap/sunum/build/cache/cizim/m1-handover--9d6f30d030-2400.png">    </p:cNvPr>
          <p:cNvPicPr>
            <a:picLocks noChangeAspect="1"/>
          </p:cNvPicPr>
          <p:nvPr/>
        </p:nvPicPr>
        <p:blipFill>
          <a:blip r:embed="rId1"/>
          <a:stretch>
            <a:fillRect/>
          </a:stretch>
        </p:blipFill>
        <p:spPr>
          <a:xfrm>
            <a:off x="1093303" y="1945872"/>
            <a:ext cx="6301769" cy="3676032"/>
          </a:xfrm>
          <a:prstGeom prst="rect">
            <a:avLst/>
          </a:prstGeom>
        </p:spPr>
      </p:pic>
      <p:sp>
        <p:nvSpPr>
          <p:cNvPr id="6" name="Shape 3"/>
          <p:cNvSpPr/>
          <p:nvPr/>
        </p:nvSpPr>
        <p:spPr>
          <a:xfrm>
            <a:off x="3343215" y="2316281"/>
            <a:ext cx="384048" cy="384048"/>
          </a:xfrm>
          <a:prstGeom prst="ellipse">
            <a:avLst/>
          </a:prstGeom>
          <a:solidFill>
            <a:srgbClr val="183454"/>
          </a:solidFill>
          <a:ln w="19050">
            <a:solidFill>
              <a:srgbClr val="FFFFFF"/>
            </a:solidFill>
            <a:prstDash val="solid"/>
          </a:ln>
        </p:spPr>
      </p:sp>
      <p:sp>
        <p:nvSpPr>
          <p:cNvPr id="7" name="Text 4"/>
          <p:cNvSpPr txBox="1"/>
          <p:nvPr/>
        </p:nvSpPr>
        <p:spPr>
          <a:xfrm>
            <a:off x="3343215" y="2316281"/>
            <a:ext cx="384048" cy="384048"/>
          </a:xfrm>
          <a:prstGeom prst="rect">
            <a:avLst/>
          </a:prstGeom>
          <a:noFill/>
          <a:ln/>
        </p:spPr>
        <p:txBody>
          <a:bodyPr wrap="square" lIns="0" tIns="0" rIns="0" bIns="0" rtlCol="0" anchor="ctr"/>
          <a:lstStyle/>
          <a:p>
            <a:pPr algn="ctr" indent="0" marL="0">
              <a:buNone/>
            </a:pPr>
            <a:r>
              <a:rPr lang="en-GB" altLang="en-US" sz="1300" b="1" dirty="0">
                <a:solidFill>
                  <a:srgbClr val="FFFFFF"/>
                </a:solidFill>
                <a:latin typeface="Montserrat" pitchFamily="34" charset="0"/>
                <a:ea typeface="Montserrat" pitchFamily="34" charset="-122"/>
                <a:cs typeface="Montserrat" pitchFamily="34" charset="-120"/>
              </a:rPr>
              <a:t>S</a:t>
            </a:r>
            <a:endParaRPr lang="en-GB" sz="1300" dirty="0"/>
          </a:p>
        </p:txBody>
      </p:sp>
      <p:sp>
        <p:nvSpPr>
          <p:cNvPr id="8" name="Shape 5"/>
          <p:cNvSpPr/>
          <p:nvPr/>
        </p:nvSpPr>
        <p:spPr>
          <a:xfrm>
            <a:off x="3343215" y="2977967"/>
            <a:ext cx="384048" cy="384048"/>
          </a:xfrm>
          <a:prstGeom prst="ellipse">
            <a:avLst/>
          </a:prstGeom>
          <a:solidFill>
            <a:srgbClr val="183454"/>
          </a:solidFill>
          <a:ln w="19050">
            <a:solidFill>
              <a:srgbClr val="FFFFFF"/>
            </a:solidFill>
            <a:prstDash val="solid"/>
          </a:ln>
        </p:spPr>
      </p:sp>
      <p:sp>
        <p:nvSpPr>
          <p:cNvPr id="9" name="Text 6"/>
          <p:cNvSpPr txBox="1"/>
          <p:nvPr/>
        </p:nvSpPr>
        <p:spPr>
          <a:xfrm>
            <a:off x="3343215" y="2977967"/>
            <a:ext cx="384048" cy="384048"/>
          </a:xfrm>
          <a:prstGeom prst="rect">
            <a:avLst/>
          </a:prstGeom>
          <a:noFill/>
          <a:ln/>
        </p:spPr>
        <p:txBody>
          <a:bodyPr wrap="square" lIns="0" tIns="0" rIns="0" bIns="0" rtlCol="0" anchor="ctr"/>
          <a:lstStyle/>
          <a:p>
            <a:pPr algn="ctr" indent="0" marL="0">
              <a:buNone/>
            </a:pPr>
            <a:r>
              <a:rPr lang="en-GB" altLang="en-US" sz="1300" b="1" dirty="0">
                <a:solidFill>
                  <a:srgbClr val="FFFFFF"/>
                </a:solidFill>
                <a:latin typeface="Montserrat" pitchFamily="34" charset="0"/>
                <a:ea typeface="Montserrat" pitchFamily="34" charset="-122"/>
                <a:cs typeface="Montserrat" pitchFamily="34" charset="-120"/>
              </a:rPr>
              <a:t>B</a:t>
            </a:r>
            <a:endParaRPr lang="en-GB" sz="1300" dirty="0"/>
          </a:p>
        </p:txBody>
      </p:sp>
      <p:sp>
        <p:nvSpPr>
          <p:cNvPr id="10" name="Shape 7"/>
          <p:cNvSpPr/>
          <p:nvPr/>
        </p:nvSpPr>
        <p:spPr>
          <a:xfrm>
            <a:off x="3343215" y="3639652"/>
            <a:ext cx="384048" cy="384048"/>
          </a:xfrm>
          <a:prstGeom prst="ellipse">
            <a:avLst/>
          </a:prstGeom>
          <a:solidFill>
            <a:srgbClr val="183454"/>
          </a:solidFill>
          <a:ln w="19050">
            <a:solidFill>
              <a:srgbClr val="FFFFFF"/>
            </a:solidFill>
            <a:prstDash val="solid"/>
          </a:ln>
        </p:spPr>
      </p:sp>
      <p:sp>
        <p:nvSpPr>
          <p:cNvPr id="11" name="Text 8"/>
          <p:cNvSpPr txBox="1"/>
          <p:nvPr/>
        </p:nvSpPr>
        <p:spPr>
          <a:xfrm>
            <a:off x="3343215" y="3639652"/>
            <a:ext cx="384048" cy="384048"/>
          </a:xfrm>
          <a:prstGeom prst="rect">
            <a:avLst/>
          </a:prstGeom>
          <a:noFill/>
          <a:ln/>
        </p:spPr>
        <p:txBody>
          <a:bodyPr wrap="square" lIns="0" tIns="0" rIns="0" bIns="0" rtlCol="0" anchor="ctr"/>
          <a:lstStyle/>
          <a:p>
            <a:pPr algn="ctr" indent="0" marL="0">
              <a:buNone/>
            </a:pPr>
            <a:r>
              <a:rPr lang="en-GB" altLang="en-US" sz="1300" b="1" dirty="0">
                <a:solidFill>
                  <a:srgbClr val="FFFFFF"/>
                </a:solidFill>
                <a:latin typeface="Montserrat" pitchFamily="34" charset="0"/>
                <a:ea typeface="Montserrat" pitchFamily="34" charset="-122"/>
                <a:cs typeface="Montserrat" pitchFamily="34" charset="-120"/>
              </a:rPr>
              <a:t>A</a:t>
            </a:r>
            <a:endParaRPr lang="en-GB" sz="1300" dirty="0"/>
          </a:p>
        </p:txBody>
      </p:sp>
      <p:sp>
        <p:nvSpPr>
          <p:cNvPr id="12" name="Shape 9"/>
          <p:cNvSpPr/>
          <p:nvPr/>
        </p:nvSpPr>
        <p:spPr>
          <a:xfrm>
            <a:off x="3343215" y="4301338"/>
            <a:ext cx="384048" cy="384048"/>
          </a:xfrm>
          <a:prstGeom prst="ellipse">
            <a:avLst/>
          </a:prstGeom>
          <a:solidFill>
            <a:srgbClr val="183454"/>
          </a:solidFill>
          <a:ln w="19050">
            <a:solidFill>
              <a:srgbClr val="FFFFFF"/>
            </a:solidFill>
            <a:prstDash val="solid"/>
          </a:ln>
        </p:spPr>
      </p:sp>
      <p:sp>
        <p:nvSpPr>
          <p:cNvPr id="13" name="Text 10"/>
          <p:cNvSpPr txBox="1"/>
          <p:nvPr/>
        </p:nvSpPr>
        <p:spPr>
          <a:xfrm>
            <a:off x="3343215" y="4301338"/>
            <a:ext cx="384048" cy="384048"/>
          </a:xfrm>
          <a:prstGeom prst="rect">
            <a:avLst/>
          </a:prstGeom>
          <a:noFill/>
          <a:ln/>
        </p:spPr>
        <p:txBody>
          <a:bodyPr wrap="square" lIns="0" tIns="0" rIns="0" bIns="0" rtlCol="0" anchor="ctr"/>
          <a:lstStyle/>
          <a:p>
            <a:pPr algn="ctr" indent="0" marL="0">
              <a:buNone/>
            </a:pPr>
            <a:r>
              <a:rPr lang="en-GB" altLang="en-US" sz="1300" b="1" dirty="0">
                <a:solidFill>
                  <a:srgbClr val="FFFFFF"/>
                </a:solidFill>
                <a:latin typeface="Montserrat" pitchFamily="34" charset="0"/>
                <a:ea typeface="Montserrat" pitchFamily="34" charset="-122"/>
                <a:cs typeface="Montserrat" pitchFamily="34" charset="-120"/>
              </a:rPr>
              <a:t>R</a:t>
            </a:r>
            <a:endParaRPr lang="en-GB" sz="1300" dirty="0"/>
          </a:p>
        </p:txBody>
      </p:sp>
      <p:sp>
        <p:nvSpPr>
          <p:cNvPr id="14" name="Text 11"/>
          <p:cNvSpPr txBox="1"/>
          <p:nvPr/>
        </p:nvSpPr>
        <p:spPr>
          <a:xfrm>
            <a:off x="3876216" y="2240081"/>
            <a:ext cx="3099816" cy="536448"/>
          </a:xfrm>
          <a:prstGeom prst="rect">
            <a:avLst/>
          </a:prstGeom>
          <a:noFill/>
          <a:ln/>
        </p:spPr>
        <p:txBody>
          <a:bodyPr wrap="square" lIns="0" tIns="0" rIns="0" bIns="0" rtlCol="0" anchor="ctr">
            <a:normAutofit/>
          </a:bodyPr>
          <a:lstStyle/>
          <a:p>
            <a:pPr algn="l" indent="0" marL="0">
              <a:buNone/>
            </a:pPr>
            <a:r>
              <a:rPr lang="en-GB" altLang="en-US" sz="1200" dirty="0">
                <a:solidFill>
                  <a:srgbClr val="183454"/>
                </a:solidFill>
                <a:latin typeface="Montserrat" pitchFamily="34" charset="0"/>
                <a:ea typeface="Montserrat" pitchFamily="34" charset="-122"/>
                <a:cs typeface="Montserrat" pitchFamily="34" charset="-120"/>
              </a:rPr>
              <a:t>Room 12: Mrs K. refused lunch and seems confused.</a:t>
            </a:r>
            <a:endParaRPr lang="en-GB" sz="1200" dirty="0"/>
          </a:p>
        </p:txBody>
      </p:sp>
      <p:sp>
        <p:nvSpPr>
          <p:cNvPr id="15" name="Text 12"/>
          <p:cNvSpPr txBox="1"/>
          <p:nvPr/>
        </p:nvSpPr>
        <p:spPr>
          <a:xfrm>
            <a:off x="3876216" y="2901767"/>
            <a:ext cx="3099816" cy="536448"/>
          </a:xfrm>
          <a:prstGeom prst="rect">
            <a:avLst/>
          </a:prstGeom>
          <a:noFill/>
          <a:ln/>
        </p:spPr>
        <p:txBody>
          <a:bodyPr wrap="square" lIns="0" tIns="0" rIns="0" bIns="0" rtlCol="0" anchor="ctr">
            <a:normAutofit/>
          </a:bodyPr>
          <a:lstStyle/>
          <a:p>
            <a:pPr algn="l" indent="0" marL="0">
              <a:buNone/>
            </a:pPr>
            <a:r>
              <a:rPr lang="en-GB" altLang="en-US" sz="1200" dirty="0">
                <a:solidFill>
                  <a:srgbClr val="183454"/>
                </a:solidFill>
                <a:latin typeface="Montserrat" pitchFamily="34" charset="0"/>
                <a:ea typeface="Montserrat" pitchFamily="34" charset="-122"/>
                <a:cs typeface="Montserrat" pitchFamily="34" charset="-120"/>
              </a:rPr>
              <a:t>It started after her morning medication.</a:t>
            </a:r>
            <a:endParaRPr lang="en-GB" sz="1200" dirty="0"/>
          </a:p>
        </p:txBody>
      </p:sp>
      <p:sp>
        <p:nvSpPr>
          <p:cNvPr id="16" name="Text 13"/>
          <p:cNvSpPr txBox="1"/>
          <p:nvPr/>
        </p:nvSpPr>
        <p:spPr>
          <a:xfrm>
            <a:off x="3876216" y="3657940"/>
            <a:ext cx="3099816" cy="347472"/>
          </a:xfrm>
          <a:prstGeom prst="rect">
            <a:avLst/>
          </a:prstGeom>
          <a:noFill/>
          <a:ln/>
        </p:spPr>
        <p:txBody>
          <a:bodyPr wrap="square" lIns="0" tIns="0" rIns="0" bIns="0" rtlCol="0" anchor="ctr">
            <a:normAutofit/>
          </a:bodyPr>
          <a:lstStyle/>
          <a:p>
            <a:pPr algn="l" indent="0" marL="0">
              <a:buNone/>
            </a:pPr>
            <a:r>
              <a:rPr lang="en-GB" altLang="en-US" sz="1200" dirty="0">
                <a:solidFill>
                  <a:srgbClr val="183454"/>
                </a:solidFill>
                <a:latin typeface="Montserrat" pitchFamily="34" charset="0"/>
                <a:ea typeface="Montserrat" pitchFamily="34" charset="-122"/>
                <a:cs typeface="Montserrat" pitchFamily="34" charset="-120"/>
              </a:rPr>
              <a:t>I think she may be dehydrated.</a:t>
            </a:r>
            <a:endParaRPr lang="en-GB" sz="1200" dirty="0"/>
          </a:p>
        </p:txBody>
      </p:sp>
      <p:sp>
        <p:nvSpPr>
          <p:cNvPr id="17" name="Text 14"/>
          <p:cNvSpPr txBox="1"/>
          <p:nvPr/>
        </p:nvSpPr>
        <p:spPr>
          <a:xfrm>
            <a:off x="3876216" y="4225138"/>
            <a:ext cx="3099816" cy="536448"/>
          </a:xfrm>
          <a:prstGeom prst="rect">
            <a:avLst/>
          </a:prstGeom>
          <a:noFill/>
          <a:ln/>
        </p:spPr>
        <p:txBody>
          <a:bodyPr wrap="square" lIns="0" tIns="0" rIns="0" bIns="0" rtlCol="0" anchor="ctr">
            <a:normAutofit/>
          </a:bodyPr>
          <a:lstStyle/>
          <a:p>
            <a:pPr algn="l" indent="0" marL="0">
              <a:buNone/>
            </a:pPr>
            <a:r>
              <a:rPr lang="en-GB" altLang="en-US" sz="1200" dirty="0">
                <a:solidFill>
                  <a:srgbClr val="183454"/>
                </a:solidFill>
                <a:latin typeface="Montserrat" pitchFamily="34" charset="0"/>
                <a:ea typeface="Montserrat" pitchFamily="34" charset="-122"/>
                <a:cs typeface="Montserrat" pitchFamily="34" charset="-120"/>
              </a:rPr>
              <a:t>Please check her again at 4 p.m. and call the nurse if it continues.</a:t>
            </a:r>
            <a:endParaRPr lang="en-GB" sz="1200" dirty="0"/>
          </a:p>
        </p:txBody>
      </p:sp>
      <p:sp>
        <p:nvSpPr>
          <p:cNvPr id="18" name="Text 15"/>
          <p:cNvSpPr txBox="1"/>
          <p:nvPr/>
        </p:nvSpPr>
        <p:spPr>
          <a:xfrm>
            <a:off x="548640" y="5658480"/>
            <a:ext cx="739109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On the board: a care-home handover. A fixed order lowers the language load.</a:t>
            </a:r>
            <a:endParaRPr lang="en-GB" sz="1100" dirty="0"/>
          </a:p>
        </p:txBody>
      </p:sp>
      <p:sp>
        <p:nvSpPr>
          <p:cNvPr id="19" name="Shape 16"/>
          <p:cNvSpPr/>
          <p:nvPr/>
        </p:nvSpPr>
        <p:spPr>
          <a:xfrm>
            <a:off x="8259775" y="1945872"/>
            <a:ext cx="3383280" cy="4041792"/>
          </a:xfrm>
          <a:prstGeom prst="roundRect">
            <a:avLst>
              <a:gd name="adj" fmla="val 3784"/>
            </a:avLst>
          </a:prstGeom>
          <a:solidFill>
            <a:srgbClr val="E5F6FA"/>
          </a:solidFill>
          <a:ln w="9525">
            <a:solidFill>
              <a:srgbClr val="E5F6FA"/>
            </a:solidFill>
            <a:prstDash val="solid"/>
          </a:ln>
        </p:spPr>
      </p:sp>
      <p:sp>
        <p:nvSpPr>
          <p:cNvPr id="20" name="Text 17"/>
          <p:cNvSpPr txBox="1"/>
          <p:nvPr/>
        </p:nvSpPr>
        <p:spPr>
          <a:xfrm>
            <a:off x="8488375" y="2128752"/>
            <a:ext cx="2926080" cy="411480"/>
          </a:xfrm>
          <a:prstGeom prst="rect">
            <a:avLst/>
          </a:prstGeom>
          <a:noFill/>
          <a:ln/>
        </p:spPr>
        <p:txBody>
          <a:bodyPr wrap="square" lIns="0" tIns="0" rIns="0" bIns="0" rtlCol="0" anchor="ctr">
            <a:normAutofit/>
          </a:bodyPr>
          <a:lstStyle/>
          <a:p>
            <a:pPr indent="0" marL="0">
              <a:buNone/>
            </a:pPr>
            <a:r>
              <a:rPr lang="en-GB" altLang="en-US" sz="1400" b="1" dirty="0">
                <a:solidFill>
                  <a:srgbClr val="137A97"/>
                </a:solidFill>
                <a:latin typeface="Montserrat" pitchFamily="34" charset="0"/>
                <a:ea typeface="Montserrat" pitchFamily="34" charset="-122"/>
                <a:cs typeface="Montserrat" pitchFamily="34" charset="-120"/>
              </a:rPr>
              <a:t>Four boxes</a:t>
            </a:r>
            <a:endParaRPr lang="en-GB" sz="1400" dirty="0"/>
          </a:p>
        </p:txBody>
      </p:sp>
      <p:sp>
        <p:nvSpPr>
          <p:cNvPr id="21" name="Text 18"/>
          <p:cNvSpPr txBox="1"/>
          <p:nvPr/>
        </p:nvSpPr>
        <p:spPr>
          <a:xfrm>
            <a:off x="8488375" y="2585952"/>
            <a:ext cx="292608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S · Situation: </a:t>
            </a:r>
            <a:r>
              <a:rPr lang="en-GB" altLang="en-US" sz="1300" dirty="0">
                <a:solidFill>
                  <a:srgbClr val="4A5B70"/>
                </a:solidFill>
                <a:latin typeface="Montserrat" pitchFamily="34" charset="0"/>
                <a:ea typeface="Montserrat" pitchFamily="34" charset="-122"/>
                <a:cs typeface="Montserrat" pitchFamily="34" charset="-120"/>
              </a:rPr>
              <a:t>what is happening now.</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B · Background: </a:t>
            </a:r>
            <a:r>
              <a:rPr lang="en-GB" altLang="en-US" sz="1300" dirty="0">
                <a:solidFill>
                  <a:srgbClr val="4A5B70"/>
                </a:solidFill>
                <a:latin typeface="Montserrat" pitchFamily="34" charset="0"/>
                <a:ea typeface="Montserrat" pitchFamily="34" charset="-122"/>
                <a:cs typeface="Montserrat" pitchFamily="34" charset="-120"/>
              </a:rPr>
              <a:t>what is relevant.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A · Assessment: </a:t>
            </a:r>
            <a:r>
              <a:rPr lang="en-GB" altLang="en-US" sz="1300" dirty="0">
                <a:solidFill>
                  <a:srgbClr val="4A5B70"/>
                </a:solidFill>
                <a:latin typeface="Montserrat" pitchFamily="34" charset="0"/>
                <a:ea typeface="Montserrat" pitchFamily="34" charset="-122"/>
                <a:cs typeface="Montserrat" pitchFamily="34" charset="-120"/>
              </a:rPr>
              <a:t>what I think.</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R · Recommendation: </a:t>
            </a:r>
            <a:r>
              <a:rPr lang="en-GB" altLang="en-US" sz="1300" dirty="0">
                <a:solidFill>
                  <a:srgbClr val="4A5B70"/>
                </a:solidFill>
                <a:latin typeface="Montserrat" pitchFamily="34" charset="0"/>
                <a:ea typeface="Montserrat" pitchFamily="34" charset="-122"/>
                <a:cs typeface="Montserrat" pitchFamily="34" charset="-120"/>
              </a:rPr>
              <a:t>what next.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In a warehouse: </a:t>
            </a:r>
            <a:r>
              <a:rPr lang="en-GB" altLang="en-US" sz="1300" dirty="0">
                <a:solidFill>
                  <a:srgbClr val="4A5B70"/>
                </a:solidFill>
                <a:latin typeface="Montserrat" pitchFamily="34" charset="0"/>
                <a:ea typeface="Montserrat" pitchFamily="34" charset="-122"/>
                <a:cs typeface="Montserrat" pitchFamily="34" charset="-120"/>
              </a:rPr>
              <a:t>"Dock 2: the truck is late. The driver called at 6:10. We will miss the 10:00 slot. Start loading order 5 first."</a:t>
            </a:r>
            <a:endParaRPr lang="en-GB" sz="1300" dirty="0"/>
          </a:p>
        </p:txBody>
      </p:sp>
      <p:sp>
        <p:nvSpPr>
          <p:cNvPr id="22" name="Text 1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24</a:t>
            </a:r>
            <a:endParaRPr lang="en-GB" sz="900" dirty="0"/>
          </a:p>
        </p:txBody>
      </p:sp>
      <p:sp>
        <p:nvSpPr>
          <p:cNvPr id="23" name="Text 2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24" name="Text 2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Leonard, Graham &amp; Bonacum (2004), Quality &amp; Safety in Health Care · Müller et al. (2018), BMJ Open 8(8), systematic review of 11 studies</a:t>
            </a:r>
            <a:endParaRPr lang="en-GB" sz="8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NON-VERBAL CUES: A FAMOUS MYTH</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"93% is body language"? What the study really said</a:t>
            </a:r>
            <a:endParaRPr lang="en-GB" sz="2800" dirty="0"/>
          </a:p>
        </p:txBody>
      </p:sp>
      <p:sp>
        <p:nvSpPr>
          <p:cNvPr id="5" name="Shape 3"/>
          <p:cNvSpPr/>
          <p:nvPr/>
        </p:nvSpPr>
        <p:spPr>
          <a:xfrm>
            <a:off x="548640" y="1945872"/>
            <a:ext cx="5387188" cy="3401712"/>
          </a:xfrm>
          <a:prstGeom prst="roundRect">
            <a:avLst>
              <a:gd name="adj" fmla="val 3763"/>
            </a:avLst>
          </a:prstGeom>
          <a:solidFill>
            <a:srgbClr val="FAE2E5"/>
          </a:solidFill>
          <a:ln w="9525">
            <a:solidFill>
              <a:srgbClr val="FAE2E5"/>
            </a:solidFill>
            <a:prstDash val="solid"/>
          </a:ln>
        </p:spPr>
      </p:sp>
      <p:pic>
        <p:nvPicPr>
          <p:cNvPr id="6" name="Image 0" descr="/root/smile-smartleap/sunum/build/cache/cizim/m1-spot-pie-404e23a38c-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600" b="1" dirty="0">
                <a:solidFill>
                  <a:srgbClr val="B32233"/>
                </a:solidFill>
                <a:latin typeface="Montserrat" pitchFamily="34" charset="0"/>
                <a:ea typeface="Montserrat" pitchFamily="34" charset="-122"/>
                <a:cs typeface="Montserrat" pitchFamily="34" charset="-120"/>
              </a:rPr>
              <a:t>The popular claim</a:t>
            </a:r>
            <a:endParaRPr lang="en-GB" sz="16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"Only 7% of communication is words, 38% is voice and 55% is the face."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Seen on posters and in many trainings.</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It suggests that words hardly matter.</a:t>
            </a:r>
            <a:endParaRPr lang="en-GB" sz="1300" dirty="0"/>
          </a:p>
        </p:txBody>
      </p:sp>
      <p:sp>
        <p:nvSpPr>
          <p:cNvPr id="9" name="Shape 6"/>
          <p:cNvSpPr/>
          <p:nvPr/>
        </p:nvSpPr>
        <p:spPr>
          <a:xfrm>
            <a:off x="6255868" y="1945872"/>
            <a:ext cx="5387188" cy="3401712"/>
          </a:xfrm>
          <a:prstGeom prst="roundRect">
            <a:avLst>
              <a:gd name="adj" fmla="val 3763"/>
            </a:avLst>
          </a:prstGeom>
          <a:solidFill>
            <a:srgbClr val="E5F6FA"/>
          </a:solidFill>
          <a:ln w="9525">
            <a:solidFill>
              <a:srgbClr val="E5F6FA"/>
            </a:solidFill>
            <a:prstDash val="solid"/>
          </a:ln>
        </p:spPr>
      </p:sp>
      <p:pic>
        <p:nvPicPr>
          <p:cNvPr id="10" name="Image 1" descr="/root/smile-smartleap/sunum/build/cache/cizim/m1-spot-study-6fe6142c52-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600" b="1" dirty="0">
                <a:solidFill>
                  <a:srgbClr val="137A97"/>
                </a:solidFill>
                <a:latin typeface="Montserrat" pitchFamily="34" charset="0"/>
                <a:ea typeface="Montserrat" pitchFamily="34" charset="-122"/>
                <a:cs typeface="Montserrat" pitchFamily="34" charset="-120"/>
              </a:rPr>
              <a:t>What Mehrabian studied</a:t>
            </a:r>
            <a:endParaRPr lang="en-GB" sz="16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Two small experiments in 1967: judging liking from single words.</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Words, voice and face sent mixed signals on purpose.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Mehrabian: "Unless a communicator is talking about their feelings or attitudes, these equations are not applicable."</a:t>
            </a:r>
            <a:endParaRPr lang="en-GB" sz="13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At work, words matter. Let your face, voice and posture tell the same story as your words.</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25</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Mehrabian &amp; Wiener (1967) · Mehrabian &amp; Ferris (1967) · Mehrabian, kaaj.com/psych/smorder.html · Council of Europe (2018), RFCDC Vol. 1, p. 48</a:t>
            </a:r>
            <a:endParaRPr lang="en-GB" sz="8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NON-VERBAL CUES AND BODY LANGUAGE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Body language: observe, do not assume</a:t>
            </a:r>
            <a:endParaRPr lang="en-GB" sz="2800" dirty="0"/>
          </a:p>
        </p:txBody>
      </p:sp>
      <p:pic>
        <p:nvPicPr>
          <p:cNvPr id="5" name="Image 0" descr="/root/smile-smartleap/sunum/build/cache/cizim/m1-body_cues--c4d9d2ead0-2400.png">    </p:cNvPr>
          <p:cNvPicPr>
            <a:picLocks noChangeAspect="1"/>
          </p:cNvPicPr>
          <p:nvPr/>
        </p:nvPicPr>
        <p:blipFill>
          <a:blip r:embed="rId1"/>
          <a:stretch>
            <a:fillRect/>
          </a:stretch>
        </p:blipFill>
        <p:spPr>
          <a:xfrm>
            <a:off x="548640" y="1997722"/>
            <a:ext cx="6751015" cy="3938092"/>
          </a:xfrm>
          <a:prstGeom prst="rect">
            <a:avLst/>
          </a:prstGeom>
        </p:spPr>
      </p:pic>
      <p:sp>
        <p:nvSpPr>
          <p:cNvPr id="6" name="Shape 3"/>
          <p:cNvSpPr/>
          <p:nvPr/>
        </p:nvSpPr>
        <p:spPr>
          <a:xfrm>
            <a:off x="3177094" y="3182628"/>
            <a:ext cx="1210564" cy="347472"/>
          </a:xfrm>
          <a:prstGeom prst="roundRect">
            <a:avLst>
              <a:gd name="adj" fmla="val 50000"/>
            </a:avLst>
          </a:prstGeom>
          <a:solidFill>
            <a:srgbClr val="FFFFFF"/>
          </a:solidFill>
          <a:ln w="15875">
            <a:solidFill>
              <a:srgbClr val="48C0DC"/>
            </a:solidFill>
            <a:prstDash val="solid"/>
          </a:ln>
        </p:spPr>
      </p:sp>
      <p:sp>
        <p:nvSpPr>
          <p:cNvPr id="7" name="Text 4"/>
          <p:cNvSpPr txBox="1"/>
          <p:nvPr/>
        </p:nvSpPr>
        <p:spPr>
          <a:xfrm>
            <a:off x="3250246" y="3182628"/>
            <a:ext cx="1064260"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Eye contact</a:t>
            </a:r>
            <a:endParaRPr lang="en-GB" sz="1150" dirty="0"/>
          </a:p>
        </p:txBody>
      </p:sp>
      <p:sp>
        <p:nvSpPr>
          <p:cNvPr id="8" name="Shape 5"/>
          <p:cNvSpPr/>
          <p:nvPr/>
        </p:nvSpPr>
        <p:spPr>
          <a:xfrm>
            <a:off x="2938481" y="5387959"/>
            <a:ext cx="1701292" cy="347472"/>
          </a:xfrm>
          <a:prstGeom prst="roundRect">
            <a:avLst>
              <a:gd name="adj" fmla="val 50000"/>
            </a:avLst>
          </a:prstGeom>
          <a:solidFill>
            <a:srgbClr val="FFFFFF"/>
          </a:solidFill>
          <a:ln w="15875">
            <a:solidFill>
              <a:srgbClr val="48C0DC"/>
            </a:solidFill>
            <a:prstDash val="solid"/>
          </a:ln>
        </p:spPr>
      </p:sp>
      <p:sp>
        <p:nvSpPr>
          <p:cNvPr id="9" name="Text 6"/>
          <p:cNvSpPr txBox="1"/>
          <p:nvPr/>
        </p:nvSpPr>
        <p:spPr>
          <a:xfrm>
            <a:off x="3011633" y="5387959"/>
            <a:ext cx="1554988"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Personal distance</a:t>
            </a:r>
            <a:endParaRPr lang="en-GB" sz="1150" dirty="0"/>
          </a:p>
        </p:txBody>
      </p:sp>
      <p:sp>
        <p:nvSpPr>
          <p:cNvPr id="10" name="Shape 7"/>
          <p:cNvSpPr/>
          <p:nvPr/>
        </p:nvSpPr>
        <p:spPr>
          <a:xfrm>
            <a:off x="2496405" y="4541270"/>
            <a:ext cx="965200" cy="347472"/>
          </a:xfrm>
          <a:prstGeom prst="roundRect">
            <a:avLst>
              <a:gd name="adj" fmla="val 50000"/>
            </a:avLst>
          </a:prstGeom>
          <a:solidFill>
            <a:srgbClr val="FFFFFF"/>
          </a:solidFill>
          <a:ln w="15875">
            <a:solidFill>
              <a:srgbClr val="48C0DC"/>
            </a:solidFill>
            <a:prstDash val="solid"/>
          </a:ln>
        </p:spPr>
      </p:sp>
      <p:sp>
        <p:nvSpPr>
          <p:cNvPr id="11" name="Text 8"/>
          <p:cNvSpPr txBox="1"/>
          <p:nvPr/>
        </p:nvSpPr>
        <p:spPr>
          <a:xfrm>
            <a:off x="2569557" y="4541270"/>
            <a:ext cx="81889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Gestures</a:t>
            </a:r>
            <a:endParaRPr lang="en-GB" sz="1150" dirty="0"/>
          </a:p>
        </p:txBody>
      </p:sp>
      <p:sp>
        <p:nvSpPr>
          <p:cNvPr id="12" name="Shape 9"/>
          <p:cNvSpPr/>
          <p:nvPr/>
        </p:nvSpPr>
        <p:spPr>
          <a:xfrm>
            <a:off x="5694059" y="2769128"/>
            <a:ext cx="1455928" cy="347472"/>
          </a:xfrm>
          <a:prstGeom prst="roundRect">
            <a:avLst>
              <a:gd name="adj" fmla="val 50000"/>
            </a:avLst>
          </a:prstGeom>
          <a:solidFill>
            <a:srgbClr val="FFFFFF"/>
          </a:solidFill>
          <a:ln w="15875">
            <a:solidFill>
              <a:srgbClr val="48C0DC"/>
            </a:solidFill>
            <a:prstDash val="solid"/>
          </a:ln>
        </p:spPr>
      </p:sp>
      <p:sp>
        <p:nvSpPr>
          <p:cNvPr id="13" name="Text 10"/>
          <p:cNvSpPr txBox="1"/>
          <p:nvPr/>
        </p:nvSpPr>
        <p:spPr>
          <a:xfrm>
            <a:off x="5767211" y="2769128"/>
            <a:ext cx="1309624"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Face and voice</a:t>
            </a:r>
            <a:endParaRPr lang="en-GB" sz="1150" dirty="0"/>
          </a:p>
        </p:txBody>
      </p:sp>
      <p:sp>
        <p:nvSpPr>
          <p:cNvPr id="14" name="Shape 11"/>
          <p:cNvSpPr/>
          <p:nvPr/>
        </p:nvSpPr>
        <p:spPr>
          <a:xfrm>
            <a:off x="6385378" y="4186841"/>
            <a:ext cx="883412" cy="347472"/>
          </a:xfrm>
          <a:prstGeom prst="roundRect">
            <a:avLst>
              <a:gd name="adj" fmla="val 50000"/>
            </a:avLst>
          </a:prstGeom>
          <a:solidFill>
            <a:srgbClr val="FFFFFF"/>
          </a:solidFill>
          <a:ln w="15875">
            <a:solidFill>
              <a:srgbClr val="48C0DC"/>
            </a:solidFill>
            <a:prstDash val="solid"/>
          </a:ln>
        </p:spPr>
      </p:sp>
      <p:sp>
        <p:nvSpPr>
          <p:cNvPr id="15" name="Text 12"/>
          <p:cNvSpPr txBox="1"/>
          <p:nvPr/>
        </p:nvSpPr>
        <p:spPr>
          <a:xfrm>
            <a:off x="6458530" y="4186841"/>
            <a:ext cx="737108"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Posture</a:t>
            </a:r>
            <a:endParaRPr lang="en-GB" sz="1150" dirty="0"/>
          </a:p>
        </p:txBody>
      </p:sp>
      <p:sp>
        <p:nvSpPr>
          <p:cNvPr id="16" name="Shape 13"/>
          <p:cNvSpPr/>
          <p:nvPr/>
        </p:nvSpPr>
        <p:spPr>
          <a:xfrm>
            <a:off x="2950820" y="2257176"/>
            <a:ext cx="1946656" cy="347472"/>
          </a:xfrm>
          <a:prstGeom prst="roundRect">
            <a:avLst>
              <a:gd name="adj" fmla="val 50000"/>
            </a:avLst>
          </a:prstGeom>
          <a:solidFill>
            <a:srgbClr val="FFFFFF"/>
          </a:solidFill>
          <a:ln w="15875">
            <a:solidFill>
              <a:srgbClr val="48C0DC"/>
            </a:solidFill>
            <a:prstDash val="solid"/>
          </a:ln>
        </p:spPr>
      </p:sp>
      <p:sp>
        <p:nvSpPr>
          <p:cNvPr id="17" name="Text 14"/>
          <p:cNvSpPr txBox="1"/>
          <p:nvPr/>
        </p:nvSpPr>
        <p:spPr>
          <a:xfrm>
            <a:off x="3023972" y="2257176"/>
            <a:ext cx="180035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Words and body agree</a:t>
            </a:r>
            <a:endParaRPr lang="en-GB" sz="1150" dirty="0"/>
          </a:p>
        </p:txBody>
      </p:sp>
      <p:sp>
        <p:nvSpPr>
          <p:cNvPr id="18" name="Shape 15"/>
          <p:cNvSpPr/>
          <p:nvPr/>
        </p:nvSpPr>
        <p:spPr>
          <a:xfrm>
            <a:off x="7619695" y="1945872"/>
            <a:ext cx="4023360" cy="4041792"/>
          </a:xfrm>
          <a:prstGeom prst="roundRect">
            <a:avLst>
              <a:gd name="adj" fmla="val 3182"/>
            </a:avLst>
          </a:prstGeom>
          <a:solidFill>
            <a:srgbClr val="E5F6FA"/>
          </a:solidFill>
          <a:ln w="9525">
            <a:solidFill>
              <a:srgbClr val="E5F6FA"/>
            </a:solidFill>
            <a:prstDash val="solid"/>
          </a:ln>
        </p:spPr>
      </p:sp>
      <p:sp>
        <p:nvSpPr>
          <p:cNvPr id="19" name="Text 16"/>
          <p:cNvSpPr txBox="1"/>
          <p:nvPr/>
        </p:nvSpPr>
        <p:spPr>
          <a:xfrm>
            <a:off x="7848295" y="2128752"/>
            <a:ext cx="3566160" cy="411480"/>
          </a:xfrm>
          <a:prstGeom prst="rect">
            <a:avLst/>
          </a:prstGeom>
          <a:noFill/>
          <a:ln/>
        </p:spPr>
        <p:txBody>
          <a:bodyPr wrap="square" lIns="0" tIns="0" rIns="0" bIns="0" rtlCol="0" anchor="ctr">
            <a:normAutofit/>
          </a:bodyPr>
          <a:lstStyle/>
          <a:p>
            <a:pPr indent="0" marL="0">
              <a:buNone/>
            </a:pPr>
            <a:r>
              <a:rPr lang="en-GB" altLang="en-US" sz="1400" b="1" dirty="0">
                <a:solidFill>
                  <a:srgbClr val="137A97"/>
                </a:solidFill>
                <a:latin typeface="Montserrat" pitchFamily="34" charset="0"/>
                <a:ea typeface="Montserrat" pitchFamily="34" charset="-122"/>
                <a:cs typeface="Montserrat" pitchFamily="34" charset="-120"/>
              </a:rPr>
              <a:t>Observe, then adjust</a:t>
            </a:r>
            <a:endParaRPr lang="en-GB" sz="1400" dirty="0"/>
          </a:p>
        </p:txBody>
      </p:sp>
      <p:sp>
        <p:nvSpPr>
          <p:cNvPr id="20" name="Text 17"/>
          <p:cNvSpPr txBox="1"/>
          <p:nvPr/>
        </p:nvSpPr>
        <p:spPr>
          <a:xfrm>
            <a:off x="7848295" y="2585952"/>
            <a:ext cx="356616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Eye contact: </a:t>
            </a:r>
            <a:r>
              <a:rPr lang="en-GB" altLang="en-US" sz="1300" dirty="0">
                <a:solidFill>
                  <a:srgbClr val="4A5B70"/>
                </a:solidFill>
                <a:latin typeface="Montserrat" pitchFamily="34" charset="0"/>
                <a:ea typeface="Montserrat" pitchFamily="34" charset="-122"/>
                <a:cs typeface="Montserrat" pitchFamily="34" charset="-120"/>
              </a:rPr>
              <a:t>what feels polite differs. Observe before you judge.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Distance: </a:t>
            </a:r>
            <a:r>
              <a:rPr lang="en-GB" altLang="en-US" sz="1300" dirty="0">
                <a:solidFill>
                  <a:srgbClr val="4A5B70"/>
                </a:solidFill>
                <a:latin typeface="Montserrat" pitchFamily="34" charset="0"/>
                <a:ea typeface="Montserrat" pitchFamily="34" charset="-122"/>
                <a:cs typeface="Montserrat" pitchFamily="34" charset="-120"/>
              </a:rPr>
              <a:t>differs with age and gender, not only country.</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Gestures: </a:t>
            </a:r>
            <a:r>
              <a:rPr lang="en-GB" altLang="en-US" sz="1300" dirty="0">
                <a:solidFill>
                  <a:srgbClr val="4A5B70"/>
                </a:solidFill>
                <a:latin typeface="Montserrat" pitchFamily="34" charset="0"/>
                <a:ea typeface="Montserrat" pitchFamily="34" charset="-122"/>
                <a:cs typeface="Montserrat" pitchFamily="34" charset="-120"/>
              </a:rPr>
              <a:t>the same gesture can mean different things. Not sure? Ask.</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Face and voice: </a:t>
            </a:r>
            <a:r>
              <a:rPr lang="en-GB" altLang="en-US" sz="1300" dirty="0">
                <a:solidFill>
                  <a:srgbClr val="4A5B70"/>
                </a:solidFill>
                <a:latin typeface="Montserrat" pitchFamily="34" charset="0"/>
                <a:ea typeface="Montserrat" pitchFamily="34" charset="-122"/>
                <a:cs typeface="Montserrat" pitchFamily="34" charset="-120"/>
              </a:rPr>
              <a:t>calm and friendly, also when your language is not perfect.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Posture: </a:t>
            </a:r>
            <a:r>
              <a:rPr lang="en-GB" altLang="en-US" sz="1300" dirty="0">
                <a:solidFill>
                  <a:srgbClr val="4A5B70"/>
                </a:solidFill>
                <a:latin typeface="Montserrat" pitchFamily="34" charset="0"/>
                <a:ea typeface="Montserrat" pitchFamily="34" charset="-122"/>
                <a:cs typeface="Montserrat" pitchFamily="34" charset="-120"/>
              </a:rPr>
              <a:t>open and calm: feet on the ground, hands visible, breathe.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Words and body agree: </a:t>
            </a:r>
            <a:r>
              <a:rPr lang="en-GB" altLang="en-US" sz="1300" dirty="0">
                <a:solidFill>
                  <a:srgbClr val="4A5B70"/>
                </a:solidFill>
                <a:latin typeface="Montserrat" pitchFamily="34" charset="0"/>
                <a:ea typeface="Montserrat" pitchFamily="34" charset="-122"/>
                <a:cs typeface="Montserrat" pitchFamily="34" charset="-120"/>
              </a:rPr>
              <a:t>people notice mixed signals. Make them say the same thing.</a:t>
            </a:r>
            <a:endParaRPr lang="en-GB" sz="1300" dirty="0"/>
          </a:p>
        </p:txBody>
      </p:sp>
      <p:sp>
        <p:nvSpPr>
          <p:cNvPr id="21"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26</a:t>
            </a:r>
            <a:endParaRPr lang="en-GB" sz="900" dirty="0"/>
          </a:p>
        </p:txBody>
      </p:sp>
      <p:sp>
        <p:nvSpPr>
          <p:cNvPr id="22"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23"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Akechi et al. (2013), PLoS ONE · Sorokowska et al. (2017), JCCP 48(4) · Council of Europe (2018), RFCDC Vol. 1, p. 61 · ESCO skill "use body language"</a:t>
            </a:r>
            <a:endParaRPr lang="en-GB" sz="8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48C0DC"/>
          </a:solidFill>
          <a:ln w="12700">
            <a:solidFill>
              <a:srgbClr val="48C0DC"/>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Role-play: practising workplace conversations</a:t>
            </a:r>
            <a:endParaRPr lang="en-GB" sz="2800" dirty="0"/>
          </a:p>
        </p:txBody>
      </p:sp>
      <p:sp>
        <p:nvSpPr>
          <p:cNvPr id="6" name="Shape 4"/>
          <p:cNvSpPr/>
          <p:nvPr/>
        </p:nvSpPr>
        <p:spPr>
          <a:xfrm>
            <a:off x="548640" y="1945872"/>
            <a:ext cx="3246120" cy="4041792"/>
          </a:xfrm>
          <a:prstGeom prst="roundRect">
            <a:avLst>
              <a:gd name="adj" fmla="val 3944"/>
            </a:avLst>
          </a:prstGeom>
          <a:solidFill>
            <a:srgbClr val="48C0DC"/>
          </a:solidFill>
          <a:ln w="9525">
            <a:solidFill>
              <a:srgbClr val="48C0DC"/>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60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Trios: speaker, partner, observer</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Scenario cards, phrase cards, observer checklist, time-out cards</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Practise greeting, checking, repeating back and closing in real work situations</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roleplay-cdf686dc27-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137A97"/>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Pick a scenario card: the first phone call (Amir), Aisle 4 or dock 2 (Bilal), the handover (Grace), "Tell me about yourself" (Hevin) or the café complaint (Mariam).</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Prepare for 3 minutes. You may prepare in your strongest language.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Play for 4-5 minutes. The partner speaks fast once, so the speaker can use a repair move.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The observer ticks: greeting and formality, one repair move, a repeat-back, calm open body language, a clear closing.</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Rotate roles so everyone plays the speaker once (about 12 minutes per round).</a:t>
            </a:r>
            <a:endParaRPr lang="en-GB" sz="1100" dirty="0"/>
          </a:p>
        </p:txBody>
      </p:sp>
      <p:sp>
        <p:nvSpPr>
          <p:cNvPr id="19" name="Shape 12"/>
          <p:cNvSpPr/>
          <p:nvPr/>
        </p:nvSpPr>
        <p:spPr>
          <a:xfrm>
            <a:off x="4069080" y="4637045"/>
            <a:ext cx="7573975" cy="1350619"/>
          </a:xfrm>
          <a:prstGeom prst="roundRect">
            <a:avLst>
              <a:gd name="adj" fmla="val 9478"/>
            </a:avLst>
          </a:prstGeom>
          <a:solidFill>
            <a:srgbClr val="E5F6FA"/>
          </a:solidFill>
          <a:ln w="9525">
            <a:solidFill>
              <a:srgbClr val="E5F6FA"/>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137A97"/>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did you do when you did not understand?</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How did your body language change when you were nervous?</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will you say differently next time?</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27</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48C0DC-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1-s4_listen--d610e59d7f-2000.png">    </p:cNvPr>
          <p:cNvPicPr>
            <a:picLocks noChangeAspect="1"/>
          </p:cNvPicPr>
          <p:nvPr/>
        </p:nvPicPr>
        <p:blipFill>
          <a:blip r:embed="rId2"/>
          <a:stretch>
            <a:fillRect/>
          </a:stretch>
        </p:blipFill>
        <p:spPr>
          <a:xfrm>
            <a:off x="8076895" y="1739541"/>
            <a:ext cx="3703320" cy="336631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48C0DC"/>
                </a:solidFill>
                <a:latin typeface="Montserrat" pitchFamily="34" charset="0"/>
                <a:ea typeface="Montserrat" pitchFamily="34" charset="-122"/>
                <a:cs typeface="Montserrat" pitchFamily="34" charset="-120"/>
              </a:rPr>
              <a:t>04</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SESSION 4  ·  1 h</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Interpersonal skills and inclusive communication</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Respect, support and real listening: how good colleagues talk with each other.</a:t>
            </a:r>
            <a:endParaRPr lang="en-GB" sz="1800" dirty="0"/>
          </a:p>
        </p:txBody>
      </p:sp>
      <p:sp>
        <p:nvSpPr>
          <p:cNvPr id="10" name="Shape 5"/>
          <p:cNvSpPr/>
          <p:nvPr/>
        </p:nvSpPr>
        <p:spPr>
          <a:xfrm>
            <a:off x="548640" y="5073120"/>
            <a:ext cx="230794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230794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Respectful interactions</a:t>
            </a:r>
            <a:endParaRPr lang="en-GB" sz="1100" dirty="0"/>
          </a:p>
        </p:txBody>
      </p:sp>
      <p:sp>
        <p:nvSpPr>
          <p:cNvPr id="12" name="Shape 7"/>
          <p:cNvSpPr/>
          <p:nvPr/>
        </p:nvSpPr>
        <p:spPr>
          <a:xfrm>
            <a:off x="2966314" y="5073120"/>
            <a:ext cx="1744675"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966314" y="5073120"/>
            <a:ext cx="1744675"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Active listening</a:t>
            </a:r>
            <a:endParaRPr lang="en-GB" sz="1100" dirty="0"/>
          </a:p>
        </p:txBody>
      </p:sp>
      <p:sp>
        <p:nvSpPr>
          <p:cNvPr id="14" name="Shape 9"/>
          <p:cNvSpPr/>
          <p:nvPr/>
        </p:nvSpPr>
        <p:spPr>
          <a:xfrm>
            <a:off x="4820717" y="5073120"/>
            <a:ext cx="126187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4820717" y="5073120"/>
            <a:ext cx="126187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Case study</a:t>
            </a:r>
            <a:endParaRPr lang="en-GB" sz="1100" dirty="0"/>
          </a:p>
        </p:txBody>
      </p:sp>
      <p:sp>
        <p:nvSpPr>
          <p:cNvPr id="16" name="Text 1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28</a:t>
            </a:r>
            <a:endParaRPr lang="en-GB" sz="900" dirty="0"/>
          </a:p>
        </p:txBody>
      </p:sp>
      <p:sp>
        <p:nvSpPr>
          <p:cNvPr id="17" name="Text 1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BUILDING RESPECTFUL AND SUPPORTIVE INTERACTIONS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Effective for you, appropriate for them</a:t>
            </a:r>
            <a:endParaRPr lang="en-GB" sz="2800" dirty="0"/>
          </a:p>
        </p:txBody>
      </p:sp>
      <p:sp>
        <p:nvSpPr>
          <p:cNvPr id="5" name="Shape 3"/>
          <p:cNvSpPr/>
          <p:nvPr/>
        </p:nvSpPr>
        <p:spPr>
          <a:xfrm>
            <a:off x="548640" y="1945872"/>
            <a:ext cx="354573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48C0DC"/>
          </a:solidFill>
          <a:ln w="12700">
            <a:solidFill>
              <a:srgbClr val="48C0DC"/>
            </a:solidFill>
            <a:prstDash val="solid"/>
          </a:ln>
        </p:spPr>
      </p:sp>
      <p:sp>
        <p:nvSpPr>
          <p:cNvPr id="7" name="Shape 5"/>
          <p:cNvSpPr/>
          <p:nvPr/>
        </p:nvSpPr>
        <p:spPr>
          <a:xfrm>
            <a:off x="749808" y="2174472"/>
            <a:ext cx="457200" cy="457200"/>
          </a:xfrm>
          <a:prstGeom prst="ellipse">
            <a:avLst/>
          </a:prstGeom>
          <a:solidFill>
            <a:srgbClr val="E5F6FA"/>
          </a:solidFill>
          <a:ln w="12700">
            <a:solidFill>
              <a:srgbClr val="E5F6FA"/>
            </a:solidFill>
            <a:prstDash val="solid"/>
          </a:ln>
        </p:spPr>
      </p:sp>
      <p:pic>
        <p:nvPicPr>
          <p:cNvPr id="8" name="Image 0" descr="/root/smile-smartleap/sunum/build/cache/varlik/ikon-badge-check-137A97-256.png">    </p:cNvPr>
          <p:cNvPicPr>
            <a:picLocks noChangeAspect="1"/>
          </p:cNvPicPr>
          <p:nvPr/>
        </p:nvPicPr>
        <p:blipFill>
          <a:blip r:embed="rId1"/>
          <a:stretch>
            <a:fillRect/>
          </a:stretch>
        </p:blipFill>
        <p:spPr>
          <a:xfrm>
            <a:off x="850392" y="2275056"/>
            <a:ext cx="256032" cy="256032"/>
          </a:xfrm>
          <a:prstGeom prst="rect">
            <a:avLst/>
          </a:prstGeom>
        </p:spPr>
      </p:pic>
      <p:sp>
        <p:nvSpPr>
          <p:cNvPr id="9" name="Text 6"/>
          <p:cNvSpPr txBox="1"/>
          <p:nvPr/>
        </p:nvSpPr>
        <p:spPr>
          <a:xfrm>
            <a:off x="1325880"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Use names well</a:t>
            </a:r>
            <a:endParaRPr lang="en-GB" sz="1350" dirty="0"/>
          </a:p>
        </p:txBody>
      </p:sp>
      <p:sp>
        <p:nvSpPr>
          <p:cNvPr id="10" name="Text 7"/>
          <p:cNvSpPr txBox="1"/>
          <p:nvPr/>
        </p:nvSpPr>
        <p:spPr>
          <a:xfrm>
            <a:off x="749808" y="2768832"/>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Learn names and how to say them. Ask: "How do you pronounce your name?"</a:t>
            </a:r>
            <a:endParaRPr lang="en-GB" sz="1550" dirty="0"/>
          </a:p>
        </p:txBody>
      </p:sp>
      <p:sp>
        <p:nvSpPr>
          <p:cNvPr id="11" name="Shape 8"/>
          <p:cNvSpPr/>
          <p:nvPr/>
        </p:nvSpPr>
        <p:spPr>
          <a:xfrm>
            <a:off x="4322978" y="1945872"/>
            <a:ext cx="3545738" cy="1906596"/>
          </a:xfrm>
          <a:prstGeom prst="roundRect">
            <a:avLst>
              <a:gd name="adj" fmla="val 4796"/>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48C0DC"/>
          </a:solidFill>
          <a:ln w="12700">
            <a:solidFill>
              <a:srgbClr val="48C0DC"/>
            </a:solidFill>
            <a:prstDash val="solid"/>
          </a:ln>
        </p:spPr>
      </p:sp>
      <p:sp>
        <p:nvSpPr>
          <p:cNvPr id="13" name="Shape 10"/>
          <p:cNvSpPr/>
          <p:nvPr/>
        </p:nvSpPr>
        <p:spPr>
          <a:xfrm>
            <a:off x="4524146" y="2174472"/>
            <a:ext cx="457200" cy="457200"/>
          </a:xfrm>
          <a:prstGeom prst="ellipse">
            <a:avLst/>
          </a:prstGeom>
          <a:solidFill>
            <a:srgbClr val="E5F6FA"/>
          </a:solidFill>
          <a:ln w="12700">
            <a:solidFill>
              <a:srgbClr val="E5F6FA"/>
            </a:solidFill>
            <a:prstDash val="solid"/>
          </a:ln>
        </p:spPr>
      </p:sp>
      <p:pic>
        <p:nvPicPr>
          <p:cNvPr id="14" name="Image 1" descr="/root/smile-smartleap/sunum/build/cache/varlik/ikon-languages-137A97-256.png">    </p:cNvPr>
          <p:cNvPicPr>
            <a:picLocks noChangeAspect="1"/>
          </p:cNvPicPr>
          <p:nvPr/>
        </p:nvPicPr>
        <p:blipFill>
          <a:blip r:embed="rId2"/>
          <a:stretch>
            <a:fillRect/>
          </a:stretch>
        </p:blipFill>
        <p:spPr>
          <a:xfrm>
            <a:off x="4624730" y="2275056"/>
            <a:ext cx="256032" cy="256032"/>
          </a:xfrm>
          <a:prstGeom prst="rect">
            <a:avLst/>
          </a:prstGeom>
        </p:spPr>
      </p:pic>
      <p:sp>
        <p:nvSpPr>
          <p:cNvPr id="15" name="Text 11"/>
          <p:cNvSpPr txBox="1"/>
          <p:nvPr/>
        </p:nvSpPr>
        <p:spPr>
          <a:xfrm>
            <a:off x="5100218"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Choose a shared language</a:t>
            </a:r>
            <a:endParaRPr lang="en-GB" sz="1350" dirty="0"/>
          </a:p>
        </p:txBody>
      </p:sp>
      <p:sp>
        <p:nvSpPr>
          <p:cNvPr id="16" name="Text 12"/>
          <p:cNvSpPr txBox="1"/>
          <p:nvPr/>
        </p:nvSpPr>
        <p:spPr>
          <a:xfrm>
            <a:off x="4524146" y="2768832"/>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If someone does not understand, switch language or summarise for them.</a:t>
            </a:r>
            <a:endParaRPr lang="en-GB" sz="1550" dirty="0"/>
          </a:p>
        </p:txBody>
      </p:sp>
      <p:sp>
        <p:nvSpPr>
          <p:cNvPr id="17" name="Shape 13"/>
          <p:cNvSpPr/>
          <p:nvPr/>
        </p:nvSpPr>
        <p:spPr>
          <a:xfrm>
            <a:off x="8097317" y="1945872"/>
            <a:ext cx="3545738" cy="1906596"/>
          </a:xfrm>
          <a:prstGeom prst="roundRect">
            <a:avLst>
              <a:gd name="adj" fmla="val 4796"/>
            </a:avLst>
          </a:prstGeom>
          <a:solidFill>
            <a:srgbClr val="FFFFFF"/>
          </a:solidFill>
          <a:ln w="9525">
            <a:solidFill>
              <a:srgbClr val="D6DEE8"/>
            </a:solidFill>
            <a:prstDash val="solid"/>
          </a:ln>
        </p:spPr>
      </p:sp>
      <p:sp>
        <p:nvSpPr>
          <p:cNvPr id="18" name="Shape 14"/>
          <p:cNvSpPr/>
          <p:nvPr/>
        </p:nvSpPr>
        <p:spPr>
          <a:xfrm>
            <a:off x="8207045" y="1945872"/>
            <a:ext cx="3326282" cy="64008"/>
          </a:xfrm>
          <a:prstGeom prst="rect">
            <a:avLst/>
          </a:prstGeom>
          <a:solidFill>
            <a:srgbClr val="48C0DC"/>
          </a:solidFill>
          <a:ln w="12700">
            <a:solidFill>
              <a:srgbClr val="48C0DC"/>
            </a:solidFill>
            <a:prstDash val="solid"/>
          </a:ln>
        </p:spPr>
      </p:sp>
      <p:sp>
        <p:nvSpPr>
          <p:cNvPr id="19" name="Shape 15"/>
          <p:cNvSpPr/>
          <p:nvPr/>
        </p:nvSpPr>
        <p:spPr>
          <a:xfrm>
            <a:off x="8298485" y="2174472"/>
            <a:ext cx="457200" cy="457200"/>
          </a:xfrm>
          <a:prstGeom prst="ellipse">
            <a:avLst/>
          </a:prstGeom>
          <a:solidFill>
            <a:srgbClr val="E5F6FA"/>
          </a:solidFill>
          <a:ln w="12700">
            <a:solidFill>
              <a:srgbClr val="E5F6FA"/>
            </a:solidFill>
            <a:prstDash val="solid"/>
          </a:ln>
        </p:spPr>
      </p:sp>
      <p:pic>
        <p:nvPicPr>
          <p:cNvPr id="20" name="Image 2" descr="/root/smile-smartleap/sunum/build/cache/varlik/ikon-thumbs-up-137A97-256.png">    </p:cNvPr>
          <p:cNvPicPr>
            <a:picLocks noChangeAspect="1"/>
          </p:cNvPicPr>
          <p:nvPr/>
        </p:nvPicPr>
        <p:blipFill>
          <a:blip r:embed="rId3"/>
          <a:stretch>
            <a:fillRect/>
          </a:stretch>
        </p:blipFill>
        <p:spPr>
          <a:xfrm>
            <a:off x="8399069" y="2275056"/>
            <a:ext cx="256032" cy="256032"/>
          </a:xfrm>
          <a:prstGeom prst="rect">
            <a:avLst/>
          </a:prstGeom>
        </p:spPr>
      </p:pic>
      <p:sp>
        <p:nvSpPr>
          <p:cNvPr id="21" name="Text 16"/>
          <p:cNvSpPr txBox="1"/>
          <p:nvPr/>
        </p:nvSpPr>
        <p:spPr>
          <a:xfrm>
            <a:off x="8874557"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Give credit</a:t>
            </a:r>
            <a:endParaRPr lang="en-GB" sz="1350" dirty="0"/>
          </a:p>
        </p:txBody>
      </p:sp>
      <p:sp>
        <p:nvSpPr>
          <p:cNvPr id="22" name="Text 17"/>
          <p:cNvSpPr txBox="1"/>
          <p:nvPr/>
        </p:nvSpPr>
        <p:spPr>
          <a:xfrm>
            <a:off x="8298485" y="2768832"/>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Say who did the work: "Sara prepared the new shelf plan. Thanks, Sara."</a:t>
            </a:r>
            <a:endParaRPr lang="en-GB" sz="1550" dirty="0"/>
          </a:p>
        </p:txBody>
      </p:sp>
      <p:sp>
        <p:nvSpPr>
          <p:cNvPr id="23" name="Shape 18"/>
          <p:cNvSpPr/>
          <p:nvPr/>
        </p:nvSpPr>
        <p:spPr>
          <a:xfrm>
            <a:off x="548640" y="4081068"/>
            <a:ext cx="3545738" cy="1906596"/>
          </a:xfrm>
          <a:prstGeom prst="roundRect">
            <a:avLst>
              <a:gd name="adj" fmla="val 4796"/>
            </a:avLst>
          </a:prstGeom>
          <a:solidFill>
            <a:srgbClr val="FFFFFF"/>
          </a:solidFill>
          <a:ln w="9525">
            <a:solidFill>
              <a:srgbClr val="D6DEE8"/>
            </a:solidFill>
            <a:prstDash val="solid"/>
          </a:ln>
        </p:spPr>
      </p:sp>
      <p:sp>
        <p:nvSpPr>
          <p:cNvPr id="24" name="Shape 19"/>
          <p:cNvSpPr/>
          <p:nvPr/>
        </p:nvSpPr>
        <p:spPr>
          <a:xfrm>
            <a:off x="658368" y="4081068"/>
            <a:ext cx="3326282" cy="64008"/>
          </a:xfrm>
          <a:prstGeom prst="rect">
            <a:avLst/>
          </a:prstGeom>
          <a:solidFill>
            <a:srgbClr val="48C0DC"/>
          </a:solidFill>
          <a:ln w="12700">
            <a:solidFill>
              <a:srgbClr val="48C0DC"/>
            </a:solidFill>
            <a:prstDash val="solid"/>
          </a:ln>
        </p:spPr>
      </p:sp>
      <p:sp>
        <p:nvSpPr>
          <p:cNvPr id="25" name="Shape 20"/>
          <p:cNvSpPr/>
          <p:nvPr/>
        </p:nvSpPr>
        <p:spPr>
          <a:xfrm>
            <a:off x="749808" y="4309668"/>
            <a:ext cx="457200" cy="457200"/>
          </a:xfrm>
          <a:prstGeom prst="ellipse">
            <a:avLst/>
          </a:prstGeom>
          <a:solidFill>
            <a:srgbClr val="E5F6FA"/>
          </a:solidFill>
          <a:ln w="12700">
            <a:solidFill>
              <a:srgbClr val="E5F6FA"/>
            </a:solidFill>
            <a:prstDash val="solid"/>
          </a:ln>
        </p:spPr>
      </p:sp>
      <p:pic>
        <p:nvPicPr>
          <p:cNvPr id="26" name="Image 3" descr="/root/smile-smartleap/sunum/build/cache/varlik/ikon-ear-137A97-256.png">    </p:cNvPr>
          <p:cNvPicPr>
            <a:picLocks noChangeAspect="1"/>
          </p:cNvPicPr>
          <p:nvPr/>
        </p:nvPicPr>
        <p:blipFill>
          <a:blip r:embed="rId4"/>
          <a:stretch>
            <a:fillRect/>
          </a:stretch>
        </p:blipFill>
        <p:spPr>
          <a:xfrm>
            <a:off x="850392" y="4410252"/>
            <a:ext cx="256032" cy="256032"/>
          </a:xfrm>
          <a:prstGeom prst="rect">
            <a:avLst/>
          </a:prstGeom>
        </p:spPr>
      </p:pic>
      <p:sp>
        <p:nvSpPr>
          <p:cNvPr id="27" name="Text 21"/>
          <p:cNvSpPr txBox="1"/>
          <p:nvPr/>
        </p:nvSpPr>
        <p:spPr>
          <a:xfrm>
            <a:off x="1325880"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Ask before you judge</a:t>
            </a:r>
            <a:endParaRPr lang="en-GB" sz="1350" dirty="0"/>
          </a:p>
        </p:txBody>
      </p:sp>
      <p:sp>
        <p:nvSpPr>
          <p:cNvPr id="28" name="Text 22"/>
          <p:cNvSpPr txBox="1"/>
          <p:nvPr/>
        </p:nvSpPr>
        <p:spPr>
          <a:xfrm>
            <a:off x="749808" y="4904028"/>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"What did you mean by that?" before you decide it was rude.</a:t>
            </a:r>
            <a:endParaRPr lang="en-GB" sz="1550" dirty="0"/>
          </a:p>
        </p:txBody>
      </p:sp>
      <p:sp>
        <p:nvSpPr>
          <p:cNvPr id="29" name="Shape 23"/>
          <p:cNvSpPr/>
          <p:nvPr/>
        </p:nvSpPr>
        <p:spPr>
          <a:xfrm>
            <a:off x="4322978" y="4081068"/>
            <a:ext cx="3545738" cy="1906596"/>
          </a:xfrm>
          <a:prstGeom prst="roundRect">
            <a:avLst>
              <a:gd name="adj" fmla="val 4796"/>
            </a:avLst>
          </a:prstGeom>
          <a:solidFill>
            <a:srgbClr val="FFFFFF"/>
          </a:solidFill>
          <a:ln w="9525">
            <a:solidFill>
              <a:srgbClr val="D6DEE8"/>
            </a:solidFill>
            <a:prstDash val="solid"/>
          </a:ln>
        </p:spPr>
      </p:sp>
      <p:sp>
        <p:nvSpPr>
          <p:cNvPr id="30" name="Shape 24"/>
          <p:cNvSpPr/>
          <p:nvPr/>
        </p:nvSpPr>
        <p:spPr>
          <a:xfrm>
            <a:off x="4432706" y="4081068"/>
            <a:ext cx="3326282" cy="64008"/>
          </a:xfrm>
          <a:prstGeom prst="rect">
            <a:avLst/>
          </a:prstGeom>
          <a:solidFill>
            <a:srgbClr val="48C0DC"/>
          </a:solidFill>
          <a:ln w="12700">
            <a:solidFill>
              <a:srgbClr val="48C0DC"/>
            </a:solidFill>
            <a:prstDash val="solid"/>
          </a:ln>
        </p:spPr>
      </p:sp>
      <p:sp>
        <p:nvSpPr>
          <p:cNvPr id="31" name="Shape 25"/>
          <p:cNvSpPr/>
          <p:nvPr/>
        </p:nvSpPr>
        <p:spPr>
          <a:xfrm>
            <a:off x="4524146" y="4309668"/>
            <a:ext cx="457200" cy="457200"/>
          </a:xfrm>
          <a:prstGeom prst="ellipse">
            <a:avLst/>
          </a:prstGeom>
          <a:solidFill>
            <a:srgbClr val="E5F6FA"/>
          </a:solidFill>
          <a:ln w="12700">
            <a:solidFill>
              <a:srgbClr val="E5F6FA"/>
            </a:solidFill>
            <a:prstDash val="solid"/>
          </a:ln>
        </p:spPr>
      </p:sp>
      <p:pic>
        <p:nvPicPr>
          <p:cNvPr id="32" name="Image 4" descr="/root/smile-smartleap/sunum/build/cache/varlik/ikon-shield-137A97-256.png">    </p:cNvPr>
          <p:cNvPicPr>
            <a:picLocks noChangeAspect="1"/>
          </p:cNvPicPr>
          <p:nvPr/>
        </p:nvPicPr>
        <p:blipFill>
          <a:blip r:embed="rId5"/>
          <a:stretch>
            <a:fillRect/>
          </a:stretch>
        </p:blipFill>
        <p:spPr>
          <a:xfrm>
            <a:off x="4624730" y="4410252"/>
            <a:ext cx="256032" cy="256032"/>
          </a:xfrm>
          <a:prstGeom prst="rect">
            <a:avLst/>
          </a:prstGeom>
        </p:spPr>
      </p:pic>
      <p:sp>
        <p:nvSpPr>
          <p:cNvPr id="33" name="Text 26"/>
          <p:cNvSpPr txBox="1"/>
          <p:nvPr/>
        </p:nvSpPr>
        <p:spPr>
          <a:xfrm>
            <a:off x="5100218"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Speak up as a bystander</a:t>
            </a:r>
            <a:endParaRPr lang="en-GB" sz="1350" dirty="0"/>
          </a:p>
        </p:txBody>
      </p:sp>
      <p:sp>
        <p:nvSpPr>
          <p:cNvPr id="34" name="Text 27"/>
          <p:cNvSpPr txBox="1"/>
          <p:nvPr/>
        </p:nvSpPr>
        <p:spPr>
          <a:xfrm>
            <a:off x="4524146" y="4904028"/>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If a "joke" hurts someone, a short "Not funny. Let's get back to work" helps.</a:t>
            </a:r>
            <a:endParaRPr lang="en-GB" sz="1550" dirty="0"/>
          </a:p>
        </p:txBody>
      </p:sp>
      <p:sp>
        <p:nvSpPr>
          <p:cNvPr id="35" name="Shape 28"/>
          <p:cNvSpPr/>
          <p:nvPr/>
        </p:nvSpPr>
        <p:spPr>
          <a:xfrm>
            <a:off x="8097317" y="4081068"/>
            <a:ext cx="3545738" cy="1906596"/>
          </a:xfrm>
          <a:prstGeom prst="roundRect">
            <a:avLst>
              <a:gd name="adj" fmla="val 4796"/>
            </a:avLst>
          </a:prstGeom>
          <a:solidFill>
            <a:srgbClr val="FFFFFF"/>
          </a:solidFill>
          <a:ln w="9525">
            <a:solidFill>
              <a:srgbClr val="D6DEE8"/>
            </a:solidFill>
            <a:prstDash val="solid"/>
          </a:ln>
        </p:spPr>
      </p:sp>
      <p:sp>
        <p:nvSpPr>
          <p:cNvPr id="36" name="Shape 29"/>
          <p:cNvSpPr/>
          <p:nvPr/>
        </p:nvSpPr>
        <p:spPr>
          <a:xfrm>
            <a:off x="8207045" y="4081068"/>
            <a:ext cx="3326282" cy="64008"/>
          </a:xfrm>
          <a:prstGeom prst="rect">
            <a:avLst/>
          </a:prstGeom>
          <a:solidFill>
            <a:srgbClr val="48C0DC"/>
          </a:solidFill>
          <a:ln w="12700">
            <a:solidFill>
              <a:srgbClr val="48C0DC"/>
            </a:solidFill>
            <a:prstDash val="solid"/>
          </a:ln>
        </p:spPr>
      </p:sp>
      <p:sp>
        <p:nvSpPr>
          <p:cNvPr id="37" name="Shape 30"/>
          <p:cNvSpPr/>
          <p:nvPr/>
        </p:nvSpPr>
        <p:spPr>
          <a:xfrm>
            <a:off x="8298485" y="4309668"/>
            <a:ext cx="457200" cy="457200"/>
          </a:xfrm>
          <a:prstGeom prst="ellipse">
            <a:avLst/>
          </a:prstGeom>
          <a:solidFill>
            <a:srgbClr val="E5F6FA"/>
          </a:solidFill>
          <a:ln w="12700">
            <a:solidFill>
              <a:srgbClr val="E5F6FA"/>
            </a:solidFill>
            <a:prstDash val="solid"/>
          </a:ln>
        </p:spPr>
      </p:sp>
      <p:pic>
        <p:nvPicPr>
          <p:cNvPr id="38" name="Image 5" descr="/root/smile-smartleap/sunum/build/cache/varlik/ikon-refresh-cw-137A97-256.png">    </p:cNvPr>
          <p:cNvPicPr>
            <a:picLocks noChangeAspect="1"/>
          </p:cNvPicPr>
          <p:nvPr/>
        </p:nvPicPr>
        <p:blipFill>
          <a:blip r:embed="rId6"/>
          <a:stretch>
            <a:fillRect/>
          </a:stretch>
        </p:blipFill>
        <p:spPr>
          <a:xfrm>
            <a:off x="8399069" y="4410252"/>
            <a:ext cx="256032" cy="256032"/>
          </a:xfrm>
          <a:prstGeom prst="rect">
            <a:avLst/>
          </a:prstGeom>
        </p:spPr>
      </p:pic>
      <p:sp>
        <p:nvSpPr>
          <p:cNvPr id="39" name="Text 31"/>
          <p:cNvSpPr txBox="1"/>
          <p:nvPr/>
        </p:nvSpPr>
        <p:spPr>
          <a:xfrm>
            <a:off x="8874557"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Both sides adapt</a:t>
            </a:r>
            <a:endParaRPr lang="en-GB" sz="1350" dirty="0"/>
          </a:p>
        </p:txBody>
      </p:sp>
      <p:sp>
        <p:nvSpPr>
          <p:cNvPr id="40" name="Text 32"/>
          <p:cNvSpPr txBox="1"/>
          <p:nvPr/>
        </p:nvSpPr>
        <p:spPr>
          <a:xfrm>
            <a:off x="8298485" y="4904028"/>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Respect is not only the newcomer's job. Colleagues learn and adapt too.</a:t>
            </a:r>
            <a:endParaRPr lang="en-GB" sz="1550" dirty="0"/>
          </a:p>
        </p:txBody>
      </p:sp>
      <p:sp>
        <p:nvSpPr>
          <p:cNvPr id="41" name="Text 3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29</a:t>
            </a:r>
            <a:endParaRPr lang="en-GB" sz="900" dirty="0"/>
          </a:p>
        </p:txBody>
      </p:sp>
      <p:sp>
        <p:nvSpPr>
          <p:cNvPr id="42" name="Text 3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43" name="Text 3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Deardorff (2015), Tuning Journal for Higher Education 3(1), p. 142 · Council of Europe (2018), RFCDC Vol. 1, p. 50</a:t>
            </a:r>
            <a:endParaRPr lang="en-GB" sz="8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ACTIVE LISTENING TECHNIQUES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Listen for the facts and the feeling</a:t>
            </a:r>
            <a:endParaRPr lang="en-GB" sz="2800" dirty="0"/>
          </a:p>
        </p:txBody>
      </p:sp>
      <p:pic>
        <p:nvPicPr>
          <p:cNvPr id="5" name="Image 0" descr="/root/smile-smartleap/sunum/build/cache/cizim/m1-listening--16bc705e45-2400.png">    </p:cNvPr>
          <p:cNvPicPr>
            <a:picLocks noChangeAspect="1"/>
          </p:cNvPicPr>
          <p:nvPr/>
        </p:nvPicPr>
        <p:blipFill>
          <a:blip r:embed="rId1"/>
          <a:stretch>
            <a:fillRect/>
          </a:stretch>
        </p:blipFill>
        <p:spPr>
          <a:xfrm>
            <a:off x="548640" y="1997722"/>
            <a:ext cx="6751015" cy="3938092"/>
          </a:xfrm>
          <a:prstGeom prst="rect">
            <a:avLst/>
          </a:prstGeom>
        </p:spPr>
      </p:pic>
      <p:sp>
        <p:nvSpPr>
          <p:cNvPr id="6" name="Shape 3"/>
          <p:cNvSpPr/>
          <p:nvPr/>
        </p:nvSpPr>
        <p:spPr>
          <a:xfrm>
            <a:off x="3157229" y="4186841"/>
            <a:ext cx="1128776" cy="347472"/>
          </a:xfrm>
          <a:prstGeom prst="roundRect">
            <a:avLst>
              <a:gd name="adj" fmla="val 50000"/>
            </a:avLst>
          </a:prstGeom>
          <a:solidFill>
            <a:srgbClr val="FFFFFF"/>
          </a:solidFill>
          <a:ln w="15875">
            <a:solidFill>
              <a:srgbClr val="48C0DC"/>
            </a:solidFill>
            <a:prstDash val="solid"/>
          </a:ln>
        </p:spPr>
      </p:sp>
      <p:sp>
        <p:nvSpPr>
          <p:cNvPr id="7" name="Text 4"/>
          <p:cNvSpPr txBox="1"/>
          <p:nvPr/>
        </p:nvSpPr>
        <p:spPr>
          <a:xfrm>
            <a:off x="3230381" y="4186841"/>
            <a:ext cx="98247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1 · Listen</a:t>
            </a:r>
            <a:endParaRPr lang="en-GB" sz="1150" dirty="0"/>
          </a:p>
        </p:txBody>
      </p:sp>
      <p:sp>
        <p:nvSpPr>
          <p:cNvPr id="8" name="Shape 5"/>
          <p:cNvSpPr/>
          <p:nvPr/>
        </p:nvSpPr>
        <p:spPr>
          <a:xfrm>
            <a:off x="3926457" y="3044794"/>
            <a:ext cx="1210564" cy="347472"/>
          </a:xfrm>
          <a:prstGeom prst="roundRect">
            <a:avLst>
              <a:gd name="adj" fmla="val 50000"/>
            </a:avLst>
          </a:prstGeom>
          <a:solidFill>
            <a:srgbClr val="FFFFFF"/>
          </a:solidFill>
          <a:ln w="15875">
            <a:solidFill>
              <a:srgbClr val="48C0DC"/>
            </a:solidFill>
            <a:prstDash val="solid"/>
          </a:ln>
        </p:spPr>
      </p:sp>
      <p:sp>
        <p:nvSpPr>
          <p:cNvPr id="9" name="Text 6"/>
          <p:cNvSpPr txBox="1"/>
          <p:nvPr/>
        </p:nvSpPr>
        <p:spPr>
          <a:xfrm>
            <a:off x="3999609" y="3044794"/>
            <a:ext cx="1064260"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2 · Feeling</a:t>
            </a:r>
            <a:endParaRPr lang="en-GB" sz="1150" dirty="0"/>
          </a:p>
        </p:txBody>
      </p:sp>
      <p:sp>
        <p:nvSpPr>
          <p:cNvPr id="10" name="Shape 7"/>
          <p:cNvSpPr/>
          <p:nvPr/>
        </p:nvSpPr>
        <p:spPr>
          <a:xfrm>
            <a:off x="5088407" y="3044794"/>
            <a:ext cx="1046988" cy="347472"/>
          </a:xfrm>
          <a:prstGeom prst="roundRect">
            <a:avLst>
              <a:gd name="adj" fmla="val 50000"/>
            </a:avLst>
          </a:prstGeom>
          <a:solidFill>
            <a:srgbClr val="FFFFFF"/>
          </a:solidFill>
          <a:ln w="15875">
            <a:solidFill>
              <a:srgbClr val="48C0DC"/>
            </a:solidFill>
            <a:prstDash val="solid"/>
          </a:ln>
        </p:spPr>
      </p:sp>
      <p:sp>
        <p:nvSpPr>
          <p:cNvPr id="11" name="Text 8"/>
          <p:cNvSpPr txBox="1"/>
          <p:nvPr/>
        </p:nvSpPr>
        <p:spPr>
          <a:xfrm>
            <a:off x="5161559" y="3044794"/>
            <a:ext cx="900684"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3 · Facts</a:t>
            </a:r>
            <a:endParaRPr lang="en-GB" sz="1150" dirty="0"/>
          </a:p>
        </p:txBody>
      </p:sp>
      <p:sp>
        <p:nvSpPr>
          <p:cNvPr id="12" name="Shape 9"/>
          <p:cNvSpPr/>
          <p:nvPr/>
        </p:nvSpPr>
        <p:spPr>
          <a:xfrm>
            <a:off x="4075755" y="5250126"/>
            <a:ext cx="1046988" cy="347472"/>
          </a:xfrm>
          <a:prstGeom prst="roundRect">
            <a:avLst>
              <a:gd name="adj" fmla="val 50000"/>
            </a:avLst>
          </a:prstGeom>
          <a:solidFill>
            <a:srgbClr val="FFFFFF"/>
          </a:solidFill>
          <a:ln w="15875">
            <a:solidFill>
              <a:srgbClr val="48C0DC"/>
            </a:solidFill>
            <a:prstDash val="solid"/>
          </a:ln>
        </p:spPr>
      </p:sp>
      <p:sp>
        <p:nvSpPr>
          <p:cNvPr id="13" name="Text 10"/>
          <p:cNvSpPr txBox="1"/>
          <p:nvPr/>
        </p:nvSpPr>
        <p:spPr>
          <a:xfrm>
            <a:off x="4148907" y="5250126"/>
            <a:ext cx="900684"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4 · Offer</a:t>
            </a:r>
            <a:endParaRPr lang="en-GB" sz="1150" dirty="0"/>
          </a:p>
        </p:txBody>
      </p:sp>
      <p:sp>
        <p:nvSpPr>
          <p:cNvPr id="14" name="Shape 11"/>
          <p:cNvSpPr/>
          <p:nvPr/>
        </p:nvSpPr>
        <p:spPr>
          <a:xfrm>
            <a:off x="7619695" y="1945872"/>
            <a:ext cx="4023360" cy="4041792"/>
          </a:xfrm>
          <a:prstGeom prst="roundRect">
            <a:avLst>
              <a:gd name="adj" fmla="val 3182"/>
            </a:avLst>
          </a:prstGeom>
          <a:solidFill>
            <a:srgbClr val="E5F6FA"/>
          </a:solidFill>
          <a:ln w="9525">
            <a:solidFill>
              <a:srgbClr val="E5F6FA"/>
            </a:solidFill>
            <a:prstDash val="solid"/>
          </a:ln>
        </p:spPr>
      </p:sp>
      <p:sp>
        <p:nvSpPr>
          <p:cNvPr id="15" name="Text 12"/>
          <p:cNvSpPr txBox="1"/>
          <p:nvPr/>
        </p:nvSpPr>
        <p:spPr>
          <a:xfrm>
            <a:off x="7848295" y="2128752"/>
            <a:ext cx="3566160" cy="411480"/>
          </a:xfrm>
          <a:prstGeom prst="rect">
            <a:avLst/>
          </a:prstGeom>
          <a:noFill/>
          <a:ln/>
        </p:spPr>
        <p:txBody>
          <a:bodyPr wrap="square" lIns="0" tIns="0" rIns="0" bIns="0" rtlCol="0" anchor="ctr">
            <a:normAutofit/>
          </a:bodyPr>
          <a:lstStyle/>
          <a:p>
            <a:pPr indent="0" marL="0">
              <a:buNone/>
            </a:pPr>
            <a:r>
              <a:rPr lang="en-GB" altLang="en-US" sz="1400" b="1" dirty="0">
                <a:solidFill>
                  <a:srgbClr val="137A97"/>
                </a:solidFill>
                <a:latin typeface="Montserrat" pitchFamily="34" charset="0"/>
                <a:ea typeface="Montserrat" pitchFamily="34" charset="-122"/>
                <a:cs typeface="Montserrat" pitchFamily="34" charset="-120"/>
              </a:rPr>
              <a:t>Active listening</a:t>
            </a:r>
            <a:endParaRPr lang="en-GB" sz="1400" dirty="0"/>
          </a:p>
        </p:txBody>
      </p:sp>
      <p:sp>
        <p:nvSpPr>
          <p:cNvPr id="16" name="Text 13"/>
          <p:cNvSpPr txBox="1"/>
          <p:nvPr/>
        </p:nvSpPr>
        <p:spPr>
          <a:xfrm>
            <a:off x="7848295" y="2585952"/>
            <a:ext cx="3566160" cy="3218832"/>
          </a:xfrm>
          <a:prstGeom prst="rect">
            <a:avLst/>
          </a:prstGeom>
          <a:noFill/>
          <a:ln/>
        </p:spPr>
        <p:txBody>
          <a:bodyPr wrap="square" lIns="0" tIns="0" rIns="0" bIns="0" rtlCol="0" anchor="ctr">
            <a:normAutofit/>
          </a:bodyPr>
          <a:lstStyle/>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1 · Listen: </a:t>
            </a:r>
            <a:r>
              <a:rPr lang="en-GB" altLang="en-US" sz="1450" dirty="0">
                <a:solidFill>
                  <a:srgbClr val="4A5B70"/>
                </a:solidFill>
                <a:latin typeface="Montserrat" pitchFamily="34" charset="0"/>
                <a:ea typeface="Montserrat" pitchFamily="34" charset="-122"/>
                <a:cs typeface="Montserrat" pitchFamily="34" charset="-120"/>
              </a:rPr>
              <a:t>full attention. Notice words, voice, face and pauses.</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2 · Reflect the feeling: </a:t>
            </a:r>
            <a:r>
              <a:rPr lang="en-GB" altLang="en-US" sz="1450" dirty="0">
                <a:solidFill>
                  <a:srgbClr val="4A5B70"/>
                </a:solidFill>
                <a:latin typeface="Montserrat" pitchFamily="34" charset="0"/>
                <a:ea typeface="Montserrat" pitchFamily="34" charset="-122"/>
                <a:cs typeface="Montserrat" pitchFamily="34" charset="-120"/>
              </a:rPr>
              <a:t>"I can see this is frustrating."</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3 · Summarise the facts: </a:t>
            </a:r>
            <a:r>
              <a:rPr lang="en-GB" altLang="en-US" sz="1450" dirty="0">
                <a:solidFill>
                  <a:srgbClr val="4A5B70"/>
                </a:solidFill>
                <a:latin typeface="Montserrat" pitchFamily="34" charset="0"/>
                <a:ea typeface="Montserrat" pitchFamily="34" charset="-122"/>
                <a:cs typeface="Montserrat" pitchFamily="34" charset="-120"/>
              </a:rPr>
              <a:t>"So the order was wrong twice."</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4 · Ask or offer: </a:t>
            </a:r>
            <a:r>
              <a:rPr lang="en-GB" altLang="en-US" sz="1450" dirty="0">
                <a:solidFill>
                  <a:srgbClr val="4A5B70"/>
                </a:solidFill>
                <a:latin typeface="Montserrat" pitchFamily="34" charset="0"/>
                <a:ea typeface="Montserrat" pitchFamily="34" charset="-122"/>
                <a:cs typeface="Montserrat" pitchFamily="34" charset="-120"/>
              </a:rPr>
              <a:t>"What would help now?" "Would you prefer a new coffee or a refund?"</a:t>
            </a:r>
            <a:endParaRPr lang="en-GB" sz="1450" dirty="0"/>
          </a:p>
        </p:txBody>
      </p:sp>
      <p:sp>
        <p:nvSpPr>
          <p:cNvPr id="17" name="Text 1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30</a:t>
            </a:r>
            <a:endParaRPr lang="en-GB" sz="900" dirty="0"/>
          </a:p>
        </p:txBody>
      </p:sp>
      <p:sp>
        <p:nvSpPr>
          <p:cNvPr id="18" name="Text 1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19" name="Text 1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Rogers &amp; Farson (1957; reprinted 1987), Active Listening · Council of Europe (2018), RFCDC Vol. 1, p. 48</a:t>
            </a:r>
            <a:endParaRPr lang="en-GB" sz="8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ACTIVE LISTENING WITH A CUSTOMER</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The second wrong order</a:t>
            </a:r>
            <a:endParaRPr lang="en-GB" sz="2800" dirty="0"/>
          </a:p>
        </p:txBody>
      </p:sp>
      <p:pic>
        <p:nvPicPr>
          <p:cNvPr id="5" name="Image 0" descr="/root/smile-smartleap/sunum/build/cache/cizim/ortak-portrait-daniel-4276939269-400.png">    </p:cNvPr>
          <p:cNvPicPr>
            <a:picLocks noChangeAspect="1"/>
          </p:cNvPicPr>
          <p:nvPr/>
        </p:nvPicPr>
        <p:blipFill>
          <a:blip r:embed="rId1"/>
          <a:stretch>
            <a:fillRect/>
          </a:stretch>
        </p:blipFill>
        <p:spPr>
          <a:xfrm>
            <a:off x="11092558" y="1945872"/>
            <a:ext cx="550498" cy="550498"/>
          </a:xfrm>
          <a:prstGeom prst="rect">
            <a:avLst/>
          </a:prstGeom>
        </p:spPr>
      </p:pic>
      <p:sp>
        <p:nvSpPr>
          <p:cNvPr id="6" name="Shape 3"/>
          <p:cNvSpPr/>
          <p:nvPr/>
        </p:nvSpPr>
        <p:spPr>
          <a:xfrm>
            <a:off x="3093415" y="1945872"/>
            <a:ext cx="7863840" cy="550498"/>
          </a:xfrm>
          <a:prstGeom prst="roundRect">
            <a:avLst>
              <a:gd name="adj" fmla="val 26577"/>
            </a:avLst>
          </a:prstGeom>
          <a:solidFill>
            <a:srgbClr val="F4F7FB"/>
          </a:solidFill>
          <a:ln w="9525">
            <a:solidFill>
              <a:srgbClr val="D6DEE8"/>
            </a:solidFill>
            <a:prstDash val="solid"/>
          </a:ln>
        </p:spPr>
      </p:sp>
      <p:sp>
        <p:nvSpPr>
          <p:cNvPr id="7" name="Text 4"/>
          <p:cNvSpPr txBox="1"/>
          <p:nvPr/>
        </p:nvSpPr>
        <p:spPr>
          <a:xfrm>
            <a:off x="3322015" y="1945872"/>
            <a:ext cx="7406640" cy="550498"/>
          </a:xfrm>
          <a:prstGeom prst="rect">
            <a:avLst/>
          </a:prstGeom>
          <a:noFill/>
          <a:ln/>
        </p:spPr>
        <p:txBody>
          <a:bodyPr wrap="square" lIns="0" tIns="0" rIns="0" bIns="0" rtlCol="0" anchor="ctr">
            <a:normAutofit/>
          </a:bodyPr>
          <a:lstStyle/>
          <a:p>
            <a:pPr indent="0" marL="0">
              <a:buNone/>
            </a:pPr>
            <a:r>
              <a:rPr lang="en-GB" altLang="en-US" sz="1150" b="1" dirty="0">
                <a:solidFill>
                  <a:srgbClr val="6B7A8C"/>
                </a:solidFill>
                <a:latin typeface="Montserrat" pitchFamily="34" charset="0"/>
                <a:ea typeface="Montserrat" pitchFamily="34" charset="-122"/>
                <a:cs typeface="Montserrat" pitchFamily="34" charset="-120"/>
              </a:rPr>
              <a:t>Customer  </a:t>
            </a:r>
            <a:r>
              <a:rPr lang="en-GB" altLang="en-US" sz="1500" dirty="0">
                <a:solidFill>
                  <a:srgbClr val="183454"/>
                </a:solidFill>
                <a:latin typeface="Montserrat" pitchFamily="34" charset="0"/>
                <a:ea typeface="Montserrat" pitchFamily="34" charset="-122"/>
                <a:cs typeface="Montserrat" pitchFamily="34" charset="-120"/>
              </a:rPr>
              <a:t>This is the second time my order is wrong! I asked for oat milk.</a:t>
            </a:r>
            <a:endParaRPr lang="en-GB" sz="1500" dirty="0"/>
          </a:p>
        </p:txBody>
      </p:sp>
      <p:pic>
        <p:nvPicPr>
          <p:cNvPr id="8" name="Image 1" descr="/root/smile-smartleap/sunum/build/cache/cizim/ortak-portrait-mariam-0fe4789aed-400.png">    </p:cNvPr>
          <p:cNvPicPr>
            <a:picLocks noChangeAspect="1"/>
          </p:cNvPicPr>
          <p:nvPr/>
        </p:nvPicPr>
        <p:blipFill>
          <a:blip r:embed="rId2"/>
          <a:stretch>
            <a:fillRect/>
          </a:stretch>
        </p:blipFill>
        <p:spPr>
          <a:xfrm>
            <a:off x="548640" y="2624386"/>
            <a:ext cx="550498" cy="550498"/>
          </a:xfrm>
          <a:prstGeom prst="rect">
            <a:avLst/>
          </a:prstGeom>
        </p:spPr>
      </p:pic>
      <p:sp>
        <p:nvSpPr>
          <p:cNvPr id="9" name="Shape 5"/>
          <p:cNvSpPr/>
          <p:nvPr/>
        </p:nvSpPr>
        <p:spPr>
          <a:xfrm>
            <a:off x="1234440" y="2624386"/>
            <a:ext cx="7863840" cy="550498"/>
          </a:xfrm>
          <a:prstGeom prst="roundRect">
            <a:avLst>
              <a:gd name="adj" fmla="val 26577"/>
            </a:avLst>
          </a:prstGeom>
          <a:solidFill>
            <a:srgbClr val="E5F6FA"/>
          </a:solidFill>
          <a:ln w="9525">
            <a:solidFill>
              <a:srgbClr val="E5F6FA"/>
            </a:solidFill>
            <a:prstDash val="solid"/>
          </a:ln>
        </p:spPr>
      </p:sp>
      <p:sp>
        <p:nvSpPr>
          <p:cNvPr id="10" name="Text 6"/>
          <p:cNvSpPr txBox="1"/>
          <p:nvPr/>
        </p:nvSpPr>
        <p:spPr>
          <a:xfrm>
            <a:off x="1463040" y="2624386"/>
            <a:ext cx="7406640" cy="550498"/>
          </a:xfrm>
          <a:prstGeom prst="rect">
            <a:avLst/>
          </a:prstGeom>
          <a:noFill/>
          <a:ln/>
        </p:spPr>
        <p:txBody>
          <a:bodyPr wrap="square" lIns="0" tIns="0" rIns="0" bIns="0" rtlCol="0" anchor="ctr">
            <a:normAutofit/>
          </a:bodyPr>
          <a:lstStyle/>
          <a:p>
            <a:pPr indent="0" marL="0">
              <a:buNone/>
            </a:pPr>
            <a:r>
              <a:rPr lang="en-GB" altLang="en-US" sz="1150" b="1" dirty="0">
                <a:solidFill>
                  <a:srgbClr val="137A97"/>
                </a:solidFill>
                <a:latin typeface="Montserrat" pitchFamily="34" charset="0"/>
                <a:ea typeface="Montserrat" pitchFamily="34" charset="-122"/>
                <a:cs typeface="Montserrat" pitchFamily="34" charset="-120"/>
              </a:rPr>
              <a:t>Mariam  </a:t>
            </a:r>
            <a:r>
              <a:rPr lang="en-GB" altLang="en-US" sz="1500" dirty="0">
                <a:solidFill>
                  <a:srgbClr val="183454"/>
                </a:solidFill>
                <a:latin typeface="Montserrat" pitchFamily="34" charset="0"/>
                <a:ea typeface="Montserrat" pitchFamily="34" charset="-122"/>
                <a:cs typeface="Montserrat" pitchFamily="34" charset="-120"/>
              </a:rPr>
              <a:t>I'm sorry about that. So the order was wrong twice. I understand why you're upset.</a:t>
            </a:r>
            <a:endParaRPr lang="en-GB" sz="1500" dirty="0"/>
          </a:p>
        </p:txBody>
      </p:sp>
      <p:pic>
        <p:nvPicPr>
          <p:cNvPr id="11" name="Image 2" descr="/root/smile-smartleap/sunum/build/cache/cizim/ortak-portrait-daniel-03a10edfe1-400.png">    </p:cNvPr>
          <p:cNvPicPr>
            <a:picLocks noChangeAspect="1"/>
          </p:cNvPicPr>
          <p:nvPr/>
        </p:nvPicPr>
        <p:blipFill>
          <a:blip r:embed="rId3"/>
          <a:stretch>
            <a:fillRect/>
          </a:stretch>
        </p:blipFill>
        <p:spPr>
          <a:xfrm>
            <a:off x="11092558" y="3302899"/>
            <a:ext cx="550498" cy="550498"/>
          </a:xfrm>
          <a:prstGeom prst="rect">
            <a:avLst/>
          </a:prstGeom>
        </p:spPr>
      </p:pic>
      <p:sp>
        <p:nvSpPr>
          <p:cNvPr id="12" name="Shape 7"/>
          <p:cNvSpPr/>
          <p:nvPr/>
        </p:nvSpPr>
        <p:spPr>
          <a:xfrm>
            <a:off x="3093415" y="3302899"/>
            <a:ext cx="7863840" cy="550498"/>
          </a:xfrm>
          <a:prstGeom prst="roundRect">
            <a:avLst>
              <a:gd name="adj" fmla="val 26577"/>
            </a:avLst>
          </a:prstGeom>
          <a:solidFill>
            <a:srgbClr val="F4F7FB"/>
          </a:solidFill>
          <a:ln w="9525">
            <a:solidFill>
              <a:srgbClr val="D6DEE8"/>
            </a:solidFill>
            <a:prstDash val="solid"/>
          </a:ln>
        </p:spPr>
      </p:sp>
      <p:sp>
        <p:nvSpPr>
          <p:cNvPr id="13" name="Text 8"/>
          <p:cNvSpPr txBox="1"/>
          <p:nvPr/>
        </p:nvSpPr>
        <p:spPr>
          <a:xfrm>
            <a:off x="3322015" y="3302899"/>
            <a:ext cx="7406640" cy="550498"/>
          </a:xfrm>
          <a:prstGeom prst="rect">
            <a:avLst/>
          </a:prstGeom>
          <a:noFill/>
          <a:ln/>
        </p:spPr>
        <p:txBody>
          <a:bodyPr wrap="square" lIns="0" tIns="0" rIns="0" bIns="0" rtlCol="0" anchor="ctr">
            <a:normAutofit/>
          </a:bodyPr>
          <a:lstStyle/>
          <a:p>
            <a:pPr indent="0" marL="0">
              <a:buNone/>
            </a:pPr>
            <a:r>
              <a:rPr lang="en-GB" altLang="en-US" sz="1350" b="1" dirty="0">
                <a:solidFill>
                  <a:srgbClr val="6B7A8C"/>
                </a:solidFill>
                <a:latin typeface="Montserrat" pitchFamily="34" charset="0"/>
                <a:ea typeface="Montserrat" pitchFamily="34" charset="-122"/>
                <a:cs typeface="Montserrat" pitchFamily="34" charset="-120"/>
              </a:rPr>
              <a:t>Customer  </a:t>
            </a:r>
            <a:r>
              <a:rPr lang="en-GB" altLang="en-US" sz="1750" dirty="0">
                <a:solidFill>
                  <a:srgbClr val="183454"/>
                </a:solidFill>
                <a:latin typeface="Montserrat" pitchFamily="34" charset="0"/>
                <a:ea typeface="Montserrat" pitchFamily="34" charset="-122"/>
                <a:cs typeface="Montserrat" pitchFamily="34" charset="-120"/>
              </a:rPr>
              <a:t>Yes. And I'm in a hurry.</a:t>
            </a:r>
            <a:endParaRPr lang="en-GB" sz="1750" dirty="0"/>
          </a:p>
        </p:txBody>
      </p:sp>
      <p:pic>
        <p:nvPicPr>
          <p:cNvPr id="14" name="Image 3" descr="/root/smile-smartleap/sunum/build/cache/cizim/ortak-portrait-mariam-0fe4789aed-400.png">    </p:cNvPr>
          <p:cNvPicPr>
            <a:picLocks noChangeAspect="1"/>
          </p:cNvPicPr>
          <p:nvPr/>
        </p:nvPicPr>
        <p:blipFill>
          <a:blip r:embed="rId4"/>
          <a:stretch>
            <a:fillRect/>
          </a:stretch>
        </p:blipFill>
        <p:spPr>
          <a:xfrm>
            <a:off x="548640" y="3981413"/>
            <a:ext cx="550498" cy="550498"/>
          </a:xfrm>
          <a:prstGeom prst="rect">
            <a:avLst/>
          </a:prstGeom>
        </p:spPr>
      </p:pic>
      <p:sp>
        <p:nvSpPr>
          <p:cNvPr id="15" name="Shape 9"/>
          <p:cNvSpPr/>
          <p:nvPr/>
        </p:nvSpPr>
        <p:spPr>
          <a:xfrm>
            <a:off x="1234440" y="3981413"/>
            <a:ext cx="7863840" cy="550498"/>
          </a:xfrm>
          <a:prstGeom prst="roundRect">
            <a:avLst>
              <a:gd name="adj" fmla="val 26577"/>
            </a:avLst>
          </a:prstGeom>
          <a:solidFill>
            <a:srgbClr val="E5F6FA"/>
          </a:solidFill>
          <a:ln w="9525">
            <a:solidFill>
              <a:srgbClr val="E5F6FA"/>
            </a:solidFill>
            <a:prstDash val="solid"/>
          </a:ln>
        </p:spPr>
      </p:sp>
      <p:sp>
        <p:nvSpPr>
          <p:cNvPr id="16" name="Text 10"/>
          <p:cNvSpPr txBox="1"/>
          <p:nvPr/>
        </p:nvSpPr>
        <p:spPr>
          <a:xfrm>
            <a:off x="1463040" y="3981413"/>
            <a:ext cx="7406640" cy="550498"/>
          </a:xfrm>
          <a:prstGeom prst="rect">
            <a:avLst/>
          </a:prstGeom>
          <a:noFill/>
          <a:ln/>
        </p:spPr>
        <p:txBody>
          <a:bodyPr wrap="square" lIns="0" tIns="0" rIns="0" bIns="0" rtlCol="0" anchor="ctr">
            <a:normAutofit/>
          </a:bodyPr>
          <a:lstStyle/>
          <a:p>
            <a:pPr indent="0" marL="0">
              <a:buNone/>
            </a:pPr>
            <a:r>
              <a:rPr lang="en-GB" altLang="en-US" sz="1150" b="1" dirty="0">
                <a:solidFill>
                  <a:srgbClr val="137A97"/>
                </a:solidFill>
                <a:latin typeface="Montserrat" pitchFamily="34" charset="0"/>
                <a:ea typeface="Montserrat" pitchFamily="34" charset="-122"/>
                <a:cs typeface="Montserrat" pitchFamily="34" charset="-120"/>
              </a:rPr>
              <a:t>Mariam  </a:t>
            </a:r>
            <a:r>
              <a:rPr lang="en-GB" altLang="en-US" sz="1500" dirty="0">
                <a:solidFill>
                  <a:srgbClr val="183454"/>
                </a:solidFill>
                <a:latin typeface="Montserrat" pitchFamily="34" charset="0"/>
                <a:ea typeface="Montserrat" pitchFamily="34" charset="-122"/>
                <a:cs typeface="Montserrat" pitchFamily="34" charset="-120"/>
              </a:rPr>
              <a:t>Let me see what I can do. Would you prefer a new coffee right now, or a refund?</a:t>
            </a:r>
            <a:endParaRPr lang="en-GB" sz="1500" dirty="0"/>
          </a:p>
        </p:txBody>
      </p:sp>
      <p:pic>
        <p:nvPicPr>
          <p:cNvPr id="17" name="Image 4" descr="/root/smile-smartleap/sunum/build/cache/cizim/ortak-portrait-daniel-d67b32df3d-400.png">    </p:cNvPr>
          <p:cNvPicPr>
            <a:picLocks noChangeAspect="1"/>
          </p:cNvPicPr>
          <p:nvPr/>
        </p:nvPicPr>
        <p:blipFill>
          <a:blip r:embed="rId5"/>
          <a:stretch>
            <a:fillRect/>
          </a:stretch>
        </p:blipFill>
        <p:spPr>
          <a:xfrm>
            <a:off x="11092558" y="4659926"/>
            <a:ext cx="550498" cy="550498"/>
          </a:xfrm>
          <a:prstGeom prst="rect">
            <a:avLst/>
          </a:prstGeom>
        </p:spPr>
      </p:pic>
      <p:sp>
        <p:nvSpPr>
          <p:cNvPr id="18" name="Shape 11"/>
          <p:cNvSpPr/>
          <p:nvPr/>
        </p:nvSpPr>
        <p:spPr>
          <a:xfrm>
            <a:off x="3093415" y="4659926"/>
            <a:ext cx="7863840" cy="550498"/>
          </a:xfrm>
          <a:prstGeom prst="roundRect">
            <a:avLst>
              <a:gd name="adj" fmla="val 26577"/>
            </a:avLst>
          </a:prstGeom>
          <a:solidFill>
            <a:srgbClr val="F4F7FB"/>
          </a:solidFill>
          <a:ln w="9525">
            <a:solidFill>
              <a:srgbClr val="D6DEE8"/>
            </a:solidFill>
            <a:prstDash val="solid"/>
          </a:ln>
        </p:spPr>
      </p:sp>
      <p:sp>
        <p:nvSpPr>
          <p:cNvPr id="19" name="Text 12"/>
          <p:cNvSpPr txBox="1"/>
          <p:nvPr/>
        </p:nvSpPr>
        <p:spPr>
          <a:xfrm>
            <a:off x="3322015" y="4659926"/>
            <a:ext cx="7406640" cy="550498"/>
          </a:xfrm>
          <a:prstGeom prst="rect">
            <a:avLst/>
          </a:prstGeom>
          <a:noFill/>
          <a:ln/>
        </p:spPr>
        <p:txBody>
          <a:bodyPr wrap="square" lIns="0" tIns="0" rIns="0" bIns="0" rtlCol="0" anchor="ctr">
            <a:normAutofit/>
          </a:bodyPr>
          <a:lstStyle/>
          <a:p>
            <a:pPr indent="0" marL="0">
              <a:buNone/>
            </a:pPr>
            <a:r>
              <a:rPr lang="en-GB" altLang="en-US" sz="1350" b="1" dirty="0">
                <a:solidFill>
                  <a:srgbClr val="6B7A8C"/>
                </a:solidFill>
                <a:latin typeface="Montserrat" pitchFamily="34" charset="0"/>
                <a:ea typeface="Montserrat" pitchFamily="34" charset="-122"/>
                <a:cs typeface="Montserrat" pitchFamily="34" charset="-120"/>
              </a:rPr>
              <a:t>Customer  </a:t>
            </a:r>
            <a:r>
              <a:rPr lang="en-GB" altLang="en-US" sz="1750" dirty="0">
                <a:solidFill>
                  <a:srgbClr val="183454"/>
                </a:solidFill>
                <a:latin typeface="Montserrat" pitchFamily="34" charset="0"/>
                <a:ea typeface="Montserrat" pitchFamily="34" charset="-122"/>
                <a:cs typeface="Montserrat" pitchFamily="34" charset="-120"/>
              </a:rPr>
              <a:t>A new one, quickly please.</a:t>
            </a:r>
            <a:endParaRPr lang="en-GB" sz="1750" dirty="0"/>
          </a:p>
        </p:txBody>
      </p:sp>
      <p:sp>
        <p:nvSpPr>
          <p:cNvPr id="20" name="Shape 13"/>
          <p:cNvSpPr/>
          <p:nvPr/>
        </p:nvSpPr>
        <p:spPr>
          <a:xfrm>
            <a:off x="548640" y="5329296"/>
            <a:ext cx="11094415" cy="658368"/>
          </a:xfrm>
          <a:prstGeom prst="roundRect">
            <a:avLst>
              <a:gd name="adj" fmla="val 13889"/>
            </a:avLst>
          </a:prstGeom>
          <a:solidFill>
            <a:srgbClr val="FEF4DE"/>
          </a:solidFill>
          <a:ln w="9525">
            <a:solidFill>
              <a:srgbClr val="FEF4DE"/>
            </a:solidFill>
            <a:prstDash val="solid"/>
          </a:ln>
        </p:spPr>
      </p:sp>
      <p:pic>
        <p:nvPicPr>
          <p:cNvPr id="21" name="Image 5" descr="/root/smile-smartleap/sunum/build/cache/varlik/ikon-lightbulb-8A6000-256.png">    </p:cNvPr>
          <p:cNvPicPr>
            <a:picLocks noChangeAspect="1"/>
          </p:cNvPicPr>
          <p:nvPr/>
        </p:nvPicPr>
        <p:blipFill>
          <a:blip r:embed="rId6"/>
          <a:stretch>
            <a:fillRect/>
          </a:stretch>
        </p:blipFill>
        <p:spPr>
          <a:xfrm>
            <a:off x="731520" y="5493888"/>
            <a:ext cx="329184" cy="329184"/>
          </a:xfrm>
          <a:prstGeom prst="rect">
            <a:avLst/>
          </a:prstGeom>
        </p:spPr>
      </p:pic>
      <p:sp>
        <p:nvSpPr>
          <p:cNvPr id="22" name="Text 14"/>
          <p:cNvSpPr txBox="1"/>
          <p:nvPr/>
        </p:nvSpPr>
        <p:spPr>
          <a:xfrm>
            <a:off x="1188720" y="5329296"/>
            <a:ext cx="10271455" cy="658368"/>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Invented scenario: Mariam, 19, works in a café in Amsterdam; her Dutch is A2-B1. Listen, name the feeling, summarise, offer two options.</a:t>
            </a:r>
            <a:endParaRPr lang="en-GB" sz="1250" dirty="0"/>
          </a:p>
        </p:txBody>
      </p:sp>
      <p:sp>
        <p:nvSpPr>
          <p:cNvPr id="23"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31</a:t>
            </a:r>
            <a:endParaRPr lang="en-GB" sz="900" dirty="0"/>
          </a:p>
        </p:txBody>
      </p:sp>
      <p:sp>
        <p:nvSpPr>
          <p:cNvPr id="24"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"Say it again, with your accent!"</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48C0DC"/>
          </a:solidFill>
          <a:ln w="12700">
            <a:solidFill>
              <a:srgbClr val="48C0DC"/>
            </a:solidFill>
            <a:prstDash val="solid"/>
          </a:ln>
        </p:spPr>
      </p:sp>
      <p:pic>
        <p:nvPicPr>
          <p:cNvPr id="7" name="Image 0" descr="/root/smile-smartleap/sunum/build/cache/cizim/ortak-portrait-aylin-a89a1aa229-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Sara, 23</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Supermarket team in Greece</a:t>
            </a:r>
            <a:endParaRPr lang="en-GB" sz="1600" dirty="0"/>
          </a:p>
        </p:txBody>
      </p:sp>
      <p:sp>
        <p:nvSpPr>
          <p:cNvPr id="9" name="Shape 6"/>
          <p:cNvSpPr/>
          <p:nvPr/>
        </p:nvSpPr>
        <p:spPr>
          <a:xfrm>
            <a:off x="822960" y="3088872"/>
            <a:ext cx="905256"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90525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Retail</a:t>
            </a:r>
            <a:endParaRPr lang="en-GB" sz="1000" dirty="0"/>
          </a:p>
        </p:txBody>
      </p:sp>
      <p:sp>
        <p:nvSpPr>
          <p:cNvPr id="11" name="Shape 8"/>
          <p:cNvSpPr/>
          <p:nvPr/>
        </p:nvSpPr>
        <p:spPr>
          <a:xfrm>
            <a:off x="1819656" y="3088872"/>
            <a:ext cx="905256"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1819656" y="3088872"/>
            <a:ext cx="90525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Greece</a:t>
            </a:r>
            <a:endParaRPr lang="en-GB" sz="1000" dirty="0"/>
          </a:p>
        </p:txBody>
      </p:sp>
      <p:sp>
        <p:nvSpPr>
          <p:cNvPr id="13" name="Shape 10"/>
          <p:cNvSpPr/>
          <p:nvPr/>
        </p:nvSpPr>
        <p:spPr>
          <a:xfrm>
            <a:off x="2816352" y="3088872"/>
            <a:ext cx="2153412"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2816352" y="3088872"/>
            <a:ext cx="215341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A "joke" that hurts</a:t>
            </a:r>
            <a:endParaRPr lang="en-GB" sz="1000" dirty="0"/>
          </a:p>
        </p:txBody>
      </p:sp>
      <p:pic>
        <p:nvPicPr>
          <p:cNvPr id="15" name="Image 1" descr="/root/smile-smartleap/sunum/build/cache/cizim/m1-sara_meeting--3827d054e5-1800.png">    </p:cNvPr>
          <p:cNvPicPr>
            <a:picLocks noChangeAspect="1"/>
          </p:cNvPicPr>
          <p:nvPr/>
        </p:nvPicPr>
        <p:blipFill>
          <a:blip r:embed="rId2"/>
          <a:stretch>
            <a:fillRect/>
          </a:stretch>
        </p:blipFill>
        <p:spPr>
          <a:xfrm>
            <a:off x="4617720" y="3644442"/>
            <a:ext cx="2651760" cy="1988820"/>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600" dirty="0">
                <a:solidFill>
                  <a:srgbClr val="183454"/>
                </a:solidFill>
                <a:latin typeface="Montserrat" pitchFamily="34" charset="0"/>
                <a:ea typeface="Montserrat" pitchFamily="34" charset="-122"/>
                <a:cs typeface="Montserrat" pitchFamily="34" charset="-120"/>
              </a:rPr>
              <a:t>In team meetings, a colleague often repeats Sara's words with an exaggerated accent, "as a joke". Others laugh. Sara laughs too, but now she avoids speaking in meetings. Her ideas for the new shelf plan stay in her head.</a:t>
            </a:r>
            <a:endParaRPr lang="en-GB" sz="16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48C0DC"/>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What is said, and what is not said?</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What could Sara say, and to whom?</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What could a colleague who sees it do?</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Where can Sara get support if it continues?</a:t>
            </a:r>
            <a:endParaRPr lang="en-GB" sz="140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27% of Muslim respondents in 13 EU countries experienced racist harassment in five years; only 21% in Greece knew the national equality body (FRA, Being Muslim in the EU, 2024).</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32</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DOCUMENTED PRACTICE: ITALY'S SAI RECEPTION NETWORK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Real practice: communication that opens work</a:t>
            </a:r>
            <a:endParaRPr lang="en-GB" sz="2800" dirty="0"/>
          </a:p>
        </p:txBody>
      </p:sp>
      <p:sp>
        <p:nvSpPr>
          <p:cNvPr id="5" name="Shape 3"/>
          <p:cNvSpPr/>
          <p:nvPr/>
        </p:nvSpPr>
        <p:spPr>
          <a:xfrm>
            <a:off x="548640" y="1945872"/>
            <a:ext cx="3545738" cy="4041792"/>
          </a:xfrm>
          <a:prstGeom prst="roundRect">
            <a:avLst>
              <a:gd name="adj" fmla="val 2579"/>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48C0DC"/>
          </a:solidFill>
          <a:ln w="12700">
            <a:solidFill>
              <a:srgbClr val="48C0DC"/>
            </a:solidFill>
            <a:prstDash val="solid"/>
          </a:ln>
        </p:spPr>
      </p:sp>
      <p:pic>
        <p:nvPicPr>
          <p:cNvPr id="7" name="Image 0" descr="/root/smile-smartleap/sunum/build/cache/cizim/m1-spot-mediator-e6b6574925-900.png">    </p:cNvPr>
          <p:cNvPicPr>
            <a:picLocks noChangeAspect="1"/>
          </p:cNvPicPr>
          <p:nvPr/>
        </p:nvPicPr>
        <p:blipFill>
          <a:blip r:embed="rId1"/>
          <a:stretch>
            <a:fillRect/>
          </a:stretch>
        </p:blipFill>
        <p:spPr>
          <a:xfrm>
            <a:off x="1521409" y="2128752"/>
            <a:ext cx="1600200" cy="1600200"/>
          </a:xfrm>
          <a:prstGeom prst="rect">
            <a:avLst/>
          </a:prstGeom>
        </p:spPr>
      </p:pic>
      <p:sp>
        <p:nvSpPr>
          <p:cNvPr id="8" name="Shape 5"/>
          <p:cNvSpPr/>
          <p:nvPr/>
        </p:nvSpPr>
        <p:spPr>
          <a:xfrm>
            <a:off x="2814218" y="2110464"/>
            <a:ext cx="1058875" cy="237744"/>
          </a:xfrm>
          <a:prstGeom prst="roundRect">
            <a:avLst>
              <a:gd name="adj" fmla="val 50000"/>
            </a:avLst>
          </a:prstGeom>
          <a:solidFill>
            <a:srgbClr val="E5F6FA"/>
          </a:solidFill>
          <a:ln w="9525">
            <a:solidFill>
              <a:srgbClr val="E5F6FA"/>
            </a:solidFill>
            <a:prstDash val="solid"/>
          </a:ln>
        </p:spPr>
      </p:sp>
      <p:sp>
        <p:nvSpPr>
          <p:cNvPr id="9" name="Text 6"/>
          <p:cNvSpPr txBox="1"/>
          <p:nvPr/>
        </p:nvSpPr>
        <p:spPr>
          <a:xfrm>
            <a:off x="2814218" y="2110464"/>
            <a:ext cx="1058875" cy="237744"/>
          </a:xfrm>
          <a:prstGeom prst="rect">
            <a:avLst/>
          </a:prstGeom>
          <a:noFill/>
          <a:ln/>
        </p:spPr>
        <p:txBody>
          <a:bodyPr wrap="square" lIns="0" tIns="0" rIns="0" bIns="0" rtlCol="0" anchor="ctr"/>
          <a:lstStyle/>
          <a:p>
            <a:pPr algn="ctr" indent="0" marL="0">
              <a:buNone/>
            </a:pPr>
            <a:r>
              <a:rPr lang="en-GB" altLang="en-US" sz="950" b="1" dirty="0">
                <a:solidFill>
                  <a:srgbClr val="137A97"/>
                </a:solidFill>
                <a:latin typeface="Montserrat" pitchFamily="34" charset="0"/>
                <a:ea typeface="Montserrat" pitchFamily="34" charset="-122"/>
                <a:cs typeface="Montserrat" pitchFamily="34" charset="-120"/>
              </a:rPr>
              <a:t>Acireale</a:t>
            </a:r>
            <a:endParaRPr lang="en-GB" sz="950" dirty="0"/>
          </a:p>
        </p:txBody>
      </p:sp>
      <p:sp>
        <p:nvSpPr>
          <p:cNvPr id="10" name="Text 7"/>
          <p:cNvSpPr txBox="1"/>
          <p:nvPr/>
        </p:nvSpPr>
        <p:spPr>
          <a:xfrm>
            <a:off x="777240" y="3820392"/>
            <a:ext cx="3088538" cy="502920"/>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"From Italian to Italian"</a:t>
            </a:r>
            <a:endParaRPr lang="en-GB" sz="1400" dirty="0"/>
          </a:p>
        </p:txBody>
      </p:sp>
      <p:sp>
        <p:nvSpPr>
          <p:cNvPr id="11" name="Text 8"/>
          <p:cNvSpPr txBox="1"/>
          <p:nvPr/>
        </p:nvSpPr>
        <p:spPr>
          <a:xfrm>
            <a:off x="777240"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In Acireale, a mediator simplifies technical words in vocational courses, so trainees are not stopped by jargon.</a:t>
            </a:r>
            <a:endParaRPr lang="en-GB" sz="1600" dirty="0"/>
          </a:p>
        </p:txBody>
      </p:sp>
      <p:sp>
        <p:nvSpPr>
          <p:cNvPr id="12" name="Shape 9"/>
          <p:cNvSpPr/>
          <p:nvPr/>
        </p:nvSpPr>
        <p:spPr>
          <a:xfrm>
            <a:off x="4322978" y="1945872"/>
            <a:ext cx="3545738" cy="4041792"/>
          </a:xfrm>
          <a:prstGeom prst="roundRect">
            <a:avLst>
              <a:gd name="adj" fmla="val 2579"/>
            </a:avLst>
          </a:prstGeom>
          <a:solidFill>
            <a:srgbClr val="FFFFFF"/>
          </a:solidFill>
          <a:ln w="9525">
            <a:solidFill>
              <a:srgbClr val="D6DEE8"/>
            </a:solidFill>
            <a:prstDash val="solid"/>
          </a:ln>
        </p:spPr>
      </p:sp>
      <p:sp>
        <p:nvSpPr>
          <p:cNvPr id="13" name="Shape 10"/>
          <p:cNvSpPr/>
          <p:nvPr/>
        </p:nvSpPr>
        <p:spPr>
          <a:xfrm>
            <a:off x="4432706" y="1945872"/>
            <a:ext cx="3326282" cy="64008"/>
          </a:xfrm>
          <a:prstGeom prst="rect">
            <a:avLst/>
          </a:prstGeom>
          <a:solidFill>
            <a:srgbClr val="48C0DC"/>
          </a:solidFill>
          <a:ln w="12700">
            <a:solidFill>
              <a:srgbClr val="48C0DC"/>
            </a:solidFill>
            <a:prstDash val="solid"/>
          </a:ln>
        </p:spPr>
      </p:sp>
      <p:pic>
        <p:nvPicPr>
          <p:cNvPr id="14" name="Image 1" descr="/root/smile-smartleap/sunum/build/cache/cizim/m1-spot-threeway-5afb1e1528-900.png">    </p:cNvPr>
          <p:cNvPicPr>
            <a:picLocks noChangeAspect="1"/>
          </p:cNvPicPr>
          <p:nvPr/>
        </p:nvPicPr>
        <p:blipFill>
          <a:blip r:embed="rId2"/>
          <a:stretch>
            <a:fillRect/>
          </a:stretch>
        </p:blipFill>
        <p:spPr>
          <a:xfrm>
            <a:off x="5295748" y="2128752"/>
            <a:ext cx="1600200" cy="1600200"/>
          </a:xfrm>
          <a:prstGeom prst="rect">
            <a:avLst/>
          </a:prstGeom>
        </p:spPr>
      </p:pic>
      <p:sp>
        <p:nvSpPr>
          <p:cNvPr id="15" name="Shape 11"/>
          <p:cNvSpPr/>
          <p:nvPr/>
        </p:nvSpPr>
        <p:spPr>
          <a:xfrm>
            <a:off x="6972605" y="2110464"/>
            <a:ext cx="694030" cy="237744"/>
          </a:xfrm>
          <a:prstGeom prst="roundRect">
            <a:avLst>
              <a:gd name="adj" fmla="val 50000"/>
            </a:avLst>
          </a:prstGeom>
          <a:solidFill>
            <a:srgbClr val="E5F6FA"/>
          </a:solidFill>
          <a:ln w="9525">
            <a:solidFill>
              <a:srgbClr val="E5F6FA"/>
            </a:solidFill>
            <a:prstDash val="solid"/>
          </a:ln>
        </p:spPr>
      </p:sp>
      <p:sp>
        <p:nvSpPr>
          <p:cNvPr id="16" name="Text 12"/>
          <p:cNvSpPr txBox="1"/>
          <p:nvPr/>
        </p:nvSpPr>
        <p:spPr>
          <a:xfrm>
            <a:off x="6972605" y="2110464"/>
            <a:ext cx="694030" cy="237744"/>
          </a:xfrm>
          <a:prstGeom prst="rect">
            <a:avLst/>
          </a:prstGeom>
          <a:noFill/>
          <a:ln/>
        </p:spPr>
        <p:txBody>
          <a:bodyPr wrap="square" lIns="0" tIns="0" rIns="0" bIns="0" rtlCol="0" anchor="ctr"/>
          <a:lstStyle/>
          <a:p>
            <a:pPr algn="ctr" indent="0" marL="0">
              <a:buNone/>
            </a:pPr>
            <a:r>
              <a:rPr lang="en-GB" altLang="en-US" sz="950" b="1" dirty="0">
                <a:solidFill>
                  <a:srgbClr val="137A97"/>
                </a:solidFill>
                <a:latin typeface="Montserrat" pitchFamily="34" charset="0"/>
                <a:ea typeface="Montserrat" pitchFamily="34" charset="-122"/>
                <a:cs typeface="Montserrat" pitchFamily="34" charset="-120"/>
              </a:rPr>
              <a:t>Rome</a:t>
            </a:r>
            <a:endParaRPr lang="en-GB" sz="950" dirty="0"/>
          </a:p>
        </p:txBody>
      </p:sp>
      <p:sp>
        <p:nvSpPr>
          <p:cNvPr id="17" name="Text 13"/>
          <p:cNvSpPr txBox="1"/>
          <p:nvPr/>
        </p:nvSpPr>
        <p:spPr>
          <a:xfrm>
            <a:off x="4551578" y="3820392"/>
            <a:ext cx="3088538" cy="502920"/>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Three-way talk in an internship</a:t>
            </a:r>
            <a:endParaRPr lang="en-GB" sz="1400" dirty="0"/>
          </a:p>
        </p:txBody>
      </p:sp>
      <p:sp>
        <p:nvSpPr>
          <p:cNvPr id="18" name="Text 14"/>
          <p:cNvSpPr txBox="1"/>
          <p:nvPr/>
        </p:nvSpPr>
        <p:spPr>
          <a:xfrm>
            <a:off x="4551578"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D., mother of a one-year-old, did a three-month internship as a hotel chambermaid in Rome. It led to a job.</a:t>
            </a:r>
            <a:endParaRPr lang="en-GB" sz="1600" dirty="0"/>
          </a:p>
        </p:txBody>
      </p:sp>
      <p:sp>
        <p:nvSpPr>
          <p:cNvPr id="19" name="Shape 15"/>
          <p:cNvSpPr/>
          <p:nvPr/>
        </p:nvSpPr>
        <p:spPr>
          <a:xfrm>
            <a:off x="8097317" y="1945872"/>
            <a:ext cx="3545738" cy="4041792"/>
          </a:xfrm>
          <a:prstGeom prst="roundRect">
            <a:avLst>
              <a:gd name="adj" fmla="val 2579"/>
            </a:avLst>
          </a:prstGeom>
          <a:solidFill>
            <a:srgbClr val="FFFFFF"/>
          </a:solidFill>
          <a:ln w="9525">
            <a:solidFill>
              <a:srgbClr val="D6DEE8"/>
            </a:solidFill>
            <a:prstDash val="solid"/>
          </a:ln>
        </p:spPr>
      </p:sp>
      <p:sp>
        <p:nvSpPr>
          <p:cNvPr id="20" name="Shape 16"/>
          <p:cNvSpPr/>
          <p:nvPr/>
        </p:nvSpPr>
        <p:spPr>
          <a:xfrm>
            <a:off x="8207045" y="1945872"/>
            <a:ext cx="3326282" cy="64008"/>
          </a:xfrm>
          <a:prstGeom prst="rect">
            <a:avLst/>
          </a:prstGeom>
          <a:solidFill>
            <a:srgbClr val="48C0DC"/>
          </a:solidFill>
          <a:ln w="12700">
            <a:solidFill>
              <a:srgbClr val="48C0DC"/>
            </a:solidFill>
            <a:prstDash val="solid"/>
          </a:ln>
        </p:spPr>
      </p:sp>
      <p:pic>
        <p:nvPicPr>
          <p:cNvPr id="21" name="Image 2" descr="/root/smile-smartleap/sunum/build/cache/cizim/m1-spot-numbers-240e420858-900.png">    </p:cNvPr>
          <p:cNvPicPr>
            <a:picLocks noChangeAspect="1"/>
          </p:cNvPicPr>
          <p:nvPr/>
        </p:nvPicPr>
        <p:blipFill>
          <a:blip r:embed="rId3"/>
          <a:stretch>
            <a:fillRect/>
          </a:stretch>
        </p:blipFill>
        <p:spPr>
          <a:xfrm>
            <a:off x="9070086" y="2128752"/>
            <a:ext cx="1600200" cy="1600200"/>
          </a:xfrm>
          <a:prstGeom prst="rect">
            <a:avLst/>
          </a:prstGeom>
        </p:spPr>
      </p:pic>
      <p:sp>
        <p:nvSpPr>
          <p:cNvPr id="22" name="Shape 17"/>
          <p:cNvSpPr/>
          <p:nvPr/>
        </p:nvSpPr>
        <p:spPr>
          <a:xfrm>
            <a:off x="10746943" y="2110464"/>
            <a:ext cx="694030" cy="237744"/>
          </a:xfrm>
          <a:prstGeom prst="roundRect">
            <a:avLst>
              <a:gd name="adj" fmla="val 50000"/>
            </a:avLst>
          </a:prstGeom>
          <a:solidFill>
            <a:srgbClr val="E5F6FA"/>
          </a:solidFill>
          <a:ln w="9525">
            <a:solidFill>
              <a:srgbClr val="E5F6FA"/>
            </a:solidFill>
            <a:prstDash val="solid"/>
          </a:ln>
        </p:spPr>
      </p:sp>
      <p:sp>
        <p:nvSpPr>
          <p:cNvPr id="23" name="Text 18"/>
          <p:cNvSpPr txBox="1"/>
          <p:nvPr/>
        </p:nvSpPr>
        <p:spPr>
          <a:xfrm>
            <a:off x="10746943" y="2110464"/>
            <a:ext cx="694030" cy="237744"/>
          </a:xfrm>
          <a:prstGeom prst="rect">
            <a:avLst/>
          </a:prstGeom>
          <a:noFill/>
          <a:ln/>
        </p:spPr>
        <p:txBody>
          <a:bodyPr wrap="square" lIns="0" tIns="0" rIns="0" bIns="0" rtlCol="0" anchor="ctr"/>
          <a:lstStyle/>
          <a:p>
            <a:pPr algn="ctr" indent="0" marL="0">
              <a:buNone/>
            </a:pPr>
            <a:r>
              <a:rPr lang="en-GB" altLang="en-US" sz="950" b="1" dirty="0">
                <a:solidFill>
                  <a:srgbClr val="137A97"/>
                </a:solidFill>
                <a:latin typeface="Montserrat" pitchFamily="34" charset="0"/>
                <a:ea typeface="Montserrat" pitchFamily="34" charset="-122"/>
                <a:cs typeface="Montserrat" pitchFamily="34" charset="-120"/>
              </a:rPr>
              <a:t>2025</a:t>
            </a:r>
            <a:endParaRPr lang="en-GB" sz="950" dirty="0"/>
          </a:p>
        </p:txBody>
      </p:sp>
      <p:sp>
        <p:nvSpPr>
          <p:cNvPr id="24" name="Text 19"/>
          <p:cNvSpPr txBox="1"/>
          <p:nvPr/>
        </p:nvSpPr>
        <p:spPr>
          <a:xfrm>
            <a:off x="8325917" y="3820392"/>
            <a:ext cx="3088538" cy="502920"/>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The network in numbers</a:t>
            </a:r>
            <a:endParaRPr lang="en-GB" sz="1400" dirty="0"/>
          </a:p>
        </p:txBody>
      </p:sp>
      <p:sp>
        <p:nvSpPr>
          <p:cNvPr id="25" name="Text 20"/>
          <p:cNvSpPr txBox="1"/>
          <p:nvPr/>
        </p:nvSpPr>
        <p:spPr>
          <a:xfrm>
            <a:off x="8325917"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55,779 people supported in 2025. Of adults: 18.6% vocational training, 10.6% internship, 33.8% job placement.</a:t>
            </a:r>
            <a:endParaRPr lang="en-GB" sz="1600" dirty="0"/>
          </a:p>
        </p:txBody>
      </p:sp>
      <p:sp>
        <p:nvSpPr>
          <p:cNvPr id="26" name="Text 2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33</a:t>
            </a:r>
            <a:endParaRPr lang="en-GB" sz="900" dirty="0"/>
          </a:p>
        </p:txBody>
      </p:sp>
      <p:sp>
        <p:nvSpPr>
          <p:cNvPr id="27" name="Text 2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28" name="Text 23"/>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Servizio Centrale SAI, ANCI &amp; Cittalia (2026), XXIV Rapporto annuale SAI, pp. 103, 105, 117 (programme statistics, no comparison group)</a:t>
            </a:r>
            <a:endParaRPr lang="en-GB" sz="8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48C0DC"/>
          </a:solidFill>
          <a:ln w="12700">
            <a:solidFill>
              <a:srgbClr val="48C0DC"/>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Case study analysis: what would respect look like?</a:t>
            </a:r>
            <a:endParaRPr lang="en-GB" sz="2800" dirty="0"/>
          </a:p>
        </p:txBody>
      </p:sp>
      <p:sp>
        <p:nvSpPr>
          <p:cNvPr id="6" name="Shape 4"/>
          <p:cNvSpPr/>
          <p:nvPr/>
        </p:nvSpPr>
        <p:spPr>
          <a:xfrm>
            <a:off x="548640" y="1945872"/>
            <a:ext cx="3246120" cy="4041792"/>
          </a:xfrm>
          <a:prstGeom prst="roundRect">
            <a:avLst>
              <a:gd name="adj" fmla="val 3944"/>
            </a:avLst>
          </a:prstGeom>
          <a:solidFill>
            <a:srgbClr val="48C0DC"/>
          </a:solidFill>
          <a:ln w="9525">
            <a:solidFill>
              <a:srgbClr val="48C0DC"/>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45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Groups of 3-4</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Case study texts (Sara, Fatou, the SAI Rome case), flipchart</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Find respectful, supportive words for every person in the case</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group-7f6ee8331f-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137A97"/>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Each group gets one case: Sara and the accent "jokes" (invented), Fatou is "too quiet" (invented) or the SAI Rome internship (real).</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Answer: Who is affected? What is said, and what is not said?</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Write what respectful, supportive communication would sound like for each person, including bystanders.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Use active listening: how would you reflect the feeling and summarise the facts?</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Present in 2 minutes. Add your best sentences to a "team charter" on the flipchart.</a:t>
            </a:r>
            <a:endParaRPr lang="en-GB" sz="1100" dirty="0"/>
          </a:p>
        </p:txBody>
      </p:sp>
      <p:sp>
        <p:nvSpPr>
          <p:cNvPr id="19" name="Shape 12"/>
          <p:cNvSpPr/>
          <p:nvPr/>
        </p:nvSpPr>
        <p:spPr>
          <a:xfrm>
            <a:off x="4069080" y="4637045"/>
            <a:ext cx="7573975" cy="1350619"/>
          </a:xfrm>
          <a:prstGeom prst="roundRect">
            <a:avLst>
              <a:gd name="adj" fmla="val 9478"/>
            </a:avLst>
          </a:prstGeom>
          <a:solidFill>
            <a:srgbClr val="E5F6FA"/>
          </a:solidFill>
          <a:ln w="9525">
            <a:solidFill>
              <a:srgbClr val="E5F6FA"/>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137A97"/>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does a supportive colleague do in this case?</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can a bystander say?</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listening technique helped?</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34</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48C0DC-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1-s5_channels--218e9b05a5-2000.png">    </p:cNvPr>
          <p:cNvPicPr>
            <a:picLocks noChangeAspect="1"/>
          </p:cNvPicPr>
          <p:nvPr/>
        </p:nvPicPr>
        <p:blipFill>
          <a:blip r:embed="rId2"/>
          <a:stretch>
            <a:fillRect/>
          </a:stretch>
        </p:blipFill>
        <p:spPr>
          <a:xfrm>
            <a:off x="8076895" y="1739541"/>
            <a:ext cx="3703320" cy="336631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48C0DC"/>
                </a:solidFill>
                <a:latin typeface="Montserrat" pitchFamily="34" charset="0"/>
                <a:ea typeface="Montserrat" pitchFamily="34" charset="-122"/>
                <a:cs typeface="Montserrat" pitchFamily="34" charset="-120"/>
              </a:rPr>
              <a:t>05</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SESSION 5  ·  1.5 h</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Practical strategies for workplace communication</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Feedback, conflict, diverse teams and the channels we use every day: phone, email and group chats.</a:t>
            </a:r>
            <a:endParaRPr lang="en-GB" sz="1800" dirty="0"/>
          </a:p>
        </p:txBody>
      </p:sp>
      <p:sp>
        <p:nvSpPr>
          <p:cNvPr id="10" name="Shape 5"/>
          <p:cNvSpPr/>
          <p:nvPr/>
        </p:nvSpPr>
        <p:spPr>
          <a:xfrm>
            <a:off x="548640" y="5073120"/>
            <a:ext cx="1100938"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10093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Feedback</a:t>
            </a:r>
            <a:endParaRPr lang="en-GB" sz="1100" dirty="0"/>
          </a:p>
        </p:txBody>
      </p:sp>
      <p:sp>
        <p:nvSpPr>
          <p:cNvPr id="12" name="Shape 7"/>
          <p:cNvSpPr/>
          <p:nvPr/>
        </p:nvSpPr>
        <p:spPr>
          <a:xfrm>
            <a:off x="1759306" y="5073120"/>
            <a:ext cx="1100938"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1759306" y="5073120"/>
            <a:ext cx="110093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Conflict</a:t>
            </a:r>
            <a:endParaRPr lang="en-GB" sz="1100" dirty="0"/>
          </a:p>
        </p:txBody>
      </p:sp>
      <p:sp>
        <p:nvSpPr>
          <p:cNvPr id="14" name="Shape 9"/>
          <p:cNvSpPr/>
          <p:nvPr/>
        </p:nvSpPr>
        <p:spPr>
          <a:xfrm>
            <a:off x="2969971" y="5073120"/>
            <a:ext cx="150327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2969971" y="5073120"/>
            <a:ext cx="150327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Diverse teams</a:t>
            </a:r>
            <a:endParaRPr lang="en-GB" sz="1100" dirty="0"/>
          </a:p>
        </p:txBody>
      </p:sp>
      <p:sp>
        <p:nvSpPr>
          <p:cNvPr id="16" name="Shape 11"/>
          <p:cNvSpPr/>
          <p:nvPr/>
        </p:nvSpPr>
        <p:spPr>
          <a:xfrm>
            <a:off x="4582973" y="5073120"/>
            <a:ext cx="126187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4582973" y="5073120"/>
            <a:ext cx="126187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Simulation</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35</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FEEDBACK: CRITICISM AND APPRECIATION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Feedback with SBI: situation, behaviour, impact</a:t>
            </a:r>
            <a:endParaRPr lang="en-GB" sz="2800" dirty="0"/>
          </a:p>
        </p:txBody>
      </p:sp>
      <p:pic>
        <p:nvPicPr>
          <p:cNvPr id="5" name="Image 0" descr="/root/smile-smartleap/sunum/build/cache/cizim/m1-sbi_strip--10f9750558-2400.png">    </p:cNvPr>
          <p:cNvPicPr>
            <a:picLocks noChangeAspect="1"/>
          </p:cNvPicPr>
          <p:nvPr/>
        </p:nvPicPr>
        <p:blipFill>
          <a:blip r:embed="rId1"/>
          <a:stretch>
            <a:fillRect/>
          </a:stretch>
        </p:blipFill>
        <p:spPr>
          <a:xfrm>
            <a:off x="548640" y="1946375"/>
            <a:ext cx="11094415" cy="3675025"/>
          </a:xfrm>
          <a:prstGeom prst="rect">
            <a:avLst/>
          </a:prstGeom>
        </p:spPr>
      </p:pic>
      <p:sp>
        <p:nvSpPr>
          <p:cNvPr id="6" name="Shape 3"/>
          <p:cNvSpPr/>
          <p:nvPr/>
        </p:nvSpPr>
        <p:spPr>
          <a:xfrm>
            <a:off x="1246522" y="2047250"/>
            <a:ext cx="1466596" cy="349504"/>
          </a:xfrm>
          <a:prstGeom prst="roundRect">
            <a:avLst>
              <a:gd name="adj" fmla="val 50000"/>
            </a:avLst>
          </a:prstGeom>
          <a:solidFill>
            <a:srgbClr val="48C0DC"/>
          </a:solidFill>
          <a:ln w="15875">
            <a:solidFill>
              <a:srgbClr val="48C0DC"/>
            </a:solidFill>
            <a:prstDash val="solid"/>
          </a:ln>
        </p:spPr>
      </p:sp>
      <p:sp>
        <p:nvSpPr>
          <p:cNvPr id="7" name="Text 4"/>
          <p:cNvSpPr txBox="1"/>
          <p:nvPr/>
        </p:nvSpPr>
        <p:spPr>
          <a:xfrm>
            <a:off x="1319674" y="2047250"/>
            <a:ext cx="13202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S · Situation</a:t>
            </a:r>
            <a:endParaRPr lang="en-GB" sz="1250" dirty="0"/>
          </a:p>
        </p:txBody>
      </p:sp>
      <p:sp>
        <p:nvSpPr>
          <p:cNvPr id="8" name="Shape 5"/>
          <p:cNvSpPr/>
          <p:nvPr/>
        </p:nvSpPr>
        <p:spPr>
          <a:xfrm>
            <a:off x="4009031" y="2047250"/>
            <a:ext cx="1466596" cy="349504"/>
          </a:xfrm>
          <a:prstGeom prst="roundRect">
            <a:avLst>
              <a:gd name="adj" fmla="val 50000"/>
            </a:avLst>
          </a:prstGeom>
          <a:solidFill>
            <a:srgbClr val="48C0DC"/>
          </a:solidFill>
          <a:ln w="15875">
            <a:solidFill>
              <a:srgbClr val="48C0DC"/>
            </a:solidFill>
            <a:prstDash val="solid"/>
          </a:ln>
        </p:spPr>
      </p:sp>
      <p:sp>
        <p:nvSpPr>
          <p:cNvPr id="9" name="Text 6"/>
          <p:cNvSpPr txBox="1"/>
          <p:nvPr/>
        </p:nvSpPr>
        <p:spPr>
          <a:xfrm>
            <a:off x="4082183" y="2047250"/>
            <a:ext cx="13202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B · Behaviour</a:t>
            </a:r>
            <a:endParaRPr lang="en-GB" sz="1250" dirty="0"/>
          </a:p>
        </p:txBody>
      </p:sp>
      <p:sp>
        <p:nvSpPr>
          <p:cNvPr id="10" name="Shape 7"/>
          <p:cNvSpPr/>
          <p:nvPr/>
        </p:nvSpPr>
        <p:spPr>
          <a:xfrm>
            <a:off x="6904890" y="2047250"/>
            <a:ext cx="1199896" cy="349504"/>
          </a:xfrm>
          <a:prstGeom prst="roundRect">
            <a:avLst>
              <a:gd name="adj" fmla="val 50000"/>
            </a:avLst>
          </a:prstGeom>
          <a:solidFill>
            <a:srgbClr val="48C0DC"/>
          </a:solidFill>
          <a:ln w="15875">
            <a:solidFill>
              <a:srgbClr val="48C0DC"/>
            </a:solidFill>
            <a:prstDash val="solid"/>
          </a:ln>
        </p:spPr>
      </p:sp>
      <p:sp>
        <p:nvSpPr>
          <p:cNvPr id="11" name="Text 8"/>
          <p:cNvSpPr txBox="1"/>
          <p:nvPr/>
        </p:nvSpPr>
        <p:spPr>
          <a:xfrm>
            <a:off x="6978042" y="2047250"/>
            <a:ext cx="10535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I · Impact</a:t>
            </a:r>
            <a:endParaRPr lang="en-GB" sz="1250" dirty="0"/>
          </a:p>
        </p:txBody>
      </p:sp>
      <p:sp>
        <p:nvSpPr>
          <p:cNvPr id="12" name="Shape 9"/>
          <p:cNvSpPr/>
          <p:nvPr/>
        </p:nvSpPr>
        <p:spPr>
          <a:xfrm>
            <a:off x="9667400" y="2047250"/>
            <a:ext cx="1199896" cy="349504"/>
          </a:xfrm>
          <a:prstGeom prst="roundRect">
            <a:avLst>
              <a:gd name="adj" fmla="val 50000"/>
            </a:avLst>
          </a:prstGeom>
          <a:solidFill>
            <a:srgbClr val="48C0DC"/>
          </a:solidFill>
          <a:ln w="15875">
            <a:solidFill>
              <a:srgbClr val="48C0DC"/>
            </a:solidFill>
            <a:prstDash val="solid"/>
          </a:ln>
        </p:spPr>
      </p:sp>
      <p:sp>
        <p:nvSpPr>
          <p:cNvPr id="13" name="Text 10"/>
          <p:cNvSpPr txBox="1"/>
          <p:nvPr/>
        </p:nvSpPr>
        <p:spPr>
          <a:xfrm>
            <a:off x="9740552" y="2047250"/>
            <a:ext cx="10535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I · Intent</a:t>
            </a:r>
            <a:endParaRPr lang="en-GB" sz="1250" dirty="0"/>
          </a:p>
        </p:txBody>
      </p:sp>
      <p:sp>
        <p:nvSpPr>
          <p:cNvPr id="14" name="Text 11"/>
          <p:cNvSpPr txBox="1"/>
          <p:nvPr/>
        </p:nvSpPr>
        <p:spPr>
          <a:xfrm>
            <a:off x="864252" y="4662795"/>
            <a:ext cx="2231136" cy="755904"/>
          </a:xfrm>
          <a:prstGeom prst="rect">
            <a:avLst/>
          </a:prstGeom>
          <a:noFill/>
          <a:ln/>
        </p:spPr>
        <p:txBody>
          <a:bodyPr wrap="square" lIns="0" tIns="0" rIns="0" bIns="0" rtlCol="0" anchor="ctr">
            <a:normAutofit/>
          </a:bodyPr>
          <a:lstStyle/>
          <a:p>
            <a:pPr algn="ctr" indent="0" marL="0">
              <a:buNone/>
            </a:pPr>
            <a:r>
              <a:rPr lang="en-GB" altLang="en-US" sz="1250" dirty="0">
                <a:solidFill>
                  <a:srgbClr val="183454"/>
                </a:solidFill>
                <a:latin typeface="Montserrat" pitchFamily="34" charset="0"/>
                <a:ea typeface="Montserrat" pitchFamily="34" charset="-122"/>
                <a:cs typeface="Montserrat" pitchFamily="34" charset="-120"/>
              </a:rPr>
              <a:t>When and where: "This morning at the handover."</a:t>
            </a:r>
            <a:endParaRPr lang="en-GB" sz="1250" dirty="0"/>
          </a:p>
        </p:txBody>
      </p:sp>
      <p:sp>
        <p:nvSpPr>
          <p:cNvPr id="15" name="Text 12"/>
          <p:cNvSpPr txBox="1"/>
          <p:nvPr/>
        </p:nvSpPr>
        <p:spPr>
          <a:xfrm>
            <a:off x="3626761" y="4561195"/>
            <a:ext cx="2231136" cy="959104"/>
          </a:xfrm>
          <a:prstGeom prst="rect">
            <a:avLst/>
          </a:prstGeom>
          <a:noFill/>
          <a:ln/>
        </p:spPr>
        <p:txBody>
          <a:bodyPr wrap="square" lIns="0" tIns="0" rIns="0" bIns="0" rtlCol="0" anchor="ctr">
            <a:normAutofit/>
          </a:bodyPr>
          <a:lstStyle/>
          <a:p>
            <a:pPr algn="ctr" indent="0" marL="0">
              <a:buNone/>
            </a:pPr>
            <a:r>
              <a:rPr lang="en-GB" altLang="en-US" sz="1250" dirty="0">
                <a:solidFill>
                  <a:srgbClr val="183454"/>
                </a:solidFill>
                <a:latin typeface="Montserrat" pitchFamily="34" charset="0"/>
                <a:ea typeface="Montserrat" pitchFamily="34" charset="-122"/>
                <a:cs typeface="Montserrat" pitchFamily="34" charset="-120"/>
              </a:rPr>
              <a:t>What you saw or heard, no "lazy" or "rude": "The list was missing room 12."</a:t>
            </a:r>
            <a:endParaRPr lang="en-GB" sz="1250" dirty="0"/>
          </a:p>
        </p:txBody>
      </p:sp>
      <p:sp>
        <p:nvSpPr>
          <p:cNvPr id="16" name="Text 13"/>
          <p:cNvSpPr txBox="1"/>
          <p:nvPr/>
        </p:nvSpPr>
        <p:spPr>
          <a:xfrm>
            <a:off x="6389270" y="4561195"/>
            <a:ext cx="2231136" cy="959104"/>
          </a:xfrm>
          <a:prstGeom prst="rect">
            <a:avLst/>
          </a:prstGeom>
          <a:noFill/>
          <a:ln/>
        </p:spPr>
        <p:txBody>
          <a:bodyPr wrap="square" lIns="0" tIns="0" rIns="0" bIns="0" rtlCol="0" anchor="ctr">
            <a:normAutofit/>
          </a:bodyPr>
          <a:lstStyle/>
          <a:p>
            <a:pPr algn="ctr" indent="0" marL="0">
              <a:buNone/>
            </a:pPr>
            <a:r>
              <a:rPr lang="en-GB" altLang="en-US" sz="1250" dirty="0">
                <a:solidFill>
                  <a:srgbClr val="183454"/>
                </a:solidFill>
                <a:latin typeface="Montserrat" pitchFamily="34" charset="0"/>
                <a:ea typeface="Montserrat" pitchFamily="34" charset="-122"/>
                <a:cs typeface="Montserrat" pitchFamily="34" charset="-120"/>
              </a:rPr>
              <a:t>What it caused or how you felt: "I lost ten minutes looking for the information."</a:t>
            </a:r>
            <a:endParaRPr lang="en-GB" sz="1250" dirty="0"/>
          </a:p>
        </p:txBody>
      </p:sp>
      <p:sp>
        <p:nvSpPr>
          <p:cNvPr id="17" name="Text 14"/>
          <p:cNvSpPr txBox="1"/>
          <p:nvPr/>
        </p:nvSpPr>
        <p:spPr>
          <a:xfrm>
            <a:off x="9151780" y="4662795"/>
            <a:ext cx="2231136" cy="755904"/>
          </a:xfrm>
          <a:prstGeom prst="rect">
            <a:avLst/>
          </a:prstGeom>
          <a:noFill/>
          <a:ln/>
        </p:spPr>
        <p:txBody>
          <a:bodyPr wrap="square" lIns="0" tIns="0" rIns="0" bIns="0" rtlCol="0" anchor="ctr">
            <a:normAutofit/>
          </a:bodyPr>
          <a:lstStyle/>
          <a:p>
            <a:pPr algn="ctr" indent="0" marL="0">
              <a:buNone/>
            </a:pPr>
            <a:r>
              <a:rPr lang="en-GB" altLang="en-US" sz="1250" dirty="0">
                <a:solidFill>
                  <a:srgbClr val="183454"/>
                </a:solidFill>
                <a:latin typeface="Montserrat" pitchFamily="34" charset="0"/>
                <a:ea typeface="Montserrat" pitchFamily="34" charset="-122"/>
                <a:cs typeface="Montserrat" pitchFamily="34" charset="-120"/>
              </a:rPr>
              <a:t>Ask what the person wanted: "Was there a reason it was left out?"</a:t>
            </a:r>
            <a:endParaRPr lang="en-GB" sz="1250" dirty="0"/>
          </a:p>
        </p:txBody>
      </p:sp>
      <p:sp>
        <p:nvSpPr>
          <p:cNvPr id="18" name="Text 15"/>
          <p:cNvSpPr txBox="1"/>
          <p:nvPr/>
        </p:nvSpPr>
        <p:spPr>
          <a:xfrm>
            <a:off x="548640" y="5658480"/>
            <a:ext cx="1109441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Appreciation works the same way: "Yesterday, when the truck came late, you stayed to help me unload. We finished on time. Thank you."</a:t>
            </a:r>
            <a:endParaRPr lang="en-GB" sz="1100" dirty="0"/>
          </a:p>
        </p:txBody>
      </p:sp>
      <p:sp>
        <p:nvSpPr>
          <p:cNvPr id="19" name="Text 1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36</a:t>
            </a:r>
            <a:endParaRPr lang="en-GB" sz="900" dirty="0"/>
          </a:p>
        </p:txBody>
      </p:sp>
      <p:sp>
        <p:nvSpPr>
          <p:cNvPr id="20" name="Text 1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21" name="Text 18"/>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Center for Creative Leadership, Situation-Behaviour-Impact (SBI) and SBII (Intent) feedback model, web article checked 1 October 2026</a:t>
            </a:r>
            <a:endParaRPr lang="en-GB" sz="8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GIVING AND RECEIVING FEEDBACK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From judgement to clear, fair feedback</a:t>
            </a:r>
            <a:endParaRPr lang="en-GB" sz="2800" dirty="0"/>
          </a:p>
        </p:txBody>
      </p:sp>
      <p:sp>
        <p:nvSpPr>
          <p:cNvPr id="5" name="Text 3"/>
          <p:cNvSpPr txBox="1"/>
          <p:nvPr/>
        </p:nvSpPr>
        <p:spPr>
          <a:xfrm>
            <a:off x="548640" y="1945872"/>
            <a:ext cx="5318608" cy="274320"/>
          </a:xfrm>
          <a:prstGeom prst="rect">
            <a:avLst/>
          </a:prstGeom>
          <a:noFill/>
          <a:ln/>
        </p:spPr>
        <p:txBody>
          <a:bodyPr wrap="square" lIns="0" tIns="0" rIns="0" bIns="0" rtlCol="0" anchor="t"/>
          <a:lstStyle/>
          <a:p>
            <a:pPr indent="0" marL="0">
              <a:buNone/>
            </a:pPr>
            <a:r>
              <a:rPr lang="en-GB" altLang="en-US" sz="1100" b="1" spc="200" kern="0" dirty="0">
                <a:solidFill>
                  <a:srgbClr val="6B7A8C"/>
                </a:solidFill>
                <a:latin typeface="Montserrat" pitchFamily="34" charset="0"/>
                <a:ea typeface="Montserrat" pitchFamily="34" charset="-122"/>
                <a:cs typeface="Montserrat" pitchFamily="34" charset="-120"/>
              </a:rPr>
              <a:t>INSTEAD OF</a:t>
            </a:r>
            <a:endParaRPr lang="en-GB" sz="1100" dirty="0"/>
          </a:p>
        </p:txBody>
      </p:sp>
      <p:sp>
        <p:nvSpPr>
          <p:cNvPr id="6" name="Text 4"/>
          <p:cNvSpPr txBox="1"/>
          <p:nvPr/>
        </p:nvSpPr>
        <p:spPr>
          <a:xfrm>
            <a:off x="6324448" y="1945872"/>
            <a:ext cx="5318608" cy="274320"/>
          </a:xfrm>
          <a:prstGeom prst="rect">
            <a:avLst/>
          </a:prstGeom>
          <a:noFill/>
          <a:ln/>
        </p:spPr>
        <p:txBody>
          <a:bodyPr wrap="square" lIns="0" tIns="0" rIns="0" bIns="0" rtlCol="0" anchor="t"/>
          <a:lstStyle/>
          <a:p>
            <a:pPr indent="0" marL="0">
              <a:buNone/>
            </a:pPr>
            <a:r>
              <a:rPr lang="en-GB" altLang="en-US" sz="1100" b="1" spc="200" kern="0" dirty="0">
                <a:solidFill>
                  <a:srgbClr val="137A97"/>
                </a:solidFill>
                <a:latin typeface="Montserrat" pitchFamily="34" charset="0"/>
                <a:ea typeface="Montserrat" pitchFamily="34" charset="-122"/>
                <a:cs typeface="Montserrat" pitchFamily="34" charset="-120"/>
              </a:rPr>
              <a:t>TRY</a:t>
            </a:r>
            <a:endParaRPr lang="en-GB" sz="1100" dirty="0"/>
          </a:p>
        </p:txBody>
      </p:sp>
      <p:sp>
        <p:nvSpPr>
          <p:cNvPr id="7" name="Shape 5"/>
          <p:cNvSpPr/>
          <p:nvPr/>
        </p:nvSpPr>
        <p:spPr>
          <a:xfrm>
            <a:off x="548640" y="2311632"/>
            <a:ext cx="5318608" cy="618163"/>
          </a:xfrm>
          <a:prstGeom prst="roundRect">
            <a:avLst>
              <a:gd name="adj" fmla="val 14792"/>
            </a:avLst>
          </a:prstGeom>
          <a:solidFill>
            <a:srgbClr val="F4F7FB"/>
          </a:solidFill>
          <a:ln w="9525">
            <a:solidFill>
              <a:srgbClr val="D6DEE8"/>
            </a:solidFill>
            <a:prstDash val="solid"/>
          </a:ln>
        </p:spPr>
      </p:sp>
      <p:sp>
        <p:nvSpPr>
          <p:cNvPr id="8" name="Text 6"/>
          <p:cNvSpPr txBox="1"/>
          <p:nvPr/>
        </p:nvSpPr>
        <p:spPr>
          <a:xfrm>
            <a:off x="777240" y="2311632"/>
            <a:ext cx="4861408" cy="618163"/>
          </a:xfrm>
          <a:prstGeom prst="rect">
            <a:avLst/>
          </a:prstGeom>
          <a:noFill/>
          <a:ln/>
        </p:spPr>
        <p:txBody>
          <a:bodyPr wrap="square" lIns="0" tIns="0" rIns="0" bIns="0" rtlCol="0" anchor="ctr">
            <a:normAutofit/>
          </a:bodyPr>
          <a:lstStyle/>
          <a:p>
            <a:pPr indent="0" marL="0">
              <a:buNone/>
            </a:pPr>
            <a:r>
              <a:rPr lang="en-GB" altLang="en-US" sz="1650" i="1" dirty="0">
                <a:solidFill>
                  <a:srgbClr val="4A5B70"/>
                </a:solidFill>
                <a:latin typeface="Montserrat" pitchFamily="34" charset="0"/>
                <a:ea typeface="Montserrat" pitchFamily="34" charset="-122"/>
                <a:cs typeface="Montserrat" pitchFamily="34" charset="-120"/>
              </a:rPr>
              <a:t>"You are lazy."</a:t>
            </a:r>
            <a:endParaRPr lang="en-GB" sz="1650" dirty="0"/>
          </a:p>
        </p:txBody>
      </p:sp>
      <p:sp>
        <p:nvSpPr>
          <p:cNvPr id="9" name="Shape 7"/>
          <p:cNvSpPr/>
          <p:nvPr/>
        </p:nvSpPr>
        <p:spPr>
          <a:xfrm rot="5400000">
            <a:off x="6013552" y="2520130"/>
            <a:ext cx="164592" cy="201168"/>
          </a:xfrm>
          <a:prstGeom prst="triangle">
            <a:avLst/>
          </a:prstGeom>
          <a:solidFill>
            <a:srgbClr val="48C0DC"/>
          </a:solidFill>
          <a:ln w="12700">
            <a:solidFill>
              <a:srgbClr val="48C0DC"/>
            </a:solidFill>
            <a:prstDash val="solid"/>
          </a:ln>
        </p:spPr>
      </p:sp>
      <p:sp>
        <p:nvSpPr>
          <p:cNvPr id="10" name="Shape 8"/>
          <p:cNvSpPr/>
          <p:nvPr/>
        </p:nvSpPr>
        <p:spPr>
          <a:xfrm>
            <a:off x="6324448" y="2311632"/>
            <a:ext cx="5318608" cy="618163"/>
          </a:xfrm>
          <a:prstGeom prst="roundRect">
            <a:avLst>
              <a:gd name="adj" fmla="val 14792"/>
            </a:avLst>
          </a:prstGeom>
          <a:solidFill>
            <a:srgbClr val="E5F6FA"/>
          </a:solidFill>
          <a:ln w="9525">
            <a:solidFill>
              <a:srgbClr val="E5F6FA"/>
            </a:solidFill>
            <a:prstDash val="solid"/>
          </a:ln>
        </p:spPr>
      </p:sp>
      <p:sp>
        <p:nvSpPr>
          <p:cNvPr id="11" name="Text 9"/>
          <p:cNvSpPr txBox="1"/>
          <p:nvPr/>
        </p:nvSpPr>
        <p:spPr>
          <a:xfrm>
            <a:off x="6553048" y="2311632"/>
            <a:ext cx="4861408" cy="618163"/>
          </a:xfrm>
          <a:prstGeom prst="rect">
            <a:avLst/>
          </a:prstGeom>
          <a:noFill/>
          <a:ln/>
        </p:spPr>
        <p:txBody>
          <a:bodyPr wrap="square" lIns="0" tIns="0" rIns="0" bIns="0" rtlCol="0" anchor="ctr">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"The lunch dishes were still in the sink at 3 p.m. Can we agree who does them?"</a:t>
            </a:r>
            <a:endParaRPr lang="en-GB" sz="1650" dirty="0"/>
          </a:p>
        </p:txBody>
      </p:sp>
      <p:sp>
        <p:nvSpPr>
          <p:cNvPr id="12" name="Shape 10"/>
          <p:cNvSpPr/>
          <p:nvPr/>
        </p:nvSpPr>
        <p:spPr>
          <a:xfrm>
            <a:off x="548640" y="3076099"/>
            <a:ext cx="5318608" cy="618163"/>
          </a:xfrm>
          <a:prstGeom prst="roundRect">
            <a:avLst>
              <a:gd name="adj" fmla="val 14792"/>
            </a:avLst>
          </a:prstGeom>
          <a:solidFill>
            <a:srgbClr val="F4F7FB"/>
          </a:solidFill>
          <a:ln w="9525">
            <a:solidFill>
              <a:srgbClr val="D6DEE8"/>
            </a:solidFill>
            <a:prstDash val="solid"/>
          </a:ln>
        </p:spPr>
      </p:sp>
      <p:sp>
        <p:nvSpPr>
          <p:cNvPr id="13" name="Text 11"/>
          <p:cNvSpPr txBox="1"/>
          <p:nvPr/>
        </p:nvSpPr>
        <p:spPr>
          <a:xfrm>
            <a:off x="777240" y="3076099"/>
            <a:ext cx="4861408" cy="618163"/>
          </a:xfrm>
          <a:prstGeom prst="rect">
            <a:avLst/>
          </a:prstGeom>
          <a:noFill/>
          <a:ln/>
        </p:spPr>
        <p:txBody>
          <a:bodyPr wrap="square" lIns="0" tIns="0" rIns="0" bIns="0" rtlCol="0" anchor="ctr">
            <a:normAutofit/>
          </a:bodyPr>
          <a:lstStyle/>
          <a:p>
            <a:pPr indent="0" marL="0">
              <a:buNone/>
            </a:pPr>
            <a:r>
              <a:rPr lang="en-GB" altLang="en-US" sz="1650" i="1" dirty="0">
                <a:solidFill>
                  <a:srgbClr val="4A5B70"/>
                </a:solidFill>
                <a:latin typeface="Montserrat" pitchFamily="34" charset="0"/>
                <a:ea typeface="Montserrat" pitchFamily="34" charset="-122"/>
                <a:cs typeface="Montserrat" pitchFamily="34" charset="-120"/>
              </a:rPr>
              <a:t>"That was not professional."</a:t>
            </a:r>
            <a:endParaRPr lang="en-GB" sz="1650" dirty="0"/>
          </a:p>
        </p:txBody>
      </p:sp>
      <p:sp>
        <p:nvSpPr>
          <p:cNvPr id="14" name="Shape 12"/>
          <p:cNvSpPr/>
          <p:nvPr/>
        </p:nvSpPr>
        <p:spPr>
          <a:xfrm rot="5400000">
            <a:off x="6013552" y="3284597"/>
            <a:ext cx="164592" cy="201168"/>
          </a:xfrm>
          <a:prstGeom prst="triangle">
            <a:avLst/>
          </a:prstGeom>
          <a:solidFill>
            <a:srgbClr val="48C0DC"/>
          </a:solidFill>
          <a:ln w="12700">
            <a:solidFill>
              <a:srgbClr val="48C0DC"/>
            </a:solidFill>
            <a:prstDash val="solid"/>
          </a:ln>
        </p:spPr>
      </p:sp>
      <p:sp>
        <p:nvSpPr>
          <p:cNvPr id="15" name="Shape 13"/>
          <p:cNvSpPr/>
          <p:nvPr/>
        </p:nvSpPr>
        <p:spPr>
          <a:xfrm>
            <a:off x="6324448" y="3076099"/>
            <a:ext cx="5318608" cy="618163"/>
          </a:xfrm>
          <a:prstGeom prst="roundRect">
            <a:avLst>
              <a:gd name="adj" fmla="val 14792"/>
            </a:avLst>
          </a:prstGeom>
          <a:solidFill>
            <a:srgbClr val="E5F6FA"/>
          </a:solidFill>
          <a:ln w="9525">
            <a:solidFill>
              <a:srgbClr val="E5F6FA"/>
            </a:solidFill>
            <a:prstDash val="solid"/>
          </a:ln>
        </p:spPr>
      </p:sp>
      <p:sp>
        <p:nvSpPr>
          <p:cNvPr id="16" name="Text 14"/>
          <p:cNvSpPr txBox="1"/>
          <p:nvPr/>
        </p:nvSpPr>
        <p:spPr>
          <a:xfrm>
            <a:off x="6553048" y="3076099"/>
            <a:ext cx="4861408" cy="618163"/>
          </a:xfrm>
          <a:prstGeom prst="rect">
            <a:avLst/>
          </a:prstGeom>
          <a:noFill/>
          <a:ln/>
        </p:spPr>
        <p:txBody>
          <a:bodyPr wrap="square" lIns="0" tIns="0" rIns="0" bIns="0" rtlCol="0" anchor="ctr">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"Could you tell me which situation you mean, so I can do it better?"</a:t>
            </a:r>
            <a:endParaRPr lang="en-GB" sz="1650" dirty="0"/>
          </a:p>
        </p:txBody>
      </p:sp>
      <p:sp>
        <p:nvSpPr>
          <p:cNvPr id="17" name="Shape 15"/>
          <p:cNvSpPr/>
          <p:nvPr/>
        </p:nvSpPr>
        <p:spPr>
          <a:xfrm>
            <a:off x="548640" y="3840566"/>
            <a:ext cx="5318608" cy="618163"/>
          </a:xfrm>
          <a:prstGeom prst="roundRect">
            <a:avLst>
              <a:gd name="adj" fmla="val 14792"/>
            </a:avLst>
          </a:prstGeom>
          <a:solidFill>
            <a:srgbClr val="F4F7FB"/>
          </a:solidFill>
          <a:ln w="9525">
            <a:solidFill>
              <a:srgbClr val="D6DEE8"/>
            </a:solidFill>
            <a:prstDash val="solid"/>
          </a:ln>
        </p:spPr>
      </p:sp>
      <p:sp>
        <p:nvSpPr>
          <p:cNvPr id="18" name="Text 16"/>
          <p:cNvSpPr txBox="1"/>
          <p:nvPr/>
        </p:nvSpPr>
        <p:spPr>
          <a:xfrm>
            <a:off x="777240" y="3840566"/>
            <a:ext cx="4861408" cy="618163"/>
          </a:xfrm>
          <a:prstGeom prst="rect">
            <a:avLst/>
          </a:prstGeom>
          <a:noFill/>
          <a:ln/>
        </p:spPr>
        <p:txBody>
          <a:bodyPr wrap="square" lIns="0" tIns="0" rIns="0" bIns="0" rtlCol="0" anchor="ctr">
            <a:normAutofit/>
          </a:bodyPr>
          <a:lstStyle/>
          <a:p>
            <a:pPr indent="0" marL="0">
              <a:buNone/>
            </a:pPr>
            <a:r>
              <a:rPr lang="en-GB" altLang="en-US" sz="1650" i="1" dirty="0">
                <a:solidFill>
                  <a:srgbClr val="4A5B70"/>
                </a:solidFill>
                <a:latin typeface="Montserrat" pitchFamily="34" charset="0"/>
                <a:ea typeface="Montserrat" pitchFamily="34" charset="-122"/>
                <a:cs typeface="Montserrat" pitchFamily="34" charset="-120"/>
              </a:rPr>
              <a:t>"Your handover is always bad."</a:t>
            </a:r>
            <a:endParaRPr lang="en-GB" sz="1650" dirty="0"/>
          </a:p>
        </p:txBody>
      </p:sp>
      <p:sp>
        <p:nvSpPr>
          <p:cNvPr id="19" name="Shape 17"/>
          <p:cNvSpPr/>
          <p:nvPr/>
        </p:nvSpPr>
        <p:spPr>
          <a:xfrm rot="5400000">
            <a:off x="6013552" y="4049064"/>
            <a:ext cx="164592" cy="201168"/>
          </a:xfrm>
          <a:prstGeom prst="triangle">
            <a:avLst/>
          </a:prstGeom>
          <a:solidFill>
            <a:srgbClr val="48C0DC"/>
          </a:solidFill>
          <a:ln w="12700">
            <a:solidFill>
              <a:srgbClr val="48C0DC"/>
            </a:solidFill>
            <a:prstDash val="solid"/>
          </a:ln>
        </p:spPr>
      </p:sp>
      <p:sp>
        <p:nvSpPr>
          <p:cNvPr id="20" name="Shape 18"/>
          <p:cNvSpPr/>
          <p:nvPr/>
        </p:nvSpPr>
        <p:spPr>
          <a:xfrm>
            <a:off x="6324448" y="3840566"/>
            <a:ext cx="5318608" cy="618163"/>
          </a:xfrm>
          <a:prstGeom prst="roundRect">
            <a:avLst>
              <a:gd name="adj" fmla="val 14792"/>
            </a:avLst>
          </a:prstGeom>
          <a:solidFill>
            <a:srgbClr val="E5F6FA"/>
          </a:solidFill>
          <a:ln w="9525">
            <a:solidFill>
              <a:srgbClr val="E5F6FA"/>
            </a:solidFill>
            <a:prstDash val="solid"/>
          </a:ln>
        </p:spPr>
      </p:sp>
      <p:sp>
        <p:nvSpPr>
          <p:cNvPr id="21" name="Text 19"/>
          <p:cNvSpPr txBox="1"/>
          <p:nvPr/>
        </p:nvSpPr>
        <p:spPr>
          <a:xfrm>
            <a:off x="6553048" y="3840566"/>
            <a:ext cx="4861408" cy="618163"/>
          </a:xfrm>
          <a:prstGeom prst="rect">
            <a:avLst/>
          </a:prstGeom>
          <a:noFill/>
          <a:ln/>
        </p:spPr>
        <p:txBody>
          <a:bodyPr wrap="square" lIns="0" tIns="0" rIns="0" bIns="0" rtlCol="0" anchor="ctr">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"At today's handover, room 12 was missing. I lost ten minutes."</a:t>
            </a:r>
            <a:endParaRPr lang="en-GB" sz="1650" dirty="0"/>
          </a:p>
        </p:txBody>
      </p:sp>
      <p:sp>
        <p:nvSpPr>
          <p:cNvPr id="22" name="Shape 20"/>
          <p:cNvSpPr/>
          <p:nvPr/>
        </p:nvSpPr>
        <p:spPr>
          <a:xfrm>
            <a:off x="548640" y="4605034"/>
            <a:ext cx="5318608" cy="618163"/>
          </a:xfrm>
          <a:prstGeom prst="roundRect">
            <a:avLst>
              <a:gd name="adj" fmla="val 14792"/>
            </a:avLst>
          </a:prstGeom>
          <a:solidFill>
            <a:srgbClr val="F4F7FB"/>
          </a:solidFill>
          <a:ln w="9525">
            <a:solidFill>
              <a:srgbClr val="D6DEE8"/>
            </a:solidFill>
            <a:prstDash val="solid"/>
          </a:ln>
        </p:spPr>
      </p:sp>
      <p:sp>
        <p:nvSpPr>
          <p:cNvPr id="23" name="Text 21"/>
          <p:cNvSpPr txBox="1"/>
          <p:nvPr/>
        </p:nvSpPr>
        <p:spPr>
          <a:xfrm>
            <a:off x="777240" y="4605034"/>
            <a:ext cx="4861408" cy="618163"/>
          </a:xfrm>
          <a:prstGeom prst="rect">
            <a:avLst/>
          </a:prstGeom>
          <a:noFill/>
          <a:ln/>
        </p:spPr>
        <p:txBody>
          <a:bodyPr wrap="square" lIns="0" tIns="0" rIns="0" bIns="0" rtlCol="0" anchor="ctr">
            <a:normAutofit/>
          </a:bodyPr>
          <a:lstStyle/>
          <a:p>
            <a:pPr indent="0" marL="0">
              <a:buNone/>
            </a:pPr>
            <a:r>
              <a:rPr lang="en-GB" altLang="en-US" sz="1650" i="1" dirty="0">
                <a:solidFill>
                  <a:srgbClr val="4A5B70"/>
                </a:solidFill>
                <a:latin typeface="Montserrat" pitchFamily="34" charset="0"/>
                <a:ea typeface="Montserrat" pitchFamily="34" charset="-122"/>
                <a:cs typeface="Montserrat" pitchFamily="34" charset="-120"/>
              </a:rPr>
              <a:t>Silence, and then quitting.</a:t>
            </a:r>
            <a:endParaRPr lang="en-GB" sz="1650" dirty="0"/>
          </a:p>
        </p:txBody>
      </p:sp>
      <p:sp>
        <p:nvSpPr>
          <p:cNvPr id="24" name="Shape 22"/>
          <p:cNvSpPr/>
          <p:nvPr/>
        </p:nvSpPr>
        <p:spPr>
          <a:xfrm rot="5400000">
            <a:off x="6013552" y="4813531"/>
            <a:ext cx="164592" cy="201168"/>
          </a:xfrm>
          <a:prstGeom prst="triangle">
            <a:avLst/>
          </a:prstGeom>
          <a:solidFill>
            <a:srgbClr val="48C0DC"/>
          </a:solidFill>
          <a:ln w="12700">
            <a:solidFill>
              <a:srgbClr val="48C0DC"/>
            </a:solidFill>
            <a:prstDash val="solid"/>
          </a:ln>
        </p:spPr>
      </p:sp>
      <p:sp>
        <p:nvSpPr>
          <p:cNvPr id="25" name="Shape 23"/>
          <p:cNvSpPr/>
          <p:nvPr/>
        </p:nvSpPr>
        <p:spPr>
          <a:xfrm>
            <a:off x="6324448" y="4605034"/>
            <a:ext cx="5318608" cy="618163"/>
          </a:xfrm>
          <a:prstGeom prst="roundRect">
            <a:avLst>
              <a:gd name="adj" fmla="val 14792"/>
            </a:avLst>
          </a:prstGeom>
          <a:solidFill>
            <a:srgbClr val="E5F6FA"/>
          </a:solidFill>
          <a:ln w="9525">
            <a:solidFill>
              <a:srgbClr val="E5F6FA"/>
            </a:solidFill>
            <a:prstDash val="solid"/>
          </a:ln>
        </p:spPr>
      </p:sp>
      <p:sp>
        <p:nvSpPr>
          <p:cNvPr id="26" name="Text 24"/>
          <p:cNvSpPr txBox="1"/>
          <p:nvPr/>
        </p:nvSpPr>
        <p:spPr>
          <a:xfrm>
            <a:off x="6553048" y="4605034"/>
            <a:ext cx="4861408" cy="618163"/>
          </a:xfrm>
          <a:prstGeom prst="rect">
            <a:avLst/>
          </a:prstGeom>
          <a:noFill/>
          <a:ln/>
        </p:spPr>
        <p:txBody>
          <a:bodyPr wrap="square" lIns="0" tIns="0" rIns="0" bIns="0" rtlCol="0" anchor="ctr">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"I'd like to talk about something that's important for me."</a:t>
            </a:r>
            <a:endParaRPr lang="en-GB" sz="1650" dirty="0"/>
          </a:p>
        </p:txBody>
      </p:sp>
      <p:sp>
        <p:nvSpPr>
          <p:cNvPr id="27" name="Shape 25"/>
          <p:cNvSpPr/>
          <p:nvPr/>
        </p:nvSpPr>
        <p:spPr>
          <a:xfrm>
            <a:off x="548640" y="5369501"/>
            <a:ext cx="5318608" cy="618163"/>
          </a:xfrm>
          <a:prstGeom prst="roundRect">
            <a:avLst>
              <a:gd name="adj" fmla="val 14792"/>
            </a:avLst>
          </a:prstGeom>
          <a:solidFill>
            <a:srgbClr val="F4F7FB"/>
          </a:solidFill>
          <a:ln w="9525">
            <a:solidFill>
              <a:srgbClr val="D6DEE8"/>
            </a:solidFill>
            <a:prstDash val="solid"/>
          </a:ln>
        </p:spPr>
      </p:sp>
      <p:sp>
        <p:nvSpPr>
          <p:cNvPr id="28" name="Text 26"/>
          <p:cNvSpPr txBox="1"/>
          <p:nvPr/>
        </p:nvSpPr>
        <p:spPr>
          <a:xfrm>
            <a:off x="777240" y="5369501"/>
            <a:ext cx="4861408" cy="618163"/>
          </a:xfrm>
          <a:prstGeom prst="rect">
            <a:avLst/>
          </a:prstGeom>
          <a:noFill/>
          <a:ln/>
        </p:spPr>
        <p:txBody>
          <a:bodyPr wrap="square" lIns="0" tIns="0" rIns="0" bIns="0" rtlCol="0" anchor="ctr">
            <a:normAutofit/>
          </a:bodyPr>
          <a:lstStyle/>
          <a:p>
            <a:pPr indent="0" marL="0">
              <a:buNone/>
            </a:pPr>
            <a:r>
              <a:rPr lang="en-GB" altLang="en-US" sz="1650" i="1" dirty="0">
                <a:solidFill>
                  <a:srgbClr val="4A5B70"/>
                </a:solidFill>
                <a:latin typeface="Montserrat" pitchFamily="34" charset="0"/>
                <a:ea typeface="Montserrat" pitchFamily="34" charset="-122"/>
                <a:cs typeface="Montserrat" pitchFamily="34" charset="-120"/>
              </a:rPr>
              <a:t>"Good job."</a:t>
            </a:r>
            <a:endParaRPr lang="en-GB" sz="1650" dirty="0"/>
          </a:p>
        </p:txBody>
      </p:sp>
      <p:sp>
        <p:nvSpPr>
          <p:cNvPr id="29" name="Shape 27"/>
          <p:cNvSpPr/>
          <p:nvPr/>
        </p:nvSpPr>
        <p:spPr>
          <a:xfrm rot="5400000">
            <a:off x="6013552" y="5577998"/>
            <a:ext cx="164592" cy="201168"/>
          </a:xfrm>
          <a:prstGeom prst="triangle">
            <a:avLst/>
          </a:prstGeom>
          <a:solidFill>
            <a:srgbClr val="48C0DC"/>
          </a:solidFill>
          <a:ln w="12700">
            <a:solidFill>
              <a:srgbClr val="48C0DC"/>
            </a:solidFill>
            <a:prstDash val="solid"/>
          </a:ln>
        </p:spPr>
      </p:sp>
      <p:sp>
        <p:nvSpPr>
          <p:cNvPr id="30" name="Shape 28"/>
          <p:cNvSpPr/>
          <p:nvPr/>
        </p:nvSpPr>
        <p:spPr>
          <a:xfrm>
            <a:off x="6324448" y="5369501"/>
            <a:ext cx="5318608" cy="618163"/>
          </a:xfrm>
          <a:prstGeom prst="roundRect">
            <a:avLst>
              <a:gd name="adj" fmla="val 14792"/>
            </a:avLst>
          </a:prstGeom>
          <a:solidFill>
            <a:srgbClr val="E5F6FA"/>
          </a:solidFill>
          <a:ln w="9525">
            <a:solidFill>
              <a:srgbClr val="E5F6FA"/>
            </a:solidFill>
            <a:prstDash val="solid"/>
          </a:ln>
        </p:spPr>
      </p:sp>
      <p:sp>
        <p:nvSpPr>
          <p:cNvPr id="31" name="Text 29"/>
          <p:cNvSpPr txBox="1"/>
          <p:nvPr/>
        </p:nvSpPr>
        <p:spPr>
          <a:xfrm>
            <a:off x="6553048" y="5369501"/>
            <a:ext cx="4861408" cy="618163"/>
          </a:xfrm>
          <a:prstGeom prst="rect">
            <a:avLst/>
          </a:prstGeom>
          <a:noFill/>
          <a:ln/>
        </p:spPr>
        <p:txBody>
          <a:bodyPr wrap="square" lIns="0" tIns="0" rIns="0" bIns="0" rtlCol="0" anchor="ctr">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"You showed me the new machine slowly, once. Now I can do it alone. Thanks."</a:t>
            </a:r>
            <a:endParaRPr lang="en-GB" sz="1650" dirty="0"/>
          </a:p>
        </p:txBody>
      </p:sp>
      <p:sp>
        <p:nvSpPr>
          <p:cNvPr id="32" name="Text 3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37</a:t>
            </a:r>
            <a:endParaRPr lang="en-GB" sz="900" dirty="0"/>
          </a:p>
        </p:txBody>
      </p:sp>
      <p:sp>
        <p:nvSpPr>
          <p:cNvPr id="33" name="Text 3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CONFLICT MANAGEMENT: THOMAS-KILMANN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Five ways to handle conflict: choose, do not default</a:t>
            </a:r>
            <a:endParaRPr lang="en-GB" sz="2500" dirty="0"/>
          </a:p>
        </p:txBody>
      </p:sp>
      <p:pic>
        <p:nvPicPr>
          <p:cNvPr id="5" name="Image 0" descr="/root/smile-smartleap/sunum/build/cache/cizim/m1-tk_map--8e292ab072-2400.png">    </p:cNvPr>
          <p:cNvPicPr>
            <a:picLocks noChangeAspect="1"/>
          </p:cNvPicPr>
          <p:nvPr/>
        </p:nvPicPr>
        <p:blipFill>
          <a:blip r:embed="rId1"/>
          <a:stretch>
            <a:fillRect/>
          </a:stretch>
        </p:blipFill>
        <p:spPr>
          <a:xfrm>
            <a:off x="769357" y="1945872"/>
            <a:ext cx="6218142" cy="4041792"/>
          </a:xfrm>
          <a:prstGeom prst="rect">
            <a:avLst/>
          </a:prstGeom>
        </p:spPr>
      </p:pic>
      <p:sp>
        <p:nvSpPr>
          <p:cNvPr id="6" name="Shape 3"/>
          <p:cNvSpPr/>
          <p:nvPr/>
        </p:nvSpPr>
        <p:spPr>
          <a:xfrm>
            <a:off x="1372905" y="2216733"/>
            <a:ext cx="1280160" cy="347472"/>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1446057" y="2216733"/>
            <a:ext cx="113385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Competing</a:t>
            </a:r>
            <a:endParaRPr lang="en-GB" sz="1150" dirty="0"/>
          </a:p>
        </p:txBody>
      </p:sp>
      <p:sp>
        <p:nvSpPr>
          <p:cNvPr id="8" name="Shape 5"/>
          <p:cNvSpPr/>
          <p:nvPr/>
        </p:nvSpPr>
        <p:spPr>
          <a:xfrm>
            <a:off x="5379040" y="2176315"/>
            <a:ext cx="1600200" cy="347472"/>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5452192" y="2176315"/>
            <a:ext cx="145389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Collaborating</a:t>
            </a:r>
            <a:endParaRPr lang="en-GB" sz="1150" dirty="0"/>
          </a:p>
        </p:txBody>
      </p:sp>
      <p:sp>
        <p:nvSpPr>
          <p:cNvPr id="10" name="Shape 7"/>
          <p:cNvSpPr/>
          <p:nvPr/>
        </p:nvSpPr>
        <p:spPr>
          <a:xfrm>
            <a:off x="1441485" y="3954704"/>
            <a:ext cx="1143000" cy="347472"/>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1514637" y="3954704"/>
            <a:ext cx="99669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Avoiding</a:t>
            </a:r>
            <a:endParaRPr lang="en-GB" sz="1150" dirty="0"/>
          </a:p>
        </p:txBody>
      </p:sp>
      <p:sp>
        <p:nvSpPr>
          <p:cNvPr id="12" name="Shape 9"/>
          <p:cNvSpPr/>
          <p:nvPr/>
        </p:nvSpPr>
        <p:spPr>
          <a:xfrm>
            <a:off x="5333320" y="3873868"/>
            <a:ext cx="1691640" cy="347472"/>
          </a:xfrm>
          <a:prstGeom prst="roundRect">
            <a:avLst>
              <a:gd name="adj" fmla="val 50000"/>
            </a:avLst>
          </a:prstGeom>
          <a:solidFill>
            <a:srgbClr val="183454"/>
          </a:solidFill>
          <a:ln w="15875">
            <a:solidFill>
              <a:srgbClr val="183454"/>
            </a:solidFill>
            <a:prstDash val="solid"/>
          </a:ln>
        </p:spPr>
      </p:sp>
      <p:sp>
        <p:nvSpPr>
          <p:cNvPr id="13" name="Text 10"/>
          <p:cNvSpPr txBox="1"/>
          <p:nvPr/>
        </p:nvSpPr>
        <p:spPr>
          <a:xfrm>
            <a:off x="5406472" y="3873868"/>
            <a:ext cx="154533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Accommodating</a:t>
            </a:r>
            <a:endParaRPr lang="en-GB" sz="1150" dirty="0"/>
          </a:p>
        </p:txBody>
      </p:sp>
      <p:sp>
        <p:nvSpPr>
          <p:cNvPr id="14" name="Shape 11"/>
          <p:cNvSpPr/>
          <p:nvPr/>
        </p:nvSpPr>
        <p:spPr>
          <a:xfrm>
            <a:off x="3327053" y="3267599"/>
            <a:ext cx="1600200" cy="347472"/>
          </a:xfrm>
          <a:prstGeom prst="roundRect">
            <a:avLst>
              <a:gd name="adj" fmla="val 50000"/>
            </a:avLst>
          </a:prstGeom>
          <a:solidFill>
            <a:srgbClr val="48C0DC"/>
          </a:solidFill>
          <a:ln w="15875">
            <a:solidFill>
              <a:srgbClr val="48C0DC"/>
            </a:solidFill>
            <a:prstDash val="solid"/>
          </a:ln>
        </p:spPr>
      </p:sp>
      <p:sp>
        <p:nvSpPr>
          <p:cNvPr id="15" name="Text 12"/>
          <p:cNvSpPr txBox="1"/>
          <p:nvPr/>
        </p:nvSpPr>
        <p:spPr>
          <a:xfrm>
            <a:off x="3400205" y="3267599"/>
            <a:ext cx="145389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Compromising</a:t>
            </a:r>
            <a:endParaRPr lang="en-GB" sz="1150" dirty="0"/>
          </a:p>
        </p:txBody>
      </p:sp>
      <p:sp>
        <p:nvSpPr>
          <p:cNvPr id="16" name="Text 13"/>
          <p:cNvSpPr txBox="1"/>
          <p:nvPr/>
        </p:nvSpPr>
        <p:spPr>
          <a:xfrm>
            <a:off x="1588686" y="1873181"/>
            <a:ext cx="1865376" cy="347472"/>
          </a:xfrm>
          <a:prstGeom prst="rect">
            <a:avLst/>
          </a:prstGeom>
          <a:noFill/>
          <a:ln/>
        </p:spPr>
        <p:txBody>
          <a:bodyPr wrap="square" lIns="0" tIns="0" rIns="0" bIns="0" rtlCol="0" anchor="ctr">
            <a:normAutofit/>
          </a:bodyPr>
          <a:lstStyle/>
          <a:p>
            <a:pPr algn="l" indent="0" marL="0">
              <a:buNone/>
            </a:pPr>
            <a:r>
              <a:rPr lang="en-GB" altLang="en-US" sz="1100" b="1" dirty="0">
                <a:solidFill>
                  <a:srgbClr val="183454"/>
                </a:solidFill>
                <a:latin typeface="Montserrat" pitchFamily="34" charset="0"/>
                <a:ea typeface="Montserrat" pitchFamily="34" charset="-122"/>
                <a:cs typeface="Montserrat" pitchFamily="34" charset="-120"/>
              </a:rPr>
              <a:t>Assertive: my needs</a:t>
            </a:r>
            <a:endParaRPr lang="en-GB" sz="1100" dirty="0"/>
          </a:p>
        </p:txBody>
      </p:sp>
      <p:sp>
        <p:nvSpPr>
          <p:cNvPr id="17" name="Text 14"/>
          <p:cNvSpPr txBox="1"/>
          <p:nvPr/>
        </p:nvSpPr>
        <p:spPr>
          <a:xfrm>
            <a:off x="3553008" y="5672465"/>
            <a:ext cx="323697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Cooperative: the other person's needs</a:t>
            </a:r>
            <a:endParaRPr lang="en-GB" sz="1100" dirty="0"/>
          </a:p>
        </p:txBody>
      </p:sp>
      <p:sp>
        <p:nvSpPr>
          <p:cNvPr id="18" name="Shape 15"/>
          <p:cNvSpPr/>
          <p:nvPr/>
        </p:nvSpPr>
        <p:spPr>
          <a:xfrm>
            <a:off x="7528255" y="1945872"/>
            <a:ext cx="4114800" cy="4041792"/>
          </a:xfrm>
          <a:prstGeom prst="roundRect">
            <a:avLst>
              <a:gd name="adj" fmla="val 3167"/>
            </a:avLst>
          </a:prstGeom>
          <a:solidFill>
            <a:srgbClr val="E5F6FA"/>
          </a:solidFill>
          <a:ln w="9525">
            <a:solidFill>
              <a:srgbClr val="E5F6FA"/>
            </a:solidFill>
            <a:prstDash val="solid"/>
          </a:ln>
        </p:spPr>
      </p:sp>
      <p:sp>
        <p:nvSpPr>
          <p:cNvPr id="19" name="Text 16"/>
          <p:cNvSpPr txBox="1"/>
          <p:nvPr/>
        </p:nvSpPr>
        <p:spPr>
          <a:xfrm>
            <a:off x="7756855" y="2128752"/>
            <a:ext cx="3657600" cy="411480"/>
          </a:xfrm>
          <a:prstGeom prst="rect">
            <a:avLst/>
          </a:prstGeom>
          <a:noFill/>
          <a:ln/>
        </p:spPr>
        <p:txBody>
          <a:bodyPr wrap="square" lIns="0" tIns="0" rIns="0" bIns="0" rtlCol="0" anchor="ctr">
            <a:normAutofit/>
          </a:bodyPr>
          <a:lstStyle/>
          <a:p>
            <a:pPr indent="0" marL="0">
              <a:buNone/>
            </a:pPr>
            <a:r>
              <a:rPr lang="en-GB" altLang="en-US" sz="1400" b="1" dirty="0">
                <a:solidFill>
                  <a:srgbClr val="137A97"/>
                </a:solidFill>
                <a:latin typeface="Montserrat" pitchFamily="34" charset="0"/>
                <a:ea typeface="Montserrat" pitchFamily="34" charset="-122"/>
                <a:cs typeface="Montserrat" pitchFamily="34" charset="-120"/>
              </a:rPr>
              <a:t>Choose the mode</a:t>
            </a:r>
            <a:endParaRPr lang="en-GB" sz="1400" dirty="0"/>
          </a:p>
        </p:txBody>
      </p:sp>
      <p:sp>
        <p:nvSpPr>
          <p:cNvPr id="20" name="Text 17"/>
          <p:cNvSpPr txBox="1"/>
          <p:nvPr/>
        </p:nvSpPr>
        <p:spPr>
          <a:xfrm>
            <a:off x="7756855" y="2585952"/>
            <a:ext cx="365760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Competing: </a:t>
            </a:r>
            <a:r>
              <a:rPr lang="en-GB" altLang="en-US" sz="1300" dirty="0">
                <a:solidFill>
                  <a:srgbClr val="4A5B70"/>
                </a:solidFill>
                <a:latin typeface="Montserrat" pitchFamily="34" charset="0"/>
                <a:ea typeface="Montserrat" pitchFamily="34" charset="-122"/>
                <a:cs typeface="Montserrat" pitchFamily="34" charset="-120"/>
              </a:rPr>
              <a:t>"We do it my way." Needed when safety is at risk. Costly in everyday team life.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Collaborating: </a:t>
            </a:r>
            <a:r>
              <a:rPr lang="en-GB" altLang="en-US" sz="1300" dirty="0">
                <a:solidFill>
                  <a:srgbClr val="4A5B70"/>
                </a:solidFill>
                <a:latin typeface="Montserrat" pitchFamily="34" charset="0"/>
                <a:ea typeface="Montserrat" pitchFamily="34" charset="-122"/>
                <a:cs typeface="Montserrat" pitchFamily="34" charset="-120"/>
              </a:rPr>
              <a:t>"Let's find a solution that works for both." Worth it when a problem repeats.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Compromising: </a:t>
            </a:r>
            <a:r>
              <a:rPr lang="en-GB" altLang="en-US" sz="1300" dirty="0">
                <a:solidFill>
                  <a:srgbClr val="4A5B70"/>
                </a:solidFill>
                <a:latin typeface="Montserrat" pitchFamily="34" charset="0"/>
                <a:ea typeface="Montserrat" pitchFamily="34" charset="-122"/>
                <a:cs typeface="Montserrat" pitchFamily="34" charset="-120"/>
              </a:rPr>
              <a:t>"Let's meet halfway." Fast, and both give something.</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Avoiding: </a:t>
            </a:r>
            <a:r>
              <a:rPr lang="en-GB" altLang="en-US" sz="1300" dirty="0">
                <a:solidFill>
                  <a:srgbClr val="4A5B70"/>
                </a:solidFill>
                <a:latin typeface="Montserrat" pitchFamily="34" charset="0"/>
                <a:ea typeface="Montserrat" pitchFamily="34" charset="-122"/>
                <a:cs typeface="Montserrat" pitchFamily="34" charset="-120"/>
              </a:rPr>
              <a:t>"Let's leave it." Wise for a short, unimportant disagreement. Harmful if problems grow.</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Accommodating: </a:t>
            </a:r>
            <a:r>
              <a:rPr lang="en-GB" altLang="en-US" sz="1300" dirty="0">
                <a:solidFill>
                  <a:srgbClr val="4A5B70"/>
                </a:solidFill>
                <a:latin typeface="Montserrat" pitchFamily="34" charset="0"/>
                <a:ea typeface="Montserrat" pitchFamily="34" charset="-122"/>
                <a:cs typeface="Montserrat" pitchFamily="34" charset="-120"/>
              </a:rPr>
              <a:t>"OK, as you wish." Builds goodwill. Harmful if it means unpaid hours or harassment.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Newcomers often avoid or accommodate. </a:t>
            </a:r>
            <a:r>
              <a:rPr lang="en-GB" altLang="en-US" sz="1300" dirty="0">
                <a:solidFill>
                  <a:srgbClr val="4A5B70"/>
                </a:solidFill>
                <a:latin typeface="Montserrat" pitchFamily="34" charset="0"/>
                <a:ea typeface="Montserrat" pitchFamily="34" charset="-122"/>
                <a:cs typeface="Montserrat" pitchFamily="34" charset="-120"/>
              </a:rPr>
              <a:t>Choose, do not default: what do I risk?</a:t>
            </a:r>
            <a:endParaRPr lang="en-GB" sz="1300" dirty="0"/>
          </a:p>
        </p:txBody>
      </p:sp>
      <p:sp>
        <p:nvSpPr>
          <p:cNvPr id="21"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38</a:t>
            </a:r>
            <a:endParaRPr lang="en-GB" sz="900" dirty="0"/>
          </a:p>
        </p:txBody>
      </p:sp>
      <p:sp>
        <p:nvSpPr>
          <p:cNvPr id="22"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23"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Kilmann &amp; Thomas (1977), Educational and Psychological Measurement 37(2) · assertiveness × cooperativeness diagram after Thomas</a:t>
            </a:r>
            <a:endParaRPr lang="en-GB" sz="8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Direct or rude?</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48C0DC"/>
          </a:solidFill>
          <a:ln w="12700">
            <a:solidFill>
              <a:srgbClr val="48C0DC"/>
            </a:solidFill>
            <a:prstDash val="solid"/>
          </a:ln>
        </p:spPr>
      </p:sp>
      <p:pic>
        <p:nvPicPr>
          <p:cNvPr id="7" name="Image 0" descr="/root/smile-smartleap/sunum/build/cache/cizim/ortak-portrait-kemal-8f99eadd69-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Kemal, 22</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New in a construction team in the Netherlands</a:t>
            </a:r>
            <a:endParaRPr lang="en-GB" sz="1600" dirty="0"/>
          </a:p>
        </p:txBody>
      </p:sp>
      <p:sp>
        <p:nvSpPr>
          <p:cNvPr id="9" name="Shape 6"/>
          <p:cNvSpPr/>
          <p:nvPr/>
        </p:nvSpPr>
        <p:spPr>
          <a:xfrm>
            <a:off x="822960" y="3088872"/>
            <a:ext cx="1481328"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48132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Construction</a:t>
            </a:r>
            <a:endParaRPr lang="en-GB" sz="1000" dirty="0"/>
          </a:p>
        </p:txBody>
      </p:sp>
      <p:sp>
        <p:nvSpPr>
          <p:cNvPr id="11" name="Shape 8"/>
          <p:cNvSpPr/>
          <p:nvPr/>
        </p:nvSpPr>
        <p:spPr>
          <a:xfrm>
            <a:off x="2395728" y="3088872"/>
            <a:ext cx="1481328"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395728" y="3088872"/>
            <a:ext cx="148132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Diverse team</a:t>
            </a:r>
            <a:endParaRPr lang="en-GB" sz="1000" dirty="0"/>
          </a:p>
        </p:txBody>
      </p:sp>
      <p:sp>
        <p:nvSpPr>
          <p:cNvPr id="13" name="Shape 10"/>
          <p:cNvSpPr/>
          <p:nvPr/>
        </p:nvSpPr>
        <p:spPr>
          <a:xfrm>
            <a:off x="3968496" y="3088872"/>
            <a:ext cx="1673352"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968496" y="3088872"/>
            <a:ext cx="167335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Feedback style</a:t>
            </a:r>
            <a:endParaRPr lang="en-GB" sz="1000" dirty="0"/>
          </a:p>
        </p:txBody>
      </p:sp>
      <p:pic>
        <p:nvPicPr>
          <p:cNvPr id="15" name="Image 1" descr="/root/smile-smartleap/sunum/build/cache/cizim/m1-kemal_wall--dd52a11bd1-1800.png">    </p:cNvPr>
          <p:cNvPicPr>
            <a:picLocks noChangeAspect="1"/>
          </p:cNvPicPr>
          <p:nvPr/>
        </p:nvPicPr>
        <p:blipFill>
          <a:blip r:embed="rId2"/>
          <a:stretch>
            <a:fillRect/>
          </a:stretch>
        </p:blipFill>
        <p:spPr>
          <a:xfrm>
            <a:off x="4617720" y="3644442"/>
            <a:ext cx="2651760" cy="1988820"/>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400" dirty="0">
                <a:solidFill>
                  <a:srgbClr val="183454"/>
                </a:solidFill>
                <a:latin typeface="Montserrat" pitchFamily="34" charset="0"/>
                <a:ea typeface="Montserrat" pitchFamily="34" charset="-122"/>
                <a:cs typeface="Montserrat" pitchFamily="34" charset="-120"/>
              </a:rPr>
              <a:t>Pieter, an experienced bricklayer, says: "This wall is wrong, do it again." Kemal hears an insult in front of everyone. Pieter thinks he was only being clear and fast. After that day, Kemal stops asking questions, and small mistakes become bigger.</a:t>
            </a:r>
            <a:endParaRPr lang="en-GB" sz="14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48C0DC"/>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32"/>
              </a:spcAft>
              <a:buSzPct val="100000"/>
              <a:buFont typeface="+mj-lt"/>
              <a:buAutoNum type="arabicPeriod" startAt="1"/>
            </a:pPr>
            <a:r>
              <a:rPr lang="en-GB" altLang="en-US" sz="1450" dirty="0">
                <a:solidFill>
                  <a:srgbClr val="FFFFFF"/>
                </a:solidFill>
                <a:latin typeface="Montserrat" pitchFamily="34" charset="0"/>
                <a:ea typeface="Montserrat" pitchFamily="34" charset="-122"/>
                <a:cs typeface="Montserrat" pitchFamily="34" charset="-120"/>
              </a:rPr>
              <a:t>What did Pieter mean? What did Kemal hear?</a:t>
            </a:r>
            <a:endParaRPr lang="en-GB" sz="1450" dirty="0"/>
          </a:p>
          <a:p>
            <a:pPr marL="342900" indent="-342900">
              <a:spcAft>
                <a:spcPts val="932"/>
              </a:spcAft>
              <a:buSzPct val="100000"/>
              <a:buFont typeface="+mj-lt"/>
              <a:buAutoNum type="arabicPeriod" startAt="1"/>
            </a:pPr>
            <a:r>
              <a:rPr lang="en-GB" altLang="en-US" sz="1450" dirty="0">
                <a:solidFill>
                  <a:srgbClr val="FFFFFF"/>
                </a:solidFill>
                <a:latin typeface="Montserrat" pitchFamily="34" charset="0"/>
                <a:ea typeface="Montserrat" pitchFamily="34" charset="-122"/>
                <a:cs typeface="Montserrat" pitchFamily="34" charset="-120"/>
              </a:rPr>
              <a:t>How could Kemal raise it, using SBI?</a:t>
            </a:r>
            <a:endParaRPr lang="en-GB" sz="1450" dirty="0"/>
          </a:p>
          <a:p>
            <a:pPr marL="342900" indent="-342900">
              <a:spcAft>
                <a:spcPts val="932"/>
              </a:spcAft>
              <a:buSzPct val="100000"/>
              <a:buFont typeface="+mj-lt"/>
              <a:buAutoNum type="arabicPeriod" startAt="1"/>
            </a:pPr>
            <a:r>
              <a:rPr lang="en-GB" altLang="en-US" sz="1450" dirty="0">
                <a:solidFill>
                  <a:srgbClr val="FFFFFF"/>
                </a:solidFill>
                <a:latin typeface="Montserrat" pitchFamily="34" charset="0"/>
                <a:ea typeface="Montserrat" pitchFamily="34" charset="-122"/>
                <a:cs typeface="Montserrat" pitchFamily="34" charset="-120"/>
              </a:rPr>
              <a:t>Which conflict mode fits here?</a:t>
            </a:r>
            <a:endParaRPr lang="en-GB" sz="1450" dirty="0"/>
          </a:p>
          <a:p>
            <a:pPr marL="342900" indent="-342900">
              <a:spcAft>
                <a:spcPts val="932"/>
              </a:spcAft>
              <a:buSzPct val="100000"/>
              <a:buFont typeface="+mj-lt"/>
              <a:buAutoNum type="arabicPeriod" startAt="1"/>
            </a:pPr>
            <a:r>
              <a:rPr lang="en-GB" altLang="en-US" sz="1450" dirty="0">
                <a:solidFill>
                  <a:srgbClr val="FFFFFF"/>
                </a:solidFill>
                <a:latin typeface="Montserrat" pitchFamily="34" charset="0"/>
                <a:ea typeface="Montserrat" pitchFamily="34" charset="-122"/>
                <a:cs typeface="Montserrat" pitchFamily="34" charset="-120"/>
              </a:rPr>
              <a:t>What team rule could help both of them?</a:t>
            </a:r>
            <a:endParaRPr lang="en-GB" sz="145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across 67 countries there is "more consensus than disagreement on value priorities across countries" (Fischer &amp; Schwartz, 2011). This is about two people's styles, not two nations.</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39</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PHONE, EMAIL AND GROUP CHATS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Phone, email or group chat: which one, and how?</a:t>
            </a:r>
            <a:endParaRPr lang="en-GB" sz="28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548640" y="1945872"/>
          <a:ext cx="11094415" cy="914400"/>
        </p:xfrm>
        <a:graphic>
          <a:graphicData uri="http://schemas.openxmlformats.org/drawingml/2006/table">
            <a:tbl>
              <a:tblPr/>
              <a:tblGrid>
                <a:gridCol w="685800"/>
                <a:gridCol w="1828800"/>
                <a:gridCol w="3749040"/>
                <a:gridCol w="4828032"/>
              </a:tblGrid>
              <a:tr h="360998">
                <a:tc>
                  <a:txBody>
                    <a:bodyPr/>
                    <a:lstStyle/>
                    <a:p>
                      <a:pPr indent="0" marL="0">
                        <a:buNone/>
                      </a:pP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550" b="1" dirty="0">
                          <a:solidFill>
                            <a:srgbClr val="FFFFFF"/>
                          </a:solidFill>
                          <a:latin typeface="Montserrat" pitchFamily="34" charset="0"/>
                          <a:ea typeface="Montserrat" pitchFamily="34" charset="-122"/>
                          <a:cs typeface="Montserrat" pitchFamily="34" charset="-120"/>
                        </a:rPr>
                        <a:t>Channel</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550" b="1" dirty="0">
                          <a:solidFill>
                            <a:srgbClr val="FFFFFF"/>
                          </a:solidFill>
                          <a:latin typeface="Montserrat" pitchFamily="34" charset="0"/>
                          <a:ea typeface="Montserrat" pitchFamily="34" charset="-122"/>
                          <a:cs typeface="Montserrat" pitchFamily="34" charset="-120"/>
                        </a:rPr>
                        <a:t>Good for</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550" b="1" dirty="0">
                          <a:solidFill>
                            <a:srgbClr val="FFFFFF"/>
                          </a:solidFill>
                          <a:latin typeface="Montserrat" pitchFamily="34" charset="0"/>
                          <a:ea typeface="Montserrat" pitchFamily="34" charset="-122"/>
                          <a:cs typeface="Montserrat" pitchFamily="34" charset="-120"/>
                        </a:rPr>
                        <a:t>How to do it well</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r>
              <a:tr h="929701">
                <a:tc>
                  <a:txBody>
                    <a:bodyPr/>
                    <a:lstStyle/>
                    <a:p>
                      <a:pPr indent="0" marL="0">
                        <a:buNone/>
                      </a:pP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50" b="1" dirty="0">
                          <a:solidFill>
                            <a:srgbClr val="183454"/>
                          </a:solidFill>
                          <a:latin typeface="Montserrat" pitchFamily="34" charset="0"/>
                          <a:ea typeface="Montserrat" pitchFamily="34" charset="-122"/>
                          <a:cs typeface="Montserrat" pitchFamily="34" charset="-120"/>
                        </a:rPr>
                        <a:t>Phone call</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Urgent things, being late or sick, first contact with an employer</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Prepare 3 sentences and the job reference. Repeat details back. Ask people to spell names.</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687576">
                <a:tc>
                  <a:txBody>
                    <a:bodyPr/>
                    <a:lstStyle/>
                    <a:p>
                      <a:pPr indent="0" marL="0">
                        <a:buNone/>
                      </a:pP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50" b="1" dirty="0">
                          <a:solidFill>
                            <a:srgbClr val="183454"/>
                          </a:solidFill>
                          <a:latin typeface="Montserrat" pitchFamily="34" charset="0"/>
                          <a:ea typeface="Montserrat" pitchFamily="34" charset="-122"/>
                          <a:cs typeface="Montserrat" pitchFamily="34" charset="-120"/>
                        </a:rPr>
                        <a:t>Email</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Pay, hours, contracts, anything you may need to show later</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Clear subject, one request, dates and numbers, polite start and end. Keep a copy.</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87576">
                <a:tc>
                  <a:txBody>
                    <a:bodyPr/>
                    <a:lstStyle/>
                    <a:p>
                      <a:pPr indent="0" marL="0">
                        <a:buNone/>
                      </a:pP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50" b="1" dirty="0">
                          <a:solidFill>
                            <a:srgbClr val="183454"/>
                          </a:solidFill>
                          <a:latin typeface="Montserrat" pitchFamily="34" charset="0"/>
                          <a:ea typeface="Montserrat" pitchFamily="34" charset="-122"/>
                          <a:cs typeface="Montserrat" pitchFamily="34" charset="-120"/>
                        </a:rPr>
                        <a:t>Team group chat</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Shift swaps and quick updates for everyone</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Write the full answer, not only an emoji: "I can cover Saturday, 8 to 16."</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687576">
                <a:tc>
                  <a:txBody>
                    <a:bodyPr/>
                    <a:lstStyle/>
                    <a:p>
                      <a:pPr indent="0" marL="0">
                        <a:buNone/>
                      </a:pP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50" b="1" dirty="0">
                          <a:solidFill>
                            <a:srgbClr val="183454"/>
                          </a:solidFill>
                          <a:latin typeface="Montserrat" pitchFamily="34" charset="0"/>
                          <a:ea typeface="Montserrat" pitchFamily="34" charset="-122"/>
                          <a:cs typeface="Montserrat" pitchFamily="34" charset="-120"/>
                        </a:rPr>
                        <a:t>Private talk or message</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Feedback, conflict, personal topics</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Move sensitive topics out of the group: "Can we talk privately for a moment?"</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bl>
          </a:graphicData>
        </a:graphic>
      </p:graphicFrame>
      <p:pic>
        <p:nvPicPr>
          <p:cNvPr id="6" name="Image 0" descr="/root/smile-smartleap/sunum/build/cache/cizim/m1-spot-phone-0512dca7bc-300.png">    </p:cNvPr>
          <p:cNvPicPr>
            <a:picLocks noChangeAspect="1"/>
          </p:cNvPicPr>
          <p:nvPr/>
        </p:nvPicPr>
        <p:blipFill>
          <a:blip r:embed="rId1"/>
          <a:stretch>
            <a:fillRect/>
          </a:stretch>
        </p:blipFill>
        <p:spPr>
          <a:xfrm>
            <a:off x="642158" y="2361734"/>
            <a:ext cx="498764" cy="384048"/>
          </a:xfrm>
          <a:prstGeom prst="rect">
            <a:avLst/>
          </a:prstGeom>
        </p:spPr>
      </p:pic>
      <p:pic>
        <p:nvPicPr>
          <p:cNvPr id="7" name="Image 1" descr="/root/smile-smartleap/sunum/build/cache/cizim/m1-spot-email-9803a55348-300.png">    </p:cNvPr>
          <p:cNvPicPr>
            <a:picLocks noChangeAspect="1"/>
          </p:cNvPicPr>
          <p:nvPr/>
        </p:nvPicPr>
        <p:blipFill>
          <a:blip r:embed="rId2"/>
          <a:stretch>
            <a:fillRect/>
          </a:stretch>
        </p:blipFill>
        <p:spPr>
          <a:xfrm>
            <a:off x="642158" y="3291435"/>
            <a:ext cx="498764" cy="384048"/>
          </a:xfrm>
          <a:prstGeom prst="rect">
            <a:avLst/>
          </a:prstGeom>
        </p:spPr>
      </p:pic>
      <p:pic>
        <p:nvPicPr>
          <p:cNvPr id="8" name="Image 2" descr="/root/smile-smartleap/sunum/build/cache/cizim/m1-spot-chat-03d84384e6-300.png">    </p:cNvPr>
          <p:cNvPicPr>
            <a:picLocks noChangeAspect="1"/>
          </p:cNvPicPr>
          <p:nvPr/>
        </p:nvPicPr>
        <p:blipFill>
          <a:blip r:embed="rId3"/>
          <a:stretch>
            <a:fillRect/>
          </a:stretch>
        </p:blipFill>
        <p:spPr>
          <a:xfrm>
            <a:off x="642158" y="3979010"/>
            <a:ext cx="498764" cy="384048"/>
          </a:xfrm>
          <a:prstGeom prst="rect">
            <a:avLst/>
          </a:prstGeom>
        </p:spPr>
      </p:pic>
      <p:pic>
        <p:nvPicPr>
          <p:cNvPr id="9" name="Image 3" descr="/root/smile-smartleap/sunum/build/cache/cizim/m1-spot-private-51d95e8818-300.png">    </p:cNvPr>
          <p:cNvPicPr>
            <a:picLocks noChangeAspect="1"/>
          </p:cNvPicPr>
          <p:nvPr/>
        </p:nvPicPr>
        <p:blipFill>
          <a:blip r:embed="rId4"/>
          <a:stretch>
            <a:fillRect/>
          </a:stretch>
        </p:blipFill>
        <p:spPr>
          <a:xfrm>
            <a:off x="642158" y="4666586"/>
            <a:ext cx="498764" cy="384048"/>
          </a:xfrm>
          <a:prstGeom prst="rect">
            <a:avLst/>
          </a:prstGeom>
        </p:spPr>
      </p:pic>
      <p:sp>
        <p:nvSpPr>
          <p:cNvPr id="10" name="Text 3"/>
          <p:cNvSpPr txBox="1"/>
          <p:nvPr/>
        </p:nvSpPr>
        <p:spPr>
          <a:xfrm>
            <a:off x="548640" y="5484744"/>
            <a:ext cx="11094415" cy="457200"/>
          </a:xfrm>
          <a:prstGeom prst="rect">
            <a:avLst/>
          </a:prstGeom>
          <a:noFill/>
          <a:ln/>
        </p:spPr>
        <p:txBody>
          <a:bodyPr wrap="square" lIns="0" tIns="0" rIns="0" bIns="0" rtlCol="0" anchor="b">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Omar answered "Who can cover Saturday?" with a thumbs-up. He meant "I saw it". He was put on the rota.</a:t>
            </a:r>
            <a:endParaRPr lang="en-GB" sz="1300" dirty="0"/>
          </a:p>
        </p:txBody>
      </p:sp>
      <p:sp>
        <p:nvSpPr>
          <p:cNvPr id="11"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40</a:t>
            </a:r>
            <a:endParaRPr lang="en-GB" sz="900" dirty="0"/>
          </a:p>
        </p:txBody>
      </p:sp>
      <p:sp>
        <p:nvSpPr>
          <p:cNvPr id="12"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13"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Cedefop (2022), ESJS 2021, p. 23 · ESCO skill "use online conventions of netiquette" · Council of Europe (2020), CEFR Companion Volume, p. 81</a:t>
            </a:r>
            <a:endParaRPr lang="en-GB" sz="8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TALKING ABOUT PAY: A NORMAL WORK CONVERSATION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Six hours missing on the payslip: write it clearly</a:t>
            </a:r>
            <a:endParaRPr lang="en-GB" sz="2800" dirty="0"/>
          </a:p>
        </p:txBody>
      </p:sp>
      <p:pic>
        <p:nvPicPr>
          <p:cNvPr id="5" name="Image 0" descr="/root/smile-smartleap/sunum/build/cache/cizim/m1-lina_email--03986d706f-2400.png">    </p:cNvPr>
          <p:cNvPicPr>
            <a:picLocks noChangeAspect="1"/>
          </p:cNvPicPr>
          <p:nvPr/>
        </p:nvPicPr>
        <p:blipFill>
          <a:blip r:embed="rId1"/>
          <a:stretch>
            <a:fillRect/>
          </a:stretch>
        </p:blipFill>
        <p:spPr>
          <a:xfrm>
            <a:off x="548640" y="2024392"/>
            <a:ext cx="6659575" cy="3884752"/>
          </a:xfrm>
          <a:prstGeom prst="rect">
            <a:avLst/>
          </a:prstGeom>
        </p:spPr>
      </p:pic>
      <p:sp>
        <p:nvSpPr>
          <p:cNvPr id="6" name="Shape 3"/>
          <p:cNvSpPr/>
          <p:nvPr/>
        </p:nvSpPr>
        <p:spPr>
          <a:xfrm>
            <a:off x="2707446" y="2990024"/>
            <a:ext cx="384048" cy="384048"/>
          </a:xfrm>
          <a:prstGeom prst="ellipse">
            <a:avLst/>
          </a:prstGeom>
          <a:solidFill>
            <a:srgbClr val="183454"/>
          </a:solidFill>
          <a:ln w="19050">
            <a:solidFill>
              <a:srgbClr val="FFFFFF"/>
            </a:solidFill>
            <a:prstDash val="solid"/>
          </a:ln>
        </p:spPr>
      </p:sp>
      <p:sp>
        <p:nvSpPr>
          <p:cNvPr id="7" name="Text 4"/>
          <p:cNvSpPr txBox="1"/>
          <p:nvPr/>
        </p:nvSpPr>
        <p:spPr>
          <a:xfrm>
            <a:off x="2707446" y="2990024"/>
            <a:ext cx="384048" cy="384048"/>
          </a:xfrm>
          <a:prstGeom prst="rect">
            <a:avLst/>
          </a:prstGeom>
          <a:noFill/>
          <a:ln/>
        </p:spPr>
        <p:txBody>
          <a:bodyPr wrap="square" lIns="0" tIns="0" rIns="0" bIns="0" rtlCol="0" anchor="ctr"/>
          <a:lstStyle/>
          <a:p>
            <a:pPr algn="ctr" indent="0" marL="0">
              <a:buNone/>
            </a:pPr>
            <a:r>
              <a:rPr lang="en-GB" altLang="en-US" sz="1300" b="1" dirty="0">
                <a:solidFill>
                  <a:srgbClr val="FFFFFF"/>
                </a:solidFill>
                <a:latin typeface="Montserrat" pitchFamily="34" charset="0"/>
                <a:ea typeface="Montserrat" pitchFamily="34" charset="-122"/>
                <a:cs typeface="Montserrat" pitchFamily="34" charset="-120"/>
              </a:rPr>
              <a:t>1</a:t>
            </a:r>
            <a:endParaRPr lang="en-GB" sz="1300" dirty="0"/>
          </a:p>
        </p:txBody>
      </p:sp>
      <p:sp>
        <p:nvSpPr>
          <p:cNvPr id="8" name="Shape 5"/>
          <p:cNvSpPr/>
          <p:nvPr/>
        </p:nvSpPr>
        <p:spPr>
          <a:xfrm>
            <a:off x="2707446" y="3436771"/>
            <a:ext cx="384048" cy="384048"/>
          </a:xfrm>
          <a:prstGeom prst="ellipse">
            <a:avLst/>
          </a:prstGeom>
          <a:solidFill>
            <a:srgbClr val="183454"/>
          </a:solidFill>
          <a:ln w="19050">
            <a:solidFill>
              <a:srgbClr val="FFFFFF"/>
            </a:solidFill>
            <a:prstDash val="solid"/>
          </a:ln>
        </p:spPr>
      </p:sp>
      <p:sp>
        <p:nvSpPr>
          <p:cNvPr id="9" name="Text 6"/>
          <p:cNvSpPr txBox="1"/>
          <p:nvPr/>
        </p:nvSpPr>
        <p:spPr>
          <a:xfrm>
            <a:off x="2707446" y="3436771"/>
            <a:ext cx="384048" cy="384048"/>
          </a:xfrm>
          <a:prstGeom prst="rect">
            <a:avLst/>
          </a:prstGeom>
          <a:noFill/>
          <a:ln/>
        </p:spPr>
        <p:txBody>
          <a:bodyPr wrap="square" lIns="0" tIns="0" rIns="0" bIns="0" rtlCol="0" anchor="ctr"/>
          <a:lstStyle/>
          <a:p>
            <a:pPr algn="ctr" indent="0" marL="0">
              <a:buNone/>
            </a:pPr>
            <a:r>
              <a:rPr lang="en-GB" altLang="en-US" sz="1300" b="1" dirty="0">
                <a:solidFill>
                  <a:srgbClr val="FFFFFF"/>
                </a:solidFill>
                <a:latin typeface="Montserrat" pitchFamily="34" charset="0"/>
                <a:ea typeface="Montserrat" pitchFamily="34" charset="-122"/>
                <a:cs typeface="Montserrat" pitchFamily="34" charset="-120"/>
              </a:rPr>
              <a:t>2</a:t>
            </a:r>
            <a:endParaRPr lang="en-GB" sz="1300" dirty="0"/>
          </a:p>
        </p:txBody>
      </p:sp>
      <p:sp>
        <p:nvSpPr>
          <p:cNvPr id="10" name="Shape 7"/>
          <p:cNvSpPr/>
          <p:nvPr/>
        </p:nvSpPr>
        <p:spPr>
          <a:xfrm>
            <a:off x="2707446" y="3856324"/>
            <a:ext cx="384048" cy="384048"/>
          </a:xfrm>
          <a:prstGeom prst="ellipse">
            <a:avLst/>
          </a:prstGeom>
          <a:solidFill>
            <a:srgbClr val="183454"/>
          </a:solidFill>
          <a:ln w="19050">
            <a:solidFill>
              <a:srgbClr val="FFFFFF"/>
            </a:solidFill>
            <a:prstDash val="solid"/>
          </a:ln>
        </p:spPr>
      </p:sp>
      <p:sp>
        <p:nvSpPr>
          <p:cNvPr id="11" name="Text 8"/>
          <p:cNvSpPr txBox="1"/>
          <p:nvPr/>
        </p:nvSpPr>
        <p:spPr>
          <a:xfrm>
            <a:off x="2707446" y="3856324"/>
            <a:ext cx="384048" cy="384048"/>
          </a:xfrm>
          <a:prstGeom prst="rect">
            <a:avLst/>
          </a:prstGeom>
          <a:noFill/>
          <a:ln/>
        </p:spPr>
        <p:txBody>
          <a:bodyPr wrap="square" lIns="0" tIns="0" rIns="0" bIns="0" rtlCol="0" anchor="ctr"/>
          <a:lstStyle/>
          <a:p>
            <a:pPr algn="ctr" indent="0" marL="0">
              <a:buNone/>
            </a:pPr>
            <a:r>
              <a:rPr lang="en-GB" altLang="en-US" sz="1300" b="1" dirty="0">
                <a:solidFill>
                  <a:srgbClr val="FFFFFF"/>
                </a:solidFill>
                <a:latin typeface="Montserrat" pitchFamily="34" charset="0"/>
                <a:ea typeface="Montserrat" pitchFamily="34" charset="-122"/>
                <a:cs typeface="Montserrat" pitchFamily="34" charset="-120"/>
              </a:rPr>
              <a:t>3</a:t>
            </a:r>
            <a:endParaRPr lang="en-GB" sz="1300" dirty="0"/>
          </a:p>
        </p:txBody>
      </p:sp>
      <p:sp>
        <p:nvSpPr>
          <p:cNvPr id="12" name="Shape 9"/>
          <p:cNvSpPr/>
          <p:nvPr/>
        </p:nvSpPr>
        <p:spPr>
          <a:xfrm>
            <a:off x="2707446" y="4174873"/>
            <a:ext cx="384048" cy="384048"/>
          </a:xfrm>
          <a:prstGeom prst="ellipse">
            <a:avLst/>
          </a:prstGeom>
          <a:solidFill>
            <a:srgbClr val="183454"/>
          </a:solidFill>
          <a:ln w="19050">
            <a:solidFill>
              <a:srgbClr val="FFFFFF"/>
            </a:solidFill>
            <a:prstDash val="solid"/>
          </a:ln>
        </p:spPr>
      </p:sp>
      <p:sp>
        <p:nvSpPr>
          <p:cNvPr id="13" name="Text 10"/>
          <p:cNvSpPr txBox="1"/>
          <p:nvPr/>
        </p:nvSpPr>
        <p:spPr>
          <a:xfrm>
            <a:off x="2707446" y="4174873"/>
            <a:ext cx="384048" cy="384048"/>
          </a:xfrm>
          <a:prstGeom prst="rect">
            <a:avLst/>
          </a:prstGeom>
          <a:noFill/>
          <a:ln/>
        </p:spPr>
        <p:txBody>
          <a:bodyPr wrap="square" lIns="0" tIns="0" rIns="0" bIns="0" rtlCol="0" anchor="ctr"/>
          <a:lstStyle/>
          <a:p>
            <a:pPr algn="ctr" indent="0" marL="0">
              <a:buNone/>
            </a:pPr>
            <a:r>
              <a:rPr lang="en-GB" altLang="en-US" sz="1300" b="1" dirty="0">
                <a:solidFill>
                  <a:srgbClr val="FFFFFF"/>
                </a:solidFill>
                <a:latin typeface="Montserrat" pitchFamily="34" charset="0"/>
                <a:ea typeface="Montserrat" pitchFamily="34" charset="-122"/>
                <a:cs typeface="Montserrat" pitchFamily="34" charset="-120"/>
              </a:rPr>
              <a:t>4</a:t>
            </a:r>
            <a:endParaRPr lang="en-GB" sz="1300" dirty="0"/>
          </a:p>
        </p:txBody>
      </p:sp>
      <p:sp>
        <p:nvSpPr>
          <p:cNvPr id="14" name="Shape 11"/>
          <p:cNvSpPr/>
          <p:nvPr/>
        </p:nvSpPr>
        <p:spPr>
          <a:xfrm>
            <a:off x="5322263" y="3482252"/>
            <a:ext cx="1640840" cy="347472"/>
          </a:xfrm>
          <a:prstGeom prst="roundRect">
            <a:avLst>
              <a:gd name="adj" fmla="val 50000"/>
            </a:avLst>
          </a:prstGeom>
          <a:solidFill>
            <a:srgbClr val="FFFFFF"/>
          </a:solidFill>
          <a:ln w="15875">
            <a:solidFill>
              <a:srgbClr val="48C0DC"/>
            </a:solidFill>
            <a:prstDash val="solid"/>
          </a:ln>
        </p:spPr>
      </p:sp>
      <p:sp>
        <p:nvSpPr>
          <p:cNvPr id="15" name="Text 12"/>
          <p:cNvSpPr txBox="1"/>
          <p:nvPr/>
        </p:nvSpPr>
        <p:spPr>
          <a:xfrm>
            <a:off x="5395415" y="3482252"/>
            <a:ext cx="149453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Payslip: 74 hours</a:t>
            </a:r>
            <a:endParaRPr lang="en-GB" sz="1100" dirty="0"/>
          </a:p>
        </p:txBody>
      </p:sp>
      <p:sp>
        <p:nvSpPr>
          <p:cNvPr id="16" name="Shape 13"/>
          <p:cNvSpPr/>
          <p:nvPr/>
        </p:nvSpPr>
        <p:spPr>
          <a:xfrm>
            <a:off x="5843393" y="5113848"/>
            <a:ext cx="1797304" cy="347472"/>
          </a:xfrm>
          <a:prstGeom prst="roundRect">
            <a:avLst>
              <a:gd name="adj" fmla="val 50000"/>
            </a:avLst>
          </a:prstGeom>
          <a:solidFill>
            <a:srgbClr val="183454"/>
          </a:solidFill>
          <a:ln w="15875">
            <a:solidFill>
              <a:srgbClr val="183454"/>
            </a:solidFill>
            <a:prstDash val="solid"/>
          </a:ln>
        </p:spPr>
      </p:sp>
      <p:sp>
        <p:nvSpPr>
          <p:cNvPr id="17" name="Text 14"/>
          <p:cNvSpPr txBox="1"/>
          <p:nvPr/>
        </p:nvSpPr>
        <p:spPr>
          <a:xfrm>
            <a:off x="5916545" y="5113848"/>
            <a:ext cx="1651000"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My record: 80 hours</a:t>
            </a:r>
            <a:endParaRPr lang="en-GB" sz="1100" dirty="0"/>
          </a:p>
        </p:txBody>
      </p:sp>
      <p:sp>
        <p:nvSpPr>
          <p:cNvPr id="18" name="Shape 15"/>
          <p:cNvSpPr/>
          <p:nvPr/>
        </p:nvSpPr>
        <p:spPr>
          <a:xfrm>
            <a:off x="7528255" y="1945872"/>
            <a:ext cx="4114800" cy="4041792"/>
          </a:xfrm>
          <a:prstGeom prst="roundRect">
            <a:avLst>
              <a:gd name="adj" fmla="val 3167"/>
            </a:avLst>
          </a:prstGeom>
          <a:solidFill>
            <a:srgbClr val="E5F6FA"/>
          </a:solidFill>
          <a:ln w="9525">
            <a:solidFill>
              <a:srgbClr val="E5F6FA"/>
            </a:solidFill>
            <a:prstDash val="solid"/>
          </a:ln>
        </p:spPr>
      </p:sp>
      <p:sp>
        <p:nvSpPr>
          <p:cNvPr id="19" name="Text 16"/>
          <p:cNvSpPr txBox="1"/>
          <p:nvPr/>
        </p:nvSpPr>
        <p:spPr>
          <a:xfrm>
            <a:off x="7756855" y="2128752"/>
            <a:ext cx="3657600" cy="411480"/>
          </a:xfrm>
          <a:prstGeom prst="rect">
            <a:avLst/>
          </a:prstGeom>
          <a:noFill/>
          <a:ln/>
        </p:spPr>
        <p:txBody>
          <a:bodyPr wrap="square" lIns="0" tIns="0" rIns="0" bIns="0" rtlCol="0" anchor="ctr">
            <a:normAutofit/>
          </a:bodyPr>
          <a:lstStyle/>
          <a:p>
            <a:pPr indent="0" marL="0">
              <a:buNone/>
            </a:pPr>
            <a:r>
              <a:rPr lang="en-GB" altLang="en-US" sz="1400" b="1" dirty="0">
                <a:solidFill>
                  <a:srgbClr val="137A97"/>
                </a:solidFill>
                <a:latin typeface="Montserrat" pitchFamily="34" charset="0"/>
                <a:ea typeface="Montserrat" pitchFamily="34" charset="-122"/>
                <a:cs typeface="Montserrat" pitchFamily="34" charset="-120"/>
              </a:rPr>
              <a:t>Lina, 22, bakery in Germany</a:t>
            </a:r>
            <a:endParaRPr lang="en-GB" sz="1400" dirty="0"/>
          </a:p>
        </p:txBody>
      </p:sp>
      <p:sp>
        <p:nvSpPr>
          <p:cNvPr id="20" name="Text 17"/>
          <p:cNvSpPr txBox="1"/>
          <p:nvPr/>
        </p:nvSpPr>
        <p:spPr>
          <a:xfrm>
            <a:off x="7756855" y="2585952"/>
            <a:ext cx="365760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1 · Subject: </a:t>
            </a:r>
            <a:r>
              <a:rPr lang="en-GB" altLang="en-US" sz="1300" dirty="0">
                <a:solidFill>
                  <a:srgbClr val="4A5B70"/>
                </a:solidFill>
                <a:latin typeface="Montserrat" pitchFamily="34" charset="0"/>
                <a:ea typeface="Montserrat" pitchFamily="34" charset="-122"/>
                <a:cs typeface="Montserrat" pitchFamily="34" charset="-120"/>
              </a:rPr>
              <a:t>"Question about my payslip, March 2026".</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2 · Facts: </a:t>
            </a:r>
            <a:r>
              <a:rPr lang="en-GB" altLang="en-US" sz="1300" dirty="0">
                <a:solidFill>
                  <a:srgbClr val="4A5B70"/>
                </a:solidFill>
                <a:latin typeface="Montserrat" pitchFamily="34" charset="0"/>
                <a:ea typeface="Montserrat" pitchFamily="34" charset="-122"/>
                <a:cs typeface="Montserrat" pitchFamily="34" charset="-120"/>
              </a:rPr>
              <a:t>"My payslip shows 74 hours, but I worked 80 hours (see the dates below)."</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3 · One request: </a:t>
            </a:r>
            <a:r>
              <a:rPr lang="en-GB" altLang="en-US" sz="1300" dirty="0">
                <a:solidFill>
                  <a:srgbClr val="4A5B70"/>
                </a:solidFill>
                <a:latin typeface="Montserrat" pitchFamily="34" charset="0"/>
                <a:ea typeface="Montserrat" pitchFamily="34" charset="-122"/>
                <a:cs typeface="Montserrat" pitchFamily="34" charset="-120"/>
              </a:rPr>
              <a:t>"Could you please check it?"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4 · Polite close: </a:t>
            </a:r>
            <a:r>
              <a:rPr lang="en-GB" altLang="en-US" sz="1300" dirty="0">
                <a:solidFill>
                  <a:srgbClr val="4A5B70"/>
                </a:solidFill>
                <a:latin typeface="Montserrat" pitchFamily="34" charset="0"/>
                <a:ea typeface="Montserrat" pitchFamily="34" charset="-122"/>
                <a:cs typeface="Montserrat" pitchFamily="34" charset="-120"/>
              </a:rPr>
              <a:t>"Thank you. Kind regards, Lina." Keep a copy and your own record of hours.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Not an attack: </a:t>
            </a:r>
            <a:r>
              <a:rPr lang="en-GB" altLang="en-US" sz="1300" dirty="0">
                <a:solidFill>
                  <a:srgbClr val="4A5B70"/>
                </a:solidFill>
                <a:latin typeface="Montserrat" pitchFamily="34" charset="0"/>
                <a:ea typeface="Montserrat" pitchFamily="34" charset="-122"/>
                <a:cs typeface="Montserrat" pitchFamily="34" charset="-120"/>
              </a:rPr>
              <a:t>a question with dates. In Germany, employers must give a pay statement in text form with every payment.</a:t>
            </a:r>
            <a:endParaRPr lang="en-GB" sz="1300" dirty="0"/>
          </a:p>
        </p:txBody>
      </p:sp>
      <p:sp>
        <p:nvSpPr>
          <p:cNvPr id="21"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41</a:t>
            </a:r>
            <a:endParaRPr lang="en-GB" sz="900" dirty="0"/>
          </a:p>
        </p:txBody>
      </p:sp>
      <p:sp>
        <p:nvSpPr>
          <p:cNvPr id="22"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23"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Gewerbeordnung § 108 (Germany) · FRA (2019), Protecting migrant workers from exploitation: workers' perspectives, pp. 16, 20 · invented scenario</a:t>
            </a:r>
            <a:endParaRPr lang="en-GB" sz="8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48C0DC"/>
          </a:solidFill>
          <a:ln w="12700">
            <a:solidFill>
              <a:srgbClr val="48C0DC"/>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Simulation exercises: four stations</a:t>
            </a:r>
            <a:endParaRPr lang="en-GB" sz="2800" dirty="0"/>
          </a:p>
        </p:txBody>
      </p:sp>
      <p:sp>
        <p:nvSpPr>
          <p:cNvPr id="6" name="Shape 4"/>
          <p:cNvSpPr/>
          <p:nvPr/>
        </p:nvSpPr>
        <p:spPr>
          <a:xfrm>
            <a:off x="548640" y="1945872"/>
            <a:ext cx="3246120" cy="4041792"/>
          </a:xfrm>
          <a:prstGeom prst="roundRect">
            <a:avLst>
              <a:gd name="adj" fmla="val 3944"/>
            </a:avLst>
          </a:prstGeom>
          <a:solidFill>
            <a:srgbClr val="48C0DC"/>
          </a:solidFill>
          <a:ln w="9525">
            <a:solidFill>
              <a:srgbClr val="48C0DC"/>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70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Four groups rotate, about 12 min per station</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Role cards, phrase cards, timer, sample chat and payslip printouts</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Use a structure (SBI, conflict modes, SBAR, plain language) under light pressure</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sim-a2227ca2cd-1200.png">    </p:cNvPr>
          <p:cNvPicPr>
            <a:picLocks noChangeAspect="1"/>
          </p:cNvPicPr>
          <p:nvPr/>
        </p:nvPicPr>
        <p:blipFill>
          <a:blip r:embed="rId5"/>
          <a:stretch>
            <a:fillRect/>
          </a:stretch>
        </p:blipFill>
        <p:spPr>
          <a:xfrm>
            <a:off x="9768535" y="2548508"/>
            <a:ext cx="1737360" cy="13030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137A97"/>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51965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Station A, feedback: Yusuf hears "That was not professional." He asks for the situation and behaviour; the supervisor repeats it with SBI.</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Station B, conflict in a diverse team: Pieter and Kemal. Choose a conflict mode and explain why.</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Station C, handover: Grace gives an SBAR handover in under one minute. The listener reads back the key point.</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Station D, chat and email: rewrite Omar's thumbs-up and Lina's payslip email in plain language.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Each station has a role card, a phrase card and a one-line success criterion. Everyone plays the supervisor once.</a:t>
            </a:r>
            <a:endParaRPr lang="en-GB" sz="1100" dirty="0"/>
          </a:p>
        </p:txBody>
      </p:sp>
      <p:sp>
        <p:nvSpPr>
          <p:cNvPr id="19" name="Shape 12"/>
          <p:cNvSpPr/>
          <p:nvPr/>
        </p:nvSpPr>
        <p:spPr>
          <a:xfrm>
            <a:off x="4069080" y="4637045"/>
            <a:ext cx="7573975" cy="1350619"/>
          </a:xfrm>
          <a:prstGeom prst="roundRect">
            <a:avLst>
              <a:gd name="adj" fmla="val 9478"/>
            </a:avLst>
          </a:prstGeom>
          <a:solidFill>
            <a:srgbClr val="E5F6FA"/>
          </a:solidFill>
          <a:ln w="9525">
            <a:solidFill>
              <a:srgbClr val="E5F6FA"/>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137A97"/>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tool felt most useful?</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When is avoiding OK, and when not?</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changed when you used a structure?</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42</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48C0DC-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1-s6_plan--874e02b62d-2000.png">    </p:cNvPr>
          <p:cNvPicPr>
            <a:picLocks noChangeAspect="1"/>
          </p:cNvPicPr>
          <p:nvPr/>
        </p:nvPicPr>
        <p:blipFill>
          <a:blip r:embed="rId2"/>
          <a:stretch>
            <a:fillRect/>
          </a:stretch>
        </p:blipFill>
        <p:spPr>
          <a:xfrm>
            <a:off x="8076895" y="1739541"/>
            <a:ext cx="3703320" cy="336631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48C0DC"/>
                </a:solidFill>
                <a:latin typeface="Montserrat" pitchFamily="34" charset="0"/>
                <a:ea typeface="Montserrat" pitchFamily="34" charset="-122"/>
                <a:cs typeface="Montserrat" pitchFamily="34" charset="-120"/>
              </a:rPr>
              <a:t>06</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SESSION 6  ·  1.5 h</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Reflection and action planning</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Look at your strengths, choose one goal, and plan the next four weeks.</a:t>
            </a:r>
            <a:endParaRPr lang="en-GB" sz="1800" dirty="0"/>
          </a:p>
        </p:txBody>
      </p:sp>
      <p:sp>
        <p:nvSpPr>
          <p:cNvPr id="10" name="Shape 5"/>
          <p:cNvSpPr/>
          <p:nvPr/>
        </p:nvSpPr>
        <p:spPr>
          <a:xfrm>
            <a:off x="548640" y="5073120"/>
            <a:ext cx="1664208"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66420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Self-assessment</a:t>
            </a:r>
            <a:endParaRPr lang="en-GB" sz="1100" dirty="0"/>
          </a:p>
        </p:txBody>
      </p:sp>
      <p:sp>
        <p:nvSpPr>
          <p:cNvPr id="12" name="Shape 7"/>
          <p:cNvSpPr/>
          <p:nvPr/>
        </p:nvSpPr>
        <p:spPr>
          <a:xfrm>
            <a:off x="2322576" y="5073120"/>
            <a:ext cx="1342339"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322576" y="5073120"/>
            <a:ext cx="1342339"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Action plan</a:t>
            </a:r>
            <a:endParaRPr lang="en-GB" sz="1100" dirty="0"/>
          </a:p>
        </p:txBody>
      </p:sp>
      <p:sp>
        <p:nvSpPr>
          <p:cNvPr id="14" name="Shape 9"/>
          <p:cNvSpPr/>
          <p:nvPr/>
        </p:nvSpPr>
        <p:spPr>
          <a:xfrm>
            <a:off x="3774643" y="5073120"/>
            <a:ext cx="1905610"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3774643" y="5073120"/>
            <a:ext cx="1905610"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Closing discussion</a:t>
            </a:r>
            <a:endParaRPr lang="en-GB" sz="1100" dirty="0"/>
          </a:p>
        </p:txBody>
      </p:sp>
      <p:sp>
        <p:nvSpPr>
          <p:cNvPr id="16" name="Text 1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43</a:t>
            </a:r>
            <a:endParaRPr lang="en-GB" sz="900" dirty="0"/>
          </a:p>
        </p:txBody>
      </p:sp>
      <p:sp>
        <p:nvSpPr>
          <p:cNvPr id="17" name="Text 1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SELF-CHECK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Self-assessment: my communication at work</a:t>
            </a:r>
            <a:endParaRPr lang="en-GB" sz="2800" dirty="0"/>
          </a:p>
        </p:txBody>
      </p:sp>
      <p:sp>
        <p:nvSpPr>
          <p:cNvPr id="5" name="Text 3"/>
          <p:cNvSpPr txBox="1"/>
          <p:nvPr/>
        </p:nvSpPr>
        <p:spPr>
          <a:xfrm>
            <a:off x="835121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137A97"/>
                </a:solidFill>
                <a:latin typeface="Montserrat" pitchFamily="34" charset="0"/>
                <a:ea typeface="Montserrat" pitchFamily="34" charset="-122"/>
                <a:cs typeface="Montserrat" pitchFamily="34" charset="-120"/>
              </a:rPr>
              <a:t>Not yet</a:t>
            </a:r>
            <a:endParaRPr lang="en-GB" sz="1050" dirty="0"/>
          </a:p>
        </p:txBody>
      </p:sp>
      <p:sp>
        <p:nvSpPr>
          <p:cNvPr id="6" name="Text 4"/>
          <p:cNvSpPr txBox="1"/>
          <p:nvPr/>
        </p:nvSpPr>
        <p:spPr>
          <a:xfrm>
            <a:off x="944849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137A97"/>
                </a:solidFill>
                <a:latin typeface="Montserrat" pitchFamily="34" charset="0"/>
                <a:ea typeface="Montserrat" pitchFamily="34" charset="-122"/>
                <a:cs typeface="Montserrat" pitchFamily="34" charset="-120"/>
              </a:rPr>
              <a:t>Sometimes</a:t>
            </a:r>
            <a:endParaRPr lang="en-GB" sz="1050" dirty="0"/>
          </a:p>
        </p:txBody>
      </p:sp>
      <p:sp>
        <p:nvSpPr>
          <p:cNvPr id="7" name="Text 5"/>
          <p:cNvSpPr txBox="1"/>
          <p:nvPr/>
        </p:nvSpPr>
        <p:spPr>
          <a:xfrm>
            <a:off x="1054577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137A97"/>
                </a:solidFill>
                <a:latin typeface="Montserrat" pitchFamily="34" charset="0"/>
                <a:ea typeface="Montserrat" pitchFamily="34" charset="-122"/>
                <a:cs typeface="Montserrat" pitchFamily="34" charset="-120"/>
              </a:rPr>
              <a:t>Usually</a:t>
            </a:r>
            <a:endParaRPr lang="en-GB" sz="1050" dirty="0"/>
          </a:p>
        </p:txBody>
      </p:sp>
      <p:sp>
        <p:nvSpPr>
          <p:cNvPr id="8" name="Shape 6"/>
          <p:cNvSpPr/>
          <p:nvPr/>
        </p:nvSpPr>
        <p:spPr>
          <a:xfrm>
            <a:off x="548640" y="2311632"/>
            <a:ext cx="11094415" cy="525147"/>
          </a:xfrm>
          <a:prstGeom prst="rect">
            <a:avLst/>
          </a:prstGeom>
          <a:solidFill>
            <a:srgbClr val="F4F7FB"/>
          </a:solidFill>
          <a:ln w="12700">
            <a:solidFill>
              <a:srgbClr val="F4F7FB"/>
            </a:solidFill>
            <a:prstDash val="solid"/>
          </a:ln>
        </p:spPr>
      </p:sp>
      <p:sp>
        <p:nvSpPr>
          <p:cNvPr id="9" name="Text 7"/>
          <p:cNvSpPr txBox="1"/>
          <p:nvPr/>
        </p:nvSpPr>
        <p:spPr>
          <a:xfrm>
            <a:off x="731520" y="2311632"/>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ask someone to clarify or repeat when I do not understand.</a:t>
            </a:r>
            <a:endParaRPr lang="en-GB" sz="1350" dirty="0"/>
          </a:p>
        </p:txBody>
      </p:sp>
      <p:sp>
        <p:nvSpPr>
          <p:cNvPr id="10" name="Shape 8"/>
          <p:cNvSpPr/>
          <p:nvPr/>
        </p:nvSpPr>
        <p:spPr>
          <a:xfrm>
            <a:off x="8780983" y="2455334"/>
            <a:ext cx="237744" cy="237744"/>
          </a:xfrm>
          <a:prstGeom prst="roundRect">
            <a:avLst>
              <a:gd name="adj" fmla="val 19231"/>
            </a:avLst>
          </a:prstGeom>
          <a:solidFill>
            <a:srgbClr val="FFFFFF"/>
          </a:solidFill>
          <a:ln w="15875">
            <a:solidFill>
              <a:srgbClr val="183454"/>
            </a:solidFill>
            <a:prstDash val="solid"/>
          </a:ln>
        </p:spPr>
      </p:sp>
      <p:sp>
        <p:nvSpPr>
          <p:cNvPr id="11" name="Shape 9"/>
          <p:cNvSpPr/>
          <p:nvPr/>
        </p:nvSpPr>
        <p:spPr>
          <a:xfrm>
            <a:off x="9878263" y="2455334"/>
            <a:ext cx="237744" cy="237744"/>
          </a:xfrm>
          <a:prstGeom prst="roundRect">
            <a:avLst>
              <a:gd name="adj" fmla="val 19231"/>
            </a:avLst>
          </a:prstGeom>
          <a:solidFill>
            <a:srgbClr val="FFFFFF"/>
          </a:solidFill>
          <a:ln w="15875">
            <a:solidFill>
              <a:srgbClr val="183454"/>
            </a:solidFill>
            <a:prstDash val="solid"/>
          </a:ln>
        </p:spPr>
      </p:sp>
      <p:sp>
        <p:nvSpPr>
          <p:cNvPr id="12" name="Shape 10"/>
          <p:cNvSpPr/>
          <p:nvPr/>
        </p:nvSpPr>
        <p:spPr>
          <a:xfrm>
            <a:off x="10975543" y="2455334"/>
            <a:ext cx="237744" cy="237744"/>
          </a:xfrm>
          <a:prstGeom prst="roundRect">
            <a:avLst>
              <a:gd name="adj" fmla="val 19231"/>
            </a:avLst>
          </a:prstGeom>
          <a:solidFill>
            <a:srgbClr val="FFFFFF"/>
          </a:solidFill>
          <a:ln w="15875">
            <a:solidFill>
              <a:srgbClr val="183454"/>
            </a:solidFill>
            <a:prstDash val="solid"/>
          </a:ln>
        </p:spPr>
      </p:sp>
      <p:sp>
        <p:nvSpPr>
          <p:cNvPr id="13" name="Text 11"/>
          <p:cNvSpPr txBox="1"/>
          <p:nvPr/>
        </p:nvSpPr>
        <p:spPr>
          <a:xfrm>
            <a:off x="731520" y="2836779"/>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use the phone for work, asking for clarification when needed.</a:t>
            </a:r>
            <a:endParaRPr lang="en-GB" sz="1350" dirty="0"/>
          </a:p>
        </p:txBody>
      </p:sp>
      <p:sp>
        <p:nvSpPr>
          <p:cNvPr id="14" name="Shape 12"/>
          <p:cNvSpPr/>
          <p:nvPr/>
        </p:nvSpPr>
        <p:spPr>
          <a:xfrm>
            <a:off x="8780983" y="2980481"/>
            <a:ext cx="237744" cy="237744"/>
          </a:xfrm>
          <a:prstGeom prst="roundRect">
            <a:avLst>
              <a:gd name="adj" fmla="val 19231"/>
            </a:avLst>
          </a:prstGeom>
          <a:solidFill>
            <a:srgbClr val="FFFFFF"/>
          </a:solidFill>
          <a:ln w="15875">
            <a:solidFill>
              <a:srgbClr val="183454"/>
            </a:solidFill>
            <a:prstDash val="solid"/>
          </a:ln>
        </p:spPr>
      </p:sp>
      <p:sp>
        <p:nvSpPr>
          <p:cNvPr id="15" name="Shape 13"/>
          <p:cNvSpPr/>
          <p:nvPr/>
        </p:nvSpPr>
        <p:spPr>
          <a:xfrm>
            <a:off x="9878263" y="2980481"/>
            <a:ext cx="237744" cy="237744"/>
          </a:xfrm>
          <a:prstGeom prst="roundRect">
            <a:avLst>
              <a:gd name="adj" fmla="val 19231"/>
            </a:avLst>
          </a:prstGeom>
          <a:solidFill>
            <a:srgbClr val="FFFFFF"/>
          </a:solidFill>
          <a:ln w="15875">
            <a:solidFill>
              <a:srgbClr val="183454"/>
            </a:solidFill>
            <a:prstDash val="solid"/>
          </a:ln>
        </p:spPr>
      </p:sp>
      <p:sp>
        <p:nvSpPr>
          <p:cNvPr id="16" name="Shape 14"/>
          <p:cNvSpPr/>
          <p:nvPr/>
        </p:nvSpPr>
        <p:spPr>
          <a:xfrm>
            <a:off x="10975543" y="2980481"/>
            <a:ext cx="237744" cy="237744"/>
          </a:xfrm>
          <a:prstGeom prst="roundRect">
            <a:avLst>
              <a:gd name="adj" fmla="val 19231"/>
            </a:avLst>
          </a:prstGeom>
          <a:solidFill>
            <a:srgbClr val="FFFFFF"/>
          </a:solidFill>
          <a:ln w="15875">
            <a:solidFill>
              <a:srgbClr val="183454"/>
            </a:solidFill>
            <a:prstDash val="solid"/>
          </a:ln>
        </p:spPr>
      </p:sp>
      <p:sp>
        <p:nvSpPr>
          <p:cNvPr id="17" name="Shape 15"/>
          <p:cNvSpPr/>
          <p:nvPr/>
        </p:nvSpPr>
        <p:spPr>
          <a:xfrm>
            <a:off x="548640" y="3361927"/>
            <a:ext cx="11094415" cy="525147"/>
          </a:xfrm>
          <a:prstGeom prst="rect">
            <a:avLst/>
          </a:prstGeom>
          <a:solidFill>
            <a:srgbClr val="F4F7FB"/>
          </a:solidFill>
          <a:ln w="12700">
            <a:solidFill>
              <a:srgbClr val="F4F7FB"/>
            </a:solidFill>
            <a:prstDash val="solid"/>
          </a:ln>
        </p:spPr>
      </p:sp>
      <p:sp>
        <p:nvSpPr>
          <p:cNvPr id="18" name="Text 16"/>
          <p:cNvSpPr txBox="1"/>
          <p:nvPr/>
        </p:nvSpPr>
        <p:spPr>
          <a:xfrm>
            <a:off x="731520" y="3361927"/>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explain a task or a problem in a clear order.</a:t>
            </a:r>
            <a:endParaRPr lang="en-GB" sz="1350" dirty="0"/>
          </a:p>
        </p:txBody>
      </p:sp>
      <p:sp>
        <p:nvSpPr>
          <p:cNvPr id="19" name="Shape 17"/>
          <p:cNvSpPr/>
          <p:nvPr/>
        </p:nvSpPr>
        <p:spPr>
          <a:xfrm>
            <a:off x="8780983" y="3505629"/>
            <a:ext cx="237744" cy="237744"/>
          </a:xfrm>
          <a:prstGeom prst="roundRect">
            <a:avLst>
              <a:gd name="adj" fmla="val 19231"/>
            </a:avLst>
          </a:prstGeom>
          <a:solidFill>
            <a:srgbClr val="FFFFFF"/>
          </a:solidFill>
          <a:ln w="15875">
            <a:solidFill>
              <a:srgbClr val="183454"/>
            </a:solidFill>
            <a:prstDash val="solid"/>
          </a:ln>
        </p:spPr>
      </p:sp>
      <p:sp>
        <p:nvSpPr>
          <p:cNvPr id="20" name="Shape 18"/>
          <p:cNvSpPr/>
          <p:nvPr/>
        </p:nvSpPr>
        <p:spPr>
          <a:xfrm>
            <a:off x="9878263" y="3505629"/>
            <a:ext cx="237744" cy="237744"/>
          </a:xfrm>
          <a:prstGeom prst="roundRect">
            <a:avLst>
              <a:gd name="adj" fmla="val 19231"/>
            </a:avLst>
          </a:prstGeom>
          <a:solidFill>
            <a:srgbClr val="FFFFFF"/>
          </a:solidFill>
          <a:ln w="15875">
            <a:solidFill>
              <a:srgbClr val="183454"/>
            </a:solidFill>
            <a:prstDash val="solid"/>
          </a:ln>
        </p:spPr>
      </p:sp>
      <p:sp>
        <p:nvSpPr>
          <p:cNvPr id="21" name="Shape 19"/>
          <p:cNvSpPr/>
          <p:nvPr/>
        </p:nvSpPr>
        <p:spPr>
          <a:xfrm>
            <a:off x="10975543" y="3505629"/>
            <a:ext cx="237744" cy="237744"/>
          </a:xfrm>
          <a:prstGeom prst="roundRect">
            <a:avLst>
              <a:gd name="adj" fmla="val 19231"/>
            </a:avLst>
          </a:prstGeom>
          <a:solidFill>
            <a:srgbClr val="FFFFFF"/>
          </a:solidFill>
          <a:ln w="15875">
            <a:solidFill>
              <a:srgbClr val="183454"/>
            </a:solidFill>
            <a:prstDash val="solid"/>
          </a:ln>
        </p:spPr>
      </p:sp>
      <p:sp>
        <p:nvSpPr>
          <p:cNvPr id="22" name="Text 20"/>
          <p:cNvSpPr txBox="1"/>
          <p:nvPr/>
        </p:nvSpPr>
        <p:spPr>
          <a:xfrm>
            <a:off x="731520" y="3887074"/>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My body language is calm and fits my words, also when I am nervous.</a:t>
            </a:r>
            <a:endParaRPr lang="en-GB" sz="1350" dirty="0"/>
          </a:p>
        </p:txBody>
      </p:sp>
      <p:sp>
        <p:nvSpPr>
          <p:cNvPr id="23" name="Shape 21"/>
          <p:cNvSpPr/>
          <p:nvPr/>
        </p:nvSpPr>
        <p:spPr>
          <a:xfrm>
            <a:off x="8780983" y="4030776"/>
            <a:ext cx="237744" cy="237744"/>
          </a:xfrm>
          <a:prstGeom prst="roundRect">
            <a:avLst>
              <a:gd name="adj" fmla="val 19231"/>
            </a:avLst>
          </a:prstGeom>
          <a:solidFill>
            <a:srgbClr val="FFFFFF"/>
          </a:solidFill>
          <a:ln w="15875">
            <a:solidFill>
              <a:srgbClr val="183454"/>
            </a:solidFill>
            <a:prstDash val="solid"/>
          </a:ln>
        </p:spPr>
      </p:sp>
      <p:sp>
        <p:nvSpPr>
          <p:cNvPr id="24" name="Shape 22"/>
          <p:cNvSpPr/>
          <p:nvPr/>
        </p:nvSpPr>
        <p:spPr>
          <a:xfrm>
            <a:off x="9878263" y="4030776"/>
            <a:ext cx="237744" cy="237744"/>
          </a:xfrm>
          <a:prstGeom prst="roundRect">
            <a:avLst>
              <a:gd name="adj" fmla="val 19231"/>
            </a:avLst>
          </a:prstGeom>
          <a:solidFill>
            <a:srgbClr val="FFFFFF"/>
          </a:solidFill>
          <a:ln w="15875">
            <a:solidFill>
              <a:srgbClr val="183454"/>
            </a:solidFill>
            <a:prstDash val="solid"/>
          </a:ln>
        </p:spPr>
      </p:sp>
      <p:sp>
        <p:nvSpPr>
          <p:cNvPr id="25" name="Shape 23"/>
          <p:cNvSpPr/>
          <p:nvPr/>
        </p:nvSpPr>
        <p:spPr>
          <a:xfrm>
            <a:off x="10975543" y="4030776"/>
            <a:ext cx="237744" cy="237744"/>
          </a:xfrm>
          <a:prstGeom prst="roundRect">
            <a:avLst>
              <a:gd name="adj" fmla="val 19231"/>
            </a:avLst>
          </a:prstGeom>
          <a:solidFill>
            <a:srgbClr val="FFFFFF"/>
          </a:solidFill>
          <a:ln w="15875">
            <a:solidFill>
              <a:srgbClr val="183454"/>
            </a:solidFill>
            <a:prstDash val="solid"/>
          </a:ln>
        </p:spPr>
      </p:sp>
      <p:sp>
        <p:nvSpPr>
          <p:cNvPr id="26" name="Shape 24"/>
          <p:cNvSpPr/>
          <p:nvPr/>
        </p:nvSpPr>
        <p:spPr>
          <a:xfrm>
            <a:off x="548640" y="4412222"/>
            <a:ext cx="11094415" cy="525147"/>
          </a:xfrm>
          <a:prstGeom prst="rect">
            <a:avLst/>
          </a:prstGeom>
          <a:solidFill>
            <a:srgbClr val="F4F7FB"/>
          </a:solidFill>
          <a:ln w="12700">
            <a:solidFill>
              <a:srgbClr val="F4F7FB"/>
            </a:solidFill>
            <a:prstDash val="solid"/>
          </a:ln>
        </p:spPr>
      </p:sp>
      <p:sp>
        <p:nvSpPr>
          <p:cNvPr id="27" name="Text 25"/>
          <p:cNvSpPr txBox="1"/>
          <p:nvPr/>
        </p:nvSpPr>
        <p:spPr>
          <a:xfrm>
            <a:off x="731520" y="4412222"/>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listen for the feeling and the facts, and I summarise.</a:t>
            </a:r>
            <a:endParaRPr lang="en-GB" sz="1350" dirty="0"/>
          </a:p>
        </p:txBody>
      </p:sp>
      <p:sp>
        <p:nvSpPr>
          <p:cNvPr id="28" name="Shape 26"/>
          <p:cNvSpPr/>
          <p:nvPr/>
        </p:nvSpPr>
        <p:spPr>
          <a:xfrm>
            <a:off x="8780983" y="4555923"/>
            <a:ext cx="237744" cy="237744"/>
          </a:xfrm>
          <a:prstGeom prst="roundRect">
            <a:avLst>
              <a:gd name="adj" fmla="val 19231"/>
            </a:avLst>
          </a:prstGeom>
          <a:solidFill>
            <a:srgbClr val="FFFFFF"/>
          </a:solidFill>
          <a:ln w="15875">
            <a:solidFill>
              <a:srgbClr val="183454"/>
            </a:solidFill>
            <a:prstDash val="solid"/>
          </a:ln>
        </p:spPr>
      </p:sp>
      <p:sp>
        <p:nvSpPr>
          <p:cNvPr id="29" name="Shape 27"/>
          <p:cNvSpPr/>
          <p:nvPr/>
        </p:nvSpPr>
        <p:spPr>
          <a:xfrm>
            <a:off x="9878263" y="4555923"/>
            <a:ext cx="237744" cy="237744"/>
          </a:xfrm>
          <a:prstGeom prst="roundRect">
            <a:avLst>
              <a:gd name="adj" fmla="val 19231"/>
            </a:avLst>
          </a:prstGeom>
          <a:solidFill>
            <a:srgbClr val="FFFFFF"/>
          </a:solidFill>
          <a:ln w="15875">
            <a:solidFill>
              <a:srgbClr val="183454"/>
            </a:solidFill>
            <a:prstDash val="solid"/>
          </a:ln>
        </p:spPr>
      </p:sp>
      <p:sp>
        <p:nvSpPr>
          <p:cNvPr id="30" name="Shape 28"/>
          <p:cNvSpPr/>
          <p:nvPr/>
        </p:nvSpPr>
        <p:spPr>
          <a:xfrm>
            <a:off x="10975543" y="4555923"/>
            <a:ext cx="237744" cy="237744"/>
          </a:xfrm>
          <a:prstGeom prst="roundRect">
            <a:avLst>
              <a:gd name="adj" fmla="val 19231"/>
            </a:avLst>
          </a:prstGeom>
          <a:solidFill>
            <a:srgbClr val="FFFFFF"/>
          </a:solidFill>
          <a:ln w="15875">
            <a:solidFill>
              <a:srgbClr val="183454"/>
            </a:solidFill>
            <a:prstDash val="solid"/>
          </a:ln>
        </p:spPr>
      </p:sp>
      <p:sp>
        <p:nvSpPr>
          <p:cNvPr id="31" name="Text 29"/>
          <p:cNvSpPr txBox="1"/>
          <p:nvPr/>
        </p:nvSpPr>
        <p:spPr>
          <a:xfrm>
            <a:off x="731520" y="4937369"/>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ask for feedback, and give it with situation, behaviour and impact.</a:t>
            </a:r>
            <a:endParaRPr lang="en-GB" sz="1350" dirty="0"/>
          </a:p>
        </p:txBody>
      </p:sp>
      <p:sp>
        <p:nvSpPr>
          <p:cNvPr id="32" name="Shape 30"/>
          <p:cNvSpPr/>
          <p:nvPr/>
        </p:nvSpPr>
        <p:spPr>
          <a:xfrm>
            <a:off x="8780983" y="5081071"/>
            <a:ext cx="237744" cy="237744"/>
          </a:xfrm>
          <a:prstGeom prst="roundRect">
            <a:avLst>
              <a:gd name="adj" fmla="val 19231"/>
            </a:avLst>
          </a:prstGeom>
          <a:solidFill>
            <a:srgbClr val="FFFFFF"/>
          </a:solidFill>
          <a:ln w="15875">
            <a:solidFill>
              <a:srgbClr val="183454"/>
            </a:solidFill>
            <a:prstDash val="solid"/>
          </a:ln>
        </p:spPr>
      </p:sp>
      <p:sp>
        <p:nvSpPr>
          <p:cNvPr id="33" name="Shape 31"/>
          <p:cNvSpPr/>
          <p:nvPr/>
        </p:nvSpPr>
        <p:spPr>
          <a:xfrm>
            <a:off x="9878263" y="5081071"/>
            <a:ext cx="237744" cy="237744"/>
          </a:xfrm>
          <a:prstGeom prst="roundRect">
            <a:avLst>
              <a:gd name="adj" fmla="val 19231"/>
            </a:avLst>
          </a:prstGeom>
          <a:solidFill>
            <a:srgbClr val="FFFFFF"/>
          </a:solidFill>
          <a:ln w="15875">
            <a:solidFill>
              <a:srgbClr val="183454"/>
            </a:solidFill>
            <a:prstDash val="solid"/>
          </a:ln>
        </p:spPr>
      </p:sp>
      <p:sp>
        <p:nvSpPr>
          <p:cNvPr id="34" name="Shape 32"/>
          <p:cNvSpPr/>
          <p:nvPr/>
        </p:nvSpPr>
        <p:spPr>
          <a:xfrm>
            <a:off x="10975543" y="5081071"/>
            <a:ext cx="237744" cy="237744"/>
          </a:xfrm>
          <a:prstGeom prst="roundRect">
            <a:avLst>
              <a:gd name="adj" fmla="val 19231"/>
            </a:avLst>
          </a:prstGeom>
          <a:solidFill>
            <a:srgbClr val="FFFFFF"/>
          </a:solidFill>
          <a:ln w="15875">
            <a:solidFill>
              <a:srgbClr val="183454"/>
            </a:solidFill>
            <a:prstDash val="solid"/>
          </a:ln>
        </p:spPr>
      </p:sp>
      <p:sp>
        <p:nvSpPr>
          <p:cNvPr id="35" name="Shape 33"/>
          <p:cNvSpPr/>
          <p:nvPr/>
        </p:nvSpPr>
        <p:spPr>
          <a:xfrm>
            <a:off x="548640" y="5462517"/>
            <a:ext cx="11094415" cy="525147"/>
          </a:xfrm>
          <a:prstGeom prst="rect">
            <a:avLst/>
          </a:prstGeom>
          <a:solidFill>
            <a:srgbClr val="F4F7FB"/>
          </a:solidFill>
          <a:ln w="12700">
            <a:solidFill>
              <a:srgbClr val="F4F7FB"/>
            </a:solidFill>
            <a:prstDash val="solid"/>
          </a:ln>
        </p:spPr>
      </p:sp>
      <p:sp>
        <p:nvSpPr>
          <p:cNvPr id="36" name="Text 34"/>
          <p:cNvSpPr txBox="1"/>
          <p:nvPr/>
        </p:nvSpPr>
        <p:spPr>
          <a:xfrm>
            <a:off x="731520" y="5462517"/>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express disagreement respectfully.</a:t>
            </a:r>
            <a:endParaRPr lang="en-GB" sz="1350" dirty="0"/>
          </a:p>
        </p:txBody>
      </p:sp>
      <p:sp>
        <p:nvSpPr>
          <p:cNvPr id="37" name="Shape 35"/>
          <p:cNvSpPr/>
          <p:nvPr/>
        </p:nvSpPr>
        <p:spPr>
          <a:xfrm>
            <a:off x="8780983" y="5606218"/>
            <a:ext cx="237744" cy="237744"/>
          </a:xfrm>
          <a:prstGeom prst="roundRect">
            <a:avLst>
              <a:gd name="adj" fmla="val 19231"/>
            </a:avLst>
          </a:prstGeom>
          <a:solidFill>
            <a:srgbClr val="FFFFFF"/>
          </a:solidFill>
          <a:ln w="15875">
            <a:solidFill>
              <a:srgbClr val="183454"/>
            </a:solidFill>
            <a:prstDash val="solid"/>
          </a:ln>
        </p:spPr>
      </p:sp>
      <p:sp>
        <p:nvSpPr>
          <p:cNvPr id="38" name="Shape 36"/>
          <p:cNvSpPr/>
          <p:nvPr/>
        </p:nvSpPr>
        <p:spPr>
          <a:xfrm>
            <a:off x="9878263" y="5606218"/>
            <a:ext cx="237744" cy="237744"/>
          </a:xfrm>
          <a:prstGeom prst="roundRect">
            <a:avLst>
              <a:gd name="adj" fmla="val 19231"/>
            </a:avLst>
          </a:prstGeom>
          <a:solidFill>
            <a:srgbClr val="FFFFFF"/>
          </a:solidFill>
          <a:ln w="15875">
            <a:solidFill>
              <a:srgbClr val="183454"/>
            </a:solidFill>
            <a:prstDash val="solid"/>
          </a:ln>
        </p:spPr>
      </p:sp>
      <p:sp>
        <p:nvSpPr>
          <p:cNvPr id="39" name="Shape 37"/>
          <p:cNvSpPr/>
          <p:nvPr/>
        </p:nvSpPr>
        <p:spPr>
          <a:xfrm>
            <a:off x="10975543" y="5606218"/>
            <a:ext cx="237744" cy="237744"/>
          </a:xfrm>
          <a:prstGeom prst="roundRect">
            <a:avLst>
              <a:gd name="adj" fmla="val 19231"/>
            </a:avLst>
          </a:prstGeom>
          <a:solidFill>
            <a:srgbClr val="FFFFFF"/>
          </a:solidFill>
          <a:ln w="15875">
            <a:solidFill>
              <a:srgbClr val="183454"/>
            </a:solidFill>
            <a:prstDash val="solid"/>
          </a:ln>
        </p:spPr>
      </p:sp>
      <p:sp>
        <p:nvSpPr>
          <p:cNvPr id="40" name="Text 3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44</a:t>
            </a:r>
            <a:endParaRPr lang="en-GB" sz="900" dirty="0"/>
          </a:p>
        </p:txBody>
      </p:sp>
      <p:sp>
        <p:nvSpPr>
          <p:cNvPr id="41" name="Text 3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SELF-CHECK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Employment-focused communication checklist</a:t>
            </a:r>
            <a:endParaRPr lang="en-GB" sz="2800" dirty="0"/>
          </a:p>
        </p:txBody>
      </p:sp>
      <p:sp>
        <p:nvSpPr>
          <p:cNvPr id="5" name="Text 3"/>
          <p:cNvSpPr txBox="1"/>
          <p:nvPr/>
        </p:nvSpPr>
        <p:spPr>
          <a:xfrm>
            <a:off x="835121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137A97"/>
                </a:solidFill>
                <a:latin typeface="Montserrat" pitchFamily="34" charset="0"/>
                <a:ea typeface="Montserrat" pitchFamily="34" charset="-122"/>
                <a:cs typeface="Montserrat" pitchFamily="34" charset="-120"/>
              </a:rPr>
              <a:t>Not yet</a:t>
            </a:r>
            <a:endParaRPr lang="en-GB" sz="1050" dirty="0"/>
          </a:p>
        </p:txBody>
      </p:sp>
      <p:sp>
        <p:nvSpPr>
          <p:cNvPr id="6" name="Text 4"/>
          <p:cNvSpPr txBox="1"/>
          <p:nvPr/>
        </p:nvSpPr>
        <p:spPr>
          <a:xfrm>
            <a:off x="944849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137A97"/>
                </a:solidFill>
                <a:latin typeface="Montserrat" pitchFamily="34" charset="0"/>
                <a:ea typeface="Montserrat" pitchFamily="34" charset="-122"/>
                <a:cs typeface="Montserrat" pitchFamily="34" charset="-120"/>
              </a:rPr>
              <a:t>Almost</a:t>
            </a:r>
            <a:endParaRPr lang="en-GB" sz="1050" dirty="0"/>
          </a:p>
        </p:txBody>
      </p:sp>
      <p:sp>
        <p:nvSpPr>
          <p:cNvPr id="7" name="Text 5"/>
          <p:cNvSpPr txBox="1"/>
          <p:nvPr/>
        </p:nvSpPr>
        <p:spPr>
          <a:xfrm>
            <a:off x="1054577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137A97"/>
                </a:solidFill>
                <a:latin typeface="Montserrat" pitchFamily="34" charset="0"/>
                <a:ea typeface="Montserrat" pitchFamily="34" charset="-122"/>
                <a:cs typeface="Montserrat" pitchFamily="34" charset="-120"/>
              </a:rPr>
              <a:t>Yes</a:t>
            </a:r>
            <a:endParaRPr lang="en-GB" sz="1050" dirty="0"/>
          </a:p>
        </p:txBody>
      </p:sp>
      <p:sp>
        <p:nvSpPr>
          <p:cNvPr id="8" name="Shape 6"/>
          <p:cNvSpPr/>
          <p:nvPr/>
        </p:nvSpPr>
        <p:spPr>
          <a:xfrm>
            <a:off x="548640" y="2311632"/>
            <a:ext cx="11094415" cy="525147"/>
          </a:xfrm>
          <a:prstGeom prst="rect">
            <a:avLst/>
          </a:prstGeom>
          <a:solidFill>
            <a:srgbClr val="F4F7FB"/>
          </a:solidFill>
          <a:ln w="12700">
            <a:solidFill>
              <a:srgbClr val="F4F7FB"/>
            </a:solidFill>
            <a:prstDash val="solid"/>
          </a:ln>
        </p:spPr>
      </p:sp>
      <p:sp>
        <p:nvSpPr>
          <p:cNvPr id="9" name="Text 7"/>
          <p:cNvSpPr txBox="1"/>
          <p:nvPr/>
        </p:nvSpPr>
        <p:spPr>
          <a:xfrm>
            <a:off x="731520" y="2311632"/>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introduce myself in 60 seconds.</a:t>
            </a:r>
            <a:endParaRPr lang="en-GB" sz="1350" dirty="0"/>
          </a:p>
        </p:txBody>
      </p:sp>
      <p:sp>
        <p:nvSpPr>
          <p:cNvPr id="10" name="Shape 8"/>
          <p:cNvSpPr/>
          <p:nvPr/>
        </p:nvSpPr>
        <p:spPr>
          <a:xfrm>
            <a:off x="8780983" y="2455334"/>
            <a:ext cx="237744" cy="237744"/>
          </a:xfrm>
          <a:prstGeom prst="roundRect">
            <a:avLst>
              <a:gd name="adj" fmla="val 19231"/>
            </a:avLst>
          </a:prstGeom>
          <a:solidFill>
            <a:srgbClr val="FFFFFF"/>
          </a:solidFill>
          <a:ln w="15875">
            <a:solidFill>
              <a:srgbClr val="183454"/>
            </a:solidFill>
            <a:prstDash val="solid"/>
          </a:ln>
        </p:spPr>
      </p:sp>
      <p:sp>
        <p:nvSpPr>
          <p:cNvPr id="11" name="Shape 9"/>
          <p:cNvSpPr/>
          <p:nvPr/>
        </p:nvSpPr>
        <p:spPr>
          <a:xfrm>
            <a:off x="9878263" y="2455334"/>
            <a:ext cx="237744" cy="237744"/>
          </a:xfrm>
          <a:prstGeom prst="roundRect">
            <a:avLst>
              <a:gd name="adj" fmla="val 19231"/>
            </a:avLst>
          </a:prstGeom>
          <a:solidFill>
            <a:srgbClr val="FFFFFF"/>
          </a:solidFill>
          <a:ln w="15875">
            <a:solidFill>
              <a:srgbClr val="183454"/>
            </a:solidFill>
            <a:prstDash val="solid"/>
          </a:ln>
        </p:spPr>
      </p:sp>
      <p:sp>
        <p:nvSpPr>
          <p:cNvPr id="12" name="Shape 10"/>
          <p:cNvSpPr/>
          <p:nvPr/>
        </p:nvSpPr>
        <p:spPr>
          <a:xfrm>
            <a:off x="10975543" y="2455334"/>
            <a:ext cx="237744" cy="237744"/>
          </a:xfrm>
          <a:prstGeom prst="roundRect">
            <a:avLst>
              <a:gd name="adj" fmla="val 19231"/>
            </a:avLst>
          </a:prstGeom>
          <a:solidFill>
            <a:srgbClr val="FFFFFF"/>
          </a:solidFill>
          <a:ln w="15875">
            <a:solidFill>
              <a:srgbClr val="183454"/>
            </a:solidFill>
            <a:prstDash val="solid"/>
          </a:ln>
        </p:spPr>
      </p:sp>
      <p:sp>
        <p:nvSpPr>
          <p:cNvPr id="13" name="Text 11"/>
          <p:cNvSpPr txBox="1"/>
          <p:nvPr/>
        </p:nvSpPr>
        <p:spPr>
          <a:xfrm>
            <a:off x="731520" y="2836779"/>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have three repair phrases ready.</a:t>
            </a:r>
            <a:endParaRPr lang="en-GB" sz="1350" dirty="0"/>
          </a:p>
        </p:txBody>
      </p:sp>
      <p:sp>
        <p:nvSpPr>
          <p:cNvPr id="14" name="Shape 12"/>
          <p:cNvSpPr/>
          <p:nvPr/>
        </p:nvSpPr>
        <p:spPr>
          <a:xfrm>
            <a:off x="8780983" y="2980481"/>
            <a:ext cx="237744" cy="237744"/>
          </a:xfrm>
          <a:prstGeom prst="roundRect">
            <a:avLst>
              <a:gd name="adj" fmla="val 19231"/>
            </a:avLst>
          </a:prstGeom>
          <a:solidFill>
            <a:srgbClr val="FFFFFF"/>
          </a:solidFill>
          <a:ln w="15875">
            <a:solidFill>
              <a:srgbClr val="183454"/>
            </a:solidFill>
            <a:prstDash val="solid"/>
          </a:ln>
        </p:spPr>
      </p:sp>
      <p:sp>
        <p:nvSpPr>
          <p:cNvPr id="15" name="Shape 13"/>
          <p:cNvSpPr/>
          <p:nvPr/>
        </p:nvSpPr>
        <p:spPr>
          <a:xfrm>
            <a:off x="9878263" y="2980481"/>
            <a:ext cx="237744" cy="237744"/>
          </a:xfrm>
          <a:prstGeom prst="roundRect">
            <a:avLst>
              <a:gd name="adj" fmla="val 19231"/>
            </a:avLst>
          </a:prstGeom>
          <a:solidFill>
            <a:srgbClr val="FFFFFF"/>
          </a:solidFill>
          <a:ln w="15875">
            <a:solidFill>
              <a:srgbClr val="183454"/>
            </a:solidFill>
            <a:prstDash val="solid"/>
          </a:ln>
        </p:spPr>
      </p:sp>
      <p:sp>
        <p:nvSpPr>
          <p:cNvPr id="16" name="Shape 14"/>
          <p:cNvSpPr/>
          <p:nvPr/>
        </p:nvSpPr>
        <p:spPr>
          <a:xfrm>
            <a:off x="10975543" y="2980481"/>
            <a:ext cx="237744" cy="237744"/>
          </a:xfrm>
          <a:prstGeom prst="roundRect">
            <a:avLst>
              <a:gd name="adj" fmla="val 19231"/>
            </a:avLst>
          </a:prstGeom>
          <a:solidFill>
            <a:srgbClr val="FFFFFF"/>
          </a:solidFill>
          <a:ln w="15875">
            <a:solidFill>
              <a:srgbClr val="183454"/>
            </a:solidFill>
            <a:prstDash val="solid"/>
          </a:ln>
        </p:spPr>
      </p:sp>
      <p:sp>
        <p:nvSpPr>
          <p:cNvPr id="17" name="Shape 15"/>
          <p:cNvSpPr/>
          <p:nvPr/>
        </p:nvSpPr>
        <p:spPr>
          <a:xfrm>
            <a:off x="548640" y="3361927"/>
            <a:ext cx="11094415" cy="525147"/>
          </a:xfrm>
          <a:prstGeom prst="rect">
            <a:avLst/>
          </a:prstGeom>
          <a:solidFill>
            <a:srgbClr val="F4F7FB"/>
          </a:solidFill>
          <a:ln w="12700">
            <a:solidFill>
              <a:srgbClr val="F4F7FB"/>
            </a:solidFill>
            <a:prstDash val="solid"/>
          </a:ln>
        </p:spPr>
      </p:sp>
      <p:sp>
        <p:nvSpPr>
          <p:cNvPr id="18" name="Text 16"/>
          <p:cNvSpPr txBox="1"/>
          <p:nvPr/>
        </p:nvSpPr>
        <p:spPr>
          <a:xfrm>
            <a:off x="731520" y="3361927"/>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know how to confirm instructions.</a:t>
            </a:r>
            <a:endParaRPr lang="en-GB" sz="1350" dirty="0"/>
          </a:p>
        </p:txBody>
      </p:sp>
      <p:sp>
        <p:nvSpPr>
          <p:cNvPr id="19" name="Shape 17"/>
          <p:cNvSpPr/>
          <p:nvPr/>
        </p:nvSpPr>
        <p:spPr>
          <a:xfrm>
            <a:off x="8780983" y="3505629"/>
            <a:ext cx="237744" cy="237744"/>
          </a:xfrm>
          <a:prstGeom prst="roundRect">
            <a:avLst>
              <a:gd name="adj" fmla="val 19231"/>
            </a:avLst>
          </a:prstGeom>
          <a:solidFill>
            <a:srgbClr val="FFFFFF"/>
          </a:solidFill>
          <a:ln w="15875">
            <a:solidFill>
              <a:srgbClr val="183454"/>
            </a:solidFill>
            <a:prstDash val="solid"/>
          </a:ln>
        </p:spPr>
      </p:sp>
      <p:sp>
        <p:nvSpPr>
          <p:cNvPr id="20" name="Shape 18"/>
          <p:cNvSpPr/>
          <p:nvPr/>
        </p:nvSpPr>
        <p:spPr>
          <a:xfrm>
            <a:off x="9878263" y="3505629"/>
            <a:ext cx="237744" cy="237744"/>
          </a:xfrm>
          <a:prstGeom prst="roundRect">
            <a:avLst>
              <a:gd name="adj" fmla="val 19231"/>
            </a:avLst>
          </a:prstGeom>
          <a:solidFill>
            <a:srgbClr val="FFFFFF"/>
          </a:solidFill>
          <a:ln w="15875">
            <a:solidFill>
              <a:srgbClr val="183454"/>
            </a:solidFill>
            <a:prstDash val="solid"/>
          </a:ln>
        </p:spPr>
      </p:sp>
      <p:sp>
        <p:nvSpPr>
          <p:cNvPr id="21" name="Shape 19"/>
          <p:cNvSpPr/>
          <p:nvPr/>
        </p:nvSpPr>
        <p:spPr>
          <a:xfrm>
            <a:off x="10975543" y="3505629"/>
            <a:ext cx="237744" cy="237744"/>
          </a:xfrm>
          <a:prstGeom prst="roundRect">
            <a:avLst>
              <a:gd name="adj" fmla="val 19231"/>
            </a:avLst>
          </a:prstGeom>
          <a:solidFill>
            <a:srgbClr val="FFFFFF"/>
          </a:solidFill>
          <a:ln w="15875">
            <a:solidFill>
              <a:srgbClr val="183454"/>
            </a:solidFill>
            <a:prstDash val="solid"/>
          </a:ln>
        </p:spPr>
      </p:sp>
      <p:sp>
        <p:nvSpPr>
          <p:cNvPr id="22" name="Text 20"/>
          <p:cNvSpPr txBox="1"/>
          <p:nvPr/>
        </p:nvSpPr>
        <p:spPr>
          <a:xfrm>
            <a:off x="731520" y="3887074"/>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write a short, clear work email.</a:t>
            </a:r>
            <a:endParaRPr lang="en-GB" sz="1350" dirty="0"/>
          </a:p>
        </p:txBody>
      </p:sp>
      <p:sp>
        <p:nvSpPr>
          <p:cNvPr id="23" name="Shape 21"/>
          <p:cNvSpPr/>
          <p:nvPr/>
        </p:nvSpPr>
        <p:spPr>
          <a:xfrm>
            <a:off x="8780983" y="4030776"/>
            <a:ext cx="237744" cy="237744"/>
          </a:xfrm>
          <a:prstGeom prst="roundRect">
            <a:avLst>
              <a:gd name="adj" fmla="val 19231"/>
            </a:avLst>
          </a:prstGeom>
          <a:solidFill>
            <a:srgbClr val="FFFFFF"/>
          </a:solidFill>
          <a:ln w="15875">
            <a:solidFill>
              <a:srgbClr val="183454"/>
            </a:solidFill>
            <a:prstDash val="solid"/>
          </a:ln>
        </p:spPr>
      </p:sp>
      <p:sp>
        <p:nvSpPr>
          <p:cNvPr id="24" name="Shape 22"/>
          <p:cNvSpPr/>
          <p:nvPr/>
        </p:nvSpPr>
        <p:spPr>
          <a:xfrm>
            <a:off x="9878263" y="4030776"/>
            <a:ext cx="237744" cy="237744"/>
          </a:xfrm>
          <a:prstGeom prst="roundRect">
            <a:avLst>
              <a:gd name="adj" fmla="val 19231"/>
            </a:avLst>
          </a:prstGeom>
          <a:solidFill>
            <a:srgbClr val="FFFFFF"/>
          </a:solidFill>
          <a:ln w="15875">
            <a:solidFill>
              <a:srgbClr val="183454"/>
            </a:solidFill>
            <a:prstDash val="solid"/>
          </a:ln>
        </p:spPr>
      </p:sp>
      <p:sp>
        <p:nvSpPr>
          <p:cNvPr id="25" name="Shape 23"/>
          <p:cNvSpPr/>
          <p:nvPr/>
        </p:nvSpPr>
        <p:spPr>
          <a:xfrm>
            <a:off x="10975543" y="4030776"/>
            <a:ext cx="237744" cy="237744"/>
          </a:xfrm>
          <a:prstGeom prst="roundRect">
            <a:avLst>
              <a:gd name="adj" fmla="val 19231"/>
            </a:avLst>
          </a:prstGeom>
          <a:solidFill>
            <a:srgbClr val="FFFFFF"/>
          </a:solidFill>
          <a:ln w="15875">
            <a:solidFill>
              <a:srgbClr val="183454"/>
            </a:solidFill>
            <a:prstDash val="solid"/>
          </a:ln>
        </p:spPr>
      </p:sp>
      <p:sp>
        <p:nvSpPr>
          <p:cNvPr id="26" name="Shape 24"/>
          <p:cNvSpPr/>
          <p:nvPr/>
        </p:nvSpPr>
        <p:spPr>
          <a:xfrm>
            <a:off x="548640" y="4412222"/>
            <a:ext cx="11094415" cy="525147"/>
          </a:xfrm>
          <a:prstGeom prst="rect">
            <a:avLst/>
          </a:prstGeom>
          <a:solidFill>
            <a:srgbClr val="F4F7FB"/>
          </a:solidFill>
          <a:ln w="12700">
            <a:solidFill>
              <a:srgbClr val="F4F7FB"/>
            </a:solidFill>
            <a:prstDash val="solid"/>
          </a:ln>
        </p:spPr>
      </p:sp>
      <p:sp>
        <p:nvSpPr>
          <p:cNvPr id="27" name="Text 25"/>
          <p:cNvSpPr txBox="1"/>
          <p:nvPr/>
        </p:nvSpPr>
        <p:spPr>
          <a:xfrm>
            <a:off x="731520" y="4412222"/>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know my rights documents (contract, payslip) and whom to ask.</a:t>
            </a:r>
            <a:endParaRPr lang="en-GB" sz="1350" dirty="0"/>
          </a:p>
        </p:txBody>
      </p:sp>
      <p:sp>
        <p:nvSpPr>
          <p:cNvPr id="28" name="Shape 26"/>
          <p:cNvSpPr/>
          <p:nvPr/>
        </p:nvSpPr>
        <p:spPr>
          <a:xfrm>
            <a:off x="8780983" y="4555923"/>
            <a:ext cx="237744" cy="237744"/>
          </a:xfrm>
          <a:prstGeom prst="roundRect">
            <a:avLst>
              <a:gd name="adj" fmla="val 19231"/>
            </a:avLst>
          </a:prstGeom>
          <a:solidFill>
            <a:srgbClr val="FFFFFF"/>
          </a:solidFill>
          <a:ln w="15875">
            <a:solidFill>
              <a:srgbClr val="183454"/>
            </a:solidFill>
            <a:prstDash val="solid"/>
          </a:ln>
        </p:spPr>
      </p:sp>
      <p:sp>
        <p:nvSpPr>
          <p:cNvPr id="29" name="Shape 27"/>
          <p:cNvSpPr/>
          <p:nvPr/>
        </p:nvSpPr>
        <p:spPr>
          <a:xfrm>
            <a:off x="9878263" y="4555923"/>
            <a:ext cx="237744" cy="237744"/>
          </a:xfrm>
          <a:prstGeom prst="roundRect">
            <a:avLst>
              <a:gd name="adj" fmla="val 19231"/>
            </a:avLst>
          </a:prstGeom>
          <a:solidFill>
            <a:srgbClr val="FFFFFF"/>
          </a:solidFill>
          <a:ln w="15875">
            <a:solidFill>
              <a:srgbClr val="183454"/>
            </a:solidFill>
            <a:prstDash val="solid"/>
          </a:ln>
        </p:spPr>
      </p:sp>
      <p:sp>
        <p:nvSpPr>
          <p:cNvPr id="30" name="Shape 28"/>
          <p:cNvSpPr/>
          <p:nvPr/>
        </p:nvSpPr>
        <p:spPr>
          <a:xfrm>
            <a:off x="10975543" y="4555923"/>
            <a:ext cx="237744" cy="237744"/>
          </a:xfrm>
          <a:prstGeom prst="roundRect">
            <a:avLst>
              <a:gd name="adj" fmla="val 19231"/>
            </a:avLst>
          </a:prstGeom>
          <a:solidFill>
            <a:srgbClr val="FFFFFF"/>
          </a:solidFill>
          <a:ln w="15875">
            <a:solidFill>
              <a:srgbClr val="183454"/>
            </a:solidFill>
            <a:prstDash val="solid"/>
          </a:ln>
        </p:spPr>
      </p:sp>
      <p:sp>
        <p:nvSpPr>
          <p:cNvPr id="31" name="Text 29"/>
          <p:cNvSpPr txBox="1"/>
          <p:nvPr/>
        </p:nvSpPr>
        <p:spPr>
          <a:xfrm>
            <a:off x="731520" y="4937369"/>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know my local equality body or advice centre.</a:t>
            </a:r>
            <a:endParaRPr lang="en-GB" sz="1350" dirty="0"/>
          </a:p>
        </p:txBody>
      </p:sp>
      <p:sp>
        <p:nvSpPr>
          <p:cNvPr id="32" name="Shape 30"/>
          <p:cNvSpPr/>
          <p:nvPr/>
        </p:nvSpPr>
        <p:spPr>
          <a:xfrm>
            <a:off x="8780983" y="5081071"/>
            <a:ext cx="237744" cy="237744"/>
          </a:xfrm>
          <a:prstGeom prst="roundRect">
            <a:avLst>
              <a:gd name="adj" fmla="val 19231"/>
            </a:avLst>
          </a:prstGeom>
          <a:solidFill>
            <a:srgbClr val="FFFFFF"/>
          </a:solidFill>
          <a:ln w="15875">
            <a:solidFill>
              <a:srgbClr val="183454"/>
            </a:solidFill>
            <a:prstDash val="solid"/>
          </a:ln>
        </p:spPr>
      </p:sp>
      <p:sp>
        <p:nvSpPr>
          <p:cNvPr id="33" name="Shape 31"/>
          <p:cNvSpPr/>
          <p:nvPr/>
        </p:nvSpPr>
        <p:spPr>
          <a:xfrm>
            <a:off x="9878263" y="5081071"/>
            <a:ext cx="237744" cy="237744"/>
          </a:xfrm>
          <a:prstGeom prst="roundRect">
            <a:avLst>
              <a:gd name="adj" fmla="val 19231"/>
            </a:avLst>
          </a:prstGeom>
          <a:solidFill>
            <a:srgbClr val="FFFFFF"/>
          </a:solidFill>
          <a:ln w="15875">
            <a:solidFill>
              <a:srgbClr val="183454"/>
            </a:solidFill>
            <a:prstDash val="solid"/>
          </a:ln>
        </p:spPr>
      </p:sp>
      <p:sp>
        <p:nvSpPr>
          <p:cNvPr id="34" name="Shape 32"/>
          <p:cNvSpPr/>
          <p:nvPr/>
        </p:nvSpPr>
        <p:spPr>
          <a:xfrm>
            <a:off x="10975543" y="5081071"/>
            <a:ext cx="237744" cy="237744"/>
          </a:xfrm>
          <a:prstGeom prst="roundRect">
            <a:avLst>
              <a:gd name="adj" fmla="val 19231"/>
            </a:avLst>
          </a:prstGeom>
          <a:solidFill>
            <a:srgbClr val="FFFFFF"/>
          </a:solidFill>
          <a:ln w="15875">
            <a:solidFill>
              <a:srgbClr val="183454"/>
            </a:solidFill>
            <a:prstDash val="solid"/>
          </a:ln>
        </p:spPr>
      </p:sp>
      <p:sp>
        <p:nvSpPr>
          <p:cNvPr id="35" name="Shape 33"/>
          <p:cNvSpPr/>
          <p:nvPr/>
        </p:nvSpPr>
        <p:spPr>
          <a:xfrm>
            <a:off x="548640" y="5462517"/>
            <a:ext cx="11094415" cy="525147"/>
          </a:xfrm>
          <a:prstGeom prst="rect">
            <a:avLst/>
          </a:prstGeom>
          <a:solidFill>
            <a:srgbClr val="F4F7FB"/>
          </a:solidFill>
          <a:ln w="12700">
            <a:solidFill>
              <a:srgbClr val="F4F7FB"/>
            </a:solidFill>
            <a:prstDash val="solid"/>
          </a:ln>
        </p:spPr>
      </p:sp>
      <p:sp>
        <p:nvSpPr>
          <p:cNvPr id="36" name="Text 34"/>
          <p:cNvSpPr txBox="1"/>
          <p:nvPr/>
        </p:nvSpPr>
        <p:spPr>
          <a:xfrm>
            <a:off x="731520" y="5462517"/>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have one mentor or "bridge" person.</a:t>
            </a:r>
            <a:endParaRPr lang="en-GB" sz="1350" dirty="0"/>
          </a:p>
        </p:txBody>
      </p:sp>
      <p:sp>
        <p:nvSpPr>
          <p:cNvPr id="37" name="Shape 35"/>
          <p:cNvSpPr/>
          <p:nvPr/>
        </p:nvSpPr>
        <p:spPr>
          <a:xfrm>
            <a:off x="8780983" y="5606218"/>
            <a:ext cx="237744" cy="237744"/>
          </a:xfrm>
          <a:prstGeom prst="roundRect">
            <a:avLst>
              <a:gd name="adj" fmla="val 19231"/>
            </a:avLst>
          </a:prstGeom>
          <a:solidFill>
            <a:srgbClr val="FFFFFF"/>
          </a:solidFill>
          <a:ln w="15875">
            <a:solidFill>
              <a:srgbClr val="183454"/>
            </a:solidFill>
            <a:prstDash val="solid"/>
          </a:ln>
        </p:spPr>
      </p:sp>
      <p:sp>
        <p:nvSpPr>
          <p:cNvPr id="38" name="Shape 36"/>
          <p:cNvSpPr/>
          <p:nvPr/>
        </p:nvSpPr>
        <p:spPr>
          <a:xfrm>
            <a:off x="9878263" y="5606218"/>
            <a:ext cx="237744" cy="237744"/>
          </a:xfrm>
          <a:prstGeom prst="roundRect">
            <a:avLst>
              <a:gd name="adj" fmla="val 19231"/>
            </a:avLst>
          </a:prstGeom>
          <a:solidFill>
            <a:srgbClr val="FFFFFF"/>
          </a:solidFill>
          <a:ln w="15875">
            <a:solidFill>
              <a:srgbClr val="183454"/>
            </a:solidFill>
            <a:prstDash val="solid"/>
          </a:ln>
        </p:spPr>
      </p:sp>
      <p:sp>
        <p:nvSpPr>
          <p:cNvPr id="39" name="Shape 37"/>
          <p:cNvSpPr/>
          <p:nvPr/>
        </p:nvSpPr>
        <p:spPr>
          <a:xfrm>
            <a:off x="10975543" y="5606218"/>
            <a:ext cx="237744" cy="237744"/>
          </a:xfrm>
          <a:prstGeom prst="roundRect">
            <a:avLst>
              <a:gd name="adj" fmla="val 19231"/>
            </a:avLst>
          </a:prstGeom>
          <a:solidFill>
            <a:srgbClr val="FFFFFF"/>
          </a:solidFill>
          <a:ln w="15875">
            <a:solidFill>
              <a:srgbClr val="183454"/>
            </a:solidFill>
            <a:prstDash val="solid"/>
          </a:ln>
        </p:spPr>
      </p:sp>
      <p:sp>
        <p:nvSpPr>
          <p:cNvPr id="40" name="Text 3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45</a:t>
            </a:r>
            <a:endParaRPr lang="en-GB" sz="900" dirty="0"/>
          </a:p>
        </p:txBody>
      </p:sp>
      <p:sp>
        <p:nvSpPr>
          <p:cNvPr id="41" name="Text 3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BE FAIR TO YOURSELF</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Skills open doors, but they are not the whole story</a:t>
            </a:r>
            <a:endParaRPr lang="en-GB" sz="2500" dirty="0"/>
          </a:p>
        </p:txBody>
      </p:sp>
      <p:sp>
        <p:nvSpPr>
          <p:cNvPr id="5" name="Shape 3"/>
          <p:cNvSpPr/>
          <p:nvPr/>
        </p:nvSpPr>
        <p:spPr>
          <a:xfrm>
            <a:off x="548640" y="1945872"/>
            <a:ext cx="5387188" cy="3401712"/>
          </a:xfrm>
          <a:prstGeom prst="roundRect">
            <a:avLst>
              <a:gd name="adj" fmla="val 3763"/>
            </a:avLst>
          </a:prstGeom>
          <a:solidFill>
            <a:srgbClr val="E5F6FA"/>
          </a:solidFill>
          <a:ln w="9525">
            <a:solidFill>
              <a:srgbClr val="E5F6FA"/>
            </a:solidFill>
            <a:prstDash val="solid"/>
          </a:ln>
        </p:spPr>
      </p:sp>
      <p:pic>
        <p:nvPicPr>
          <p:cNvPr id="6" name="Image 0" descr="/root/smile-smartleap/sunum/build/cache/cizim/ortak-spot-sprout-375db690be-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137A97"/>
                </a:solidFill>
                <a:latin typeface="Montserrat" pitchFamily="34" charset="0"/>
                <a:ea typeface="Montserrat" pitchFamily="34" charset="-122"/>
                <a:cs typeface="Montserrat" pitchFamily="34" charset="-120"/>
              </a:rPr>
              <a:t>What this skill can change</a:t>
            </a:r>
            <a:endParaRPr lang="en-GB" sz="14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Ask, check and repeat back, so fewer mistakes happen.</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Explain your experience clearly in interviews and at work.</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Give and take feedback, and handle conflict calmly.</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Build bridges: colleagues, mentors, advisers.</a:t>
            </a:r>
            <a:endParaRPr lang="en-GB" sz="1300" dirty="0"/>
          </a:p>
        </p:txBody>
      </p:sp>
      <p:sp>
        <p:nvSpPr>
          <p:cNvPr id="9" name="Shape 6"/>
          <p:cNvSpPr/>
          <p:nvPr/>
        </p:nvSpPr>
        <p:spPr>
          <a:xfrm>
            <a:off x="6255868" y="1945872"/>
            <a:ext cx="5387188" cy="3401712"/>
          </a:xfrm>
          <a:prstGeom prst="roundRect">
            <a:avLst>
              <a:gd name="adj" fmla="val 3763"/>
            </a:avLst>
          </a:prstGeom>
          <a:solidFill>
            <a:srgbClr val="F4F7FB"/>
          </a:solidFill>
          <a:ln w="9525">
            <a:solidFill>
              <a:srgbClr val="F4F7FB"/>
            </a:solidFill>
            <a:prstDash val="solid"/>
          </a:ln>
        </p:spPr>
      </p:sp>
      <p:pic>
        <p:nvPicPr>
          <p:cNvPr id="10" name="Image 1" descr="/root/smile-smartleap/sunum/build/cache/cizim/ortak-spot-scale-42fd76fb16-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What it cannot fix alone</a:t>
            </a:r>
            <a:endParaRPr lang="en-GB" sz="14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Identical CV, different name: 55 of 100 got a positive answer with a Dutch name, 40 of 100 with a Turkish name.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Recognition of diplomas, residence permits and the right to work depend on laws and offices, not on you.</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Discrimination is not your fault. It can be reported to an equality body, a union or an NGO.</a:t>
            </a:r>
            <a:endParaRPr lang="en-GB" sz="13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Train your skills AND know your rights. Both are part of a fair start.</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46</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Thijssen et al., 2021, JEMS (correspondence test, NL, applicants aged 23-25)</a:t>
            </a:r>
            <a:endParaRPr lang="en-GB" sz="85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FREE EUROPEAN TOOLS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Name your communication skills in EU words</a:t>
            </a:r>
            <a:endParaRPr lang="en-GB" sz="2800" dirty="0"/>
          </a:p>
        </p:txBody>
      </p:sp>
      <p:sp>
        <p:nvSpPr>
          <p:cNvPr id="5" name="Shape 3"/>
          <p:cNvSpPr/>
          <p:nvPr/>
        </p:nvSpPr>
        <p:spPr>
          <a:xfrm>
            <a:off x="548640" y="1945872"/>
            <a:ext cx="2602154" cy="4041792"/>
          </a:xfrm>
          <a:prstGeom prst="roundRect">
            <a:avLst>
              <a:gd name="adj" fmla="val 3514"/>
            </a:avLst>
          </a:prstGeom>
          <a:solidFill>
            <a:srgbClr val="FFFFFF"/>
          </a:solidFill>
          <a:ln w="9525">
            <a:solidFill>
              <a:srgbClr val="D6DEE8"/>
            </a:solidFill>
            <a:prstDash val="solid"/>
          </a:ln>
        </p:spPr>
      </p:sp>
      <p:sp>
        <p:nvSpPr>
          <p:cNvPr id="6" name="Shape 4"/>
          <p:cNvSpPr/>
          <p:nvPr/>
        </p:nvSpPr>
        <p:spPr>
          <a:xfrm>
            <a:off x="658368" y="1945872"/>
            <a:ext cx="2382698" cy="64008"/>
          </a:xfrm>
          <a:prstGeom prst="rect">
            <a:avLst/>
          </a:prstGeom>
          <a:solidFill>
            <a:srgbClr val="48C0DC"/>
          </a:solidFill>
          <a:ln w="12700">
            <a:solidFill>
              <a:srgbClr val="48C0DC"/>
            </a:solidFill>
            <a:prstDash val="solid"/>
          </a:ln>
        </p:spPr>
      </p:sp>
      <p:sp>
        <p:nvSpPr>
          <p:cNvPr id="7" name="Shape 5"/>
          <p:cNvSpPr/>
          <p:nvPr/>
        </p:nvSpPr>
        <p:spPr>
          <a:xfrm>
            <a:off x="777240" y="2201904"/>
            <a:ext cx="566928" cy="566928"/>
          </a:xfrm>
          <a:prstGeom prst="ellipse">
            <a:avLst/>
          </a:prstGeom>
          <a:solidFill>
            <a:srgbClr val="E5F6FA"/>
          </a:solidFill>
          <a:ln w="12700">
            <a:solidFill>
              <a:srgbClr val="E5F6FA"/>
            </a:solidFill>
            <a:prstDash val="solid"/>
          </a:ln>
        </p:spPr>
      </p:sp>
      <p:pic>
        <p:nvPicPr>
          <p:cNvPr id="8" name="Image 0" descr="/root/smile-smartleap/sunum/build/cache/varlik/ikon-user-round-check-137A97-256.png">    </p:cNvPr>
          <p:cNvPicPr>
            <a:picLocks noChangeAspect="1"/>
          </p:cNvPicPr>
          <p:nvPr/>
        </p:nvPicPr>
        <p:blipFill>
          <a:blip r:embed="rId1"/>
          <a:stretch>
            <a:fillRect/>
          </a:stretch>
        </p:blipFill>
        <p:spPr>
          <a:xfrm>
            <a:off x="901964" y="2326628"/>
            <a:ext cx="317480" cy="317480"/>
          </a:xfrm>
          <a:prstGeom prst="rect">
            <a:avLst/>
          </a:prstGeom>
        </p:spPr>
      </p:pic>
      <p:sp>
        <p:nvSpPr>
          <p:cNvPr id="9" name="Text 6"/>
          <p:cNvSpPr txBox="1"/>
          <p:nvPr/>
        </p:nvSpPr>
        <p:spPr>
          <a:xfrm>
            <a:off x="777240"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EU Skills Profile Tool</a:t>
            </a:r>
            <a:endParaRPr lang="en-GB" sz="1650" dirty="0"/>
          </a:p>
        </p:txBody>
      </p:sp>
      <p:sp>
        <p:nvSpPr>
          <p:cNvPr id="10" name="Text 7"/>
          <p:cNvSpPr txBox="1"/>
          <p:nvPr/>
        </p:nvSpPr>
        <p:spPr>
          <a:xfrm>
            <a:off x="777240" y="3500352"/>
            <a:ext cx="2144954" cy="2350152"/>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Describe your skills and experience in your language and English side by side. Arabic, Farsi, Pashto, Turkish, Ukrainian and more.</a:t>
            </a:r>
            <a:endParaRPr lang="en-GB" sz="1550" dirty="0"/>
          </a:p>
        </p:txBody>
      </p:sp>
      <p:sp>
        <p:nvSpPr>
          <p:cNvPr id="11" name="Shape 8"/>
          <p:cNvSpPr/>
          <p:nvPr/>
        </p:nvSpPr>
        <p:spPr>
          <a:xfrm>
            <a:off x="3379394" y="1945872"/>
            <a:ext cx="2602154" cy="4041792"/>
          </a:xfrm>
          <a:prstGeom prst="roundRect">
            <a:avLst>
              <a:gd name="adj" fmla="val 3514"/>
            </a:avLst>
          </a:prstGeom>
          <a:solidFill>
            <a:srgbClr val="FFFFFF"/>
          </a:solidFill>
          <a:ln w="9525">
            <a:solidFill>
              <a:srgbClr val="D6DEE8"/>
            </a:solidFill>
            <a:prstDash val="solid"/>
          </a:ln>
        </p:spPr>
      </p:sp>
      <p:sp>
        <p:nvSpPr>
          <p:cNvPr id="12" name="Shape 9"/>
          <p:cNvSpPr/>
          <p:nvPr/>
        </p:nvSpPr>
        <p:spPr>
          <a:xfrm>
            <a:off x="3489122" y="1945872"/>
            <a:ext cx="2382698" cy="64008"/>
          </a:xfrm>
          <a:prstGeom prst="rect">
            <a:avLst/>
          </a:prstGeom>
          <a:solidFill>
            <a:srgbClr val="48C0DC"/>
          </a:solidFill>
          <a:ln w="12700">
            <a:solidFill>
              <a:srgbClr val="48C0DC"/>
            </a:solidFill>
            <a:prstDash val="solid"/>
          </a:ln>
        </p:spPr>
      </p:sp>
      <p:sp>
        <p:nvSpPr>
          <p:cNvPr id="13" name="Shape 10"/>
          <p:cNvSpPr/>
          <p:nvPr/>
        </p:nvSpPr>
        <p:spPr>
          <a:xfrm>
            <a:off x="3607994" y="2201904"/>
            <a:ext cx="566928" cy="566928"/>
          </a:xfrm>
          <a:prstGeom prst="ellipse">
            <a:avLst/>
          </a:prstGeom>
          <a:solidFill>
            <a:srgbClr val="E5F6FA"/>
          </a:solidFill>
          <a:ln w="12700">
            <a:solidFill>
              <a:srgbClr val="E5F6FA"/>
            </a:solidFill>
            <a:prstDash val="solid"/>
          </a:ln>
        </p:spPr>
      </p:sp>
      <p:pic>
        <p:nvPicPr>
          <p:cNvPr id="14" name="Image 1" descr="/root/smile-smartleap/sunum/build/cache/varlik/ikon-file-text-137A97-256.png">    </p:cNvPr>
          <p:cNvPicPr>
            <a:picLocks noChangeAspect="1"/>
          </p:cNvPicPr>
          <p:nvPr/>
        </p:nvPicPr>
        <p:blipFill>
          <a:blip r:embed="rId2"/>
          <a:stretch>
            <a:fillRect/>
          </a:stretch>
        </p:blipFill>
        <p:spPr>
          <a:xfrm>
            <a:off x="3732718" y="2326628"/>
            <a:ext cx="317480" cy="317480"/>
          </a:xfrm>
          <a:prstGeom prst="rect">
            <a:avLst/>
          </a:prstGeom>
        </p:spPr>
      </p:pic>
      <p:sp>
        <p:nvSpPr>
          <p:cNvPr id="15" name="Text 11"/>
          <p:cNvSpPr txBox="1"/>
          <p:nvPr/>
        </p:nvSpPr>
        <p:spPr>
          <a:xfrm>
            <a:off x="3607994"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Europass</a:t>
            </a:r>
            <a:endParaRPr lang="en-GB" sz="1650" dirty="0"/>
          </a:p>
        </p:txBody>
      </p:sp>
      <p:sp>
        <p:nvSpPr>
          <p:cNvPr id="16" name="Text 12"/>
          <p:cNvSpPr txBox="1"/>
          <p:nvPr/>
        </p:nvSpPr>
        <p:spPr>
          <a:xfrm>
            <a:off x="3607994" y="3500352"/>
            <a:ext cx="2144954" cy="2350152"/>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Free CV editor and profile in 31 languages. Use it to turn your skills profile into a CV.</a:t>
            </a:r>
            <a:endParaRPr lang="en-GB" sz="1550" dirty="0"/>
          </a:p>
        </p:txBody>
      </p:sp>
      <p:sp>
        <p:nvSpPr>
          <p:cNvPr id="17" name="Shape 13"/>
          <p:cNvSpPr/>
          <p:nvPr/>
        </p:nvSpPr>
        <p:spPr>
          <a:xfrm>
            <a:off x="6210148" y="1945872"/>
            <a:ext cx="2602154" cy="4041792"/>
          </a:xfrm>
          <a:prstGeom prst="roundRect">
            <a:avLst>
              <a:gd name="adj" fmla="val 3514"/>
            </a:avLst>
          </a:prstGeom>
          <a:solidFill>
            <a:srgbClr val="FFFFFF"/>
          </a:solidFill>
          <a:ln w="9525">
            <a:solidFill>
              <a:srgbClr val="D6DEE8"/>
            </a:solidFill>
            <a:prstDash val="solid"/>
          </a:ln>
        </p:spPr>
      </p:sp>
      <p:sp>
        <p:nvSpPr>
          <p:cNvPr id="18" name="Shape 14"/>
          <p:cNvSpPr/>
          <p:nvPr/>
        </p:nvSpPr>
        <p:spPr>
          <a:xfrm>
            <a:off x="6319876" y="1945872"/>
            <a:ext cx="2382698" cy="64008"/>
          </a:xfrm>
          <a:prstGeom prst="rect">
            <a:avLst/>
          </a:prstGeom>
          <a:solidFill>
            <a:srgbClr val="48C0DC"/>
          </a:solidFill>
          <a:ln w="12700">
            <a:solidFill>
              <a:srgbClr val="48C0DC"/>
            </a:solidFill>
            <a:prstDash val="solid"/>
          </a:ln>
        </p:spPr>
      </p:sp>
      <p:sp>
        <p:nvSpPr>
          <p:cNvPr id="19" name="Shape 15"/>
          <p:cNvSpPr/>
          <p:nvPr/>
        </p:nvSpPr>
        <p:spPr>
          <a:xfrm>
            <a:off x="6438748" y="2201904"/>
            <a:ext cx="566928" cy="566928"/>
          </a:xfrm>
          <a:prstGeom prst="ellipse">
            <a:avLst/>
          </a:prstGeom>
          <a:solidFill>
            <a:srgbClr val="E5F6FA"/>
          </a:solidFill>
          <a:ln w="12700">
            <a:solidFill>
              <a:srgbClr val="E5F6FA"/>
            </a:solidFill>
            <a:prstDash val="solid"/>
          </a:ln>
        </p:spPr>
      </p:sp>
      <p:pic>
        <p:nvPicPr>
          <p:cNvPr id="20" name="Image 2" descr="/root/smile-smartleap/sunum/build/cache/varlik/ikon-list-checks-137A97-256.png">    </p:cNvPr>
          <p:cNvPicPr>
            <a:picLocks noChangeAspect="1"/>
          </p:cNvPicPr>
          <p:nvPr/>
        </p:nvPicPr>
        <p:blipFill>
          <a:blip r:embed="rId3"/>
          <a:stretch>
            <a:fillRect/>
          </a:stretch>
        </p:blipFill>
        <p:spPr>
          <a:xfrm>
            <a:off x="6563472" y="2326628"/>
            <a:ext cx="317480" cy="317480"/>
          </a:xfrm>
          <a:prstGeom prst="rect">
            <a:avLst/>
          </a:prstGeom>
        </p:spPr>
      </p:pic>
      <p:sp>
        <p:nvSpPr>
          <p:cNvPr id="21" name="Text 16"/>
          <p:cNvSpPr txBox="1"/>
          <p:nvPr/>
        </p:nvSpPr>
        <p:spPr>
          <a:xfrm>
            <a:off x="6438748"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ESCO skill names</a:t>
            </a:r>
            <a:endParaRPr lang="en-GB" sz="1650" dirty="0"/>
          </a:p>
        </p:txBody>
      </p:sp>
      <p:sp>
        <p:nvSpPr>
          <p:cNvPr id="22" name="Text 17"/>
          <p:cNvSpPr txBox="1"/>
          <p:nvPr/>
        </p:nvSpPr>
        <p:spPr>
          <a:xfrm>
            <a:off x="6438748" y="3500352"/>
            <a:ext cx="2144954" cy="2350152"/>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Use the EU's own words for soft skills, e.g. “collaborating in teams and networks”, on your CV.</a:t>
            </a:r>
            <a:endParaRPr lang="en-GB" sz="1550" dirty="0"/>
          </a:p>
        </p:txBody>
      </p:sp>
      <p:sp>
        <p:nvSpPr>
          <p:cNvPr id="23" name="Shape 18"/>
          <p:cNvSpPr/>
          <p:nvPr/>
        </p:nvSpPr>
        <p:spPr>
          <a:xfrm>
            <a:off x="9040901" y="1945872"/>
            <a:ext cx="2602154" cy="4041792"/>
          </a:xfrm>
          <a:prstGeom prst="roundRect">
            <a:avLst>
              <a:gd name="adj" fmla="val 3514"/>
            </a:avLst>
          </a:prstGeom>
          <a:solidFill>
            <a:srgbClr val="FFFFFF"/>
          </a:solidFill>
          <a:ln w="9525">
            <a:solidFill>
              <a:srgbClr val="D6DEE8"/>
            </a:solidFill>
            <a:prstDash val="solid"/>
          </a:ln>
        </p:spPr>
      </p:sp>
      <p:sp>
        <p:nvSpPr>
          <p:cNvPr id="24" name="Shape 19"/>
          <p:cNvSpPr/>
          <p:nvPr/>
        </p:nvSpPr>
        <p:spPr>
          <a:xfrm>
            <a:off x="9150629" y="1945872"/>
            <a:ext cx="2382698" cy="64008"/>
          </a:xfrm>
          <a:prstGeom prst="rect">
            <a:avLst/>
          </a:prstGeom>
          <a:solidFill>
            <a:srgbClr val="48C0DC"/>
          </a:solidFill>
          <a:ln w="12700">
            <a:solidFill>
              <a:srgbClr val="48C0DC"/>
            </a:solidFill>
            <a:prstDash val="solid"/>
          </a:ln>
        </p:spPr>
      </p:sp>
      <p:sp>
        <p:nvSpPr>
          <p:cNvPr id="25" name="Shape 20"/>
          <p:cNvSpPr/>
          <p:nvPr/>
        </p:nvSpPr>
        <p:spPr>
          <a:xfrm>
            <a:off x="9269501" y="2201904"/>
            <a:ext cx="566928" cy="566928"/>
          </a:xfrm>
          <a:prstGeom prst="ellipse">
            <a:avLst/>
          </a:prstGeom>
          <a:solidFill>
            <a:srgbClr val="E5F6FA"/>
          </a:solidFill>
          <a:ln w="12700">
            <a:solidFill>
              <a:srgbClr val="E5F6FA"/>
            </a:solidFill>
            <a:prstDash val="solid"/>
          </a:ln>
        </p:spPr>
      </p:sp>
      <p:pic>
        <p:nvPicPr>
          <p:cNvPr id="26" name="Image 3" descr="/root/smile-smartleap/sunum/build/cache/varlik/ikon-graduation-cap-137A97-256.png">    </p:cNvPr>
          <p:cNvPicPr>
            <a:picLocks noChangeAspect="1"/>
          </p:cNvPicPr>
          <p:nvPr/>
        </p:nvPicPr>
        <p:blipFill>
          <a:blip r:embed="rId4"/>
          <a:stretch>
            <a:fillRect/>
          </a:stretch>
        </p:blipFill>
        <p:spPr>
          <a:xfrm>
            <a:off x="9394226" y="2326628"/>
            <a:ext cx="317480" cy="317480"/>
          </a:xfrm>
          <a:prstGeom prst="rect">
            <a:avLst/>
          </a:prstGeom>
        </p:spPr>
      </p:pic>
      <p:sp>
        <p:nvSpPr>
          <p:cNvPr id="27" name="Text 21"/>
          <p:cNvSpPr txBox="1"/>
          <p:nvPr/>
        </p:nvSpPr>
        <p:spPr>
          <a:xfrm>
            <a:off x="9269501"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ENIC-NARIC</a:t>
            </a:r>
            <a:endParaRPr lang="en-GB" sz="1650" dirty="0"/>
          </a:p>
        </p:txBody>
      </p:sp>
      <p:sp>
        <p:nvSpPr>
          <p:cNvPr id="28" name="Text 22"/>
          <p:cNvSpPr txBox="1"/>
          <p:nvPr/>
        </p:nvSpPr>
        <p:spPr>
          <a:xfrm>
            <a:off x="9269501" y="3500352"/>
            <a:ext cx="2144954" cy="2350152"/>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National centres that compare and recognise foreign diplomas. Refugees can be assessed even with missing papers.</a:t>
            </a:r>
            <a:endParaRPr lang="en-GB" sz="1550" dirty="0"/>
          </a:p>
        </p:txBody>
      </p:sp>
      <p:sp>
        <p:nvSpPr>
          <p:cNvPr id="29"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47</a:t>
            </a:r>
            <a:endParaRPr lang="en-GB" sz="900" dirty="0"/>
          </a:p>
        </p:txBody>
      </p:sp>
      <p:sp>
        <p:nvSpPr>
          <p:cNvPr id="30"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31" name="Text 2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ec.europa.eu/migrantskills · europass.europa.eu · esco.ec.europa.eu · enic-naric.net (Lisbon Recognition Convention, Art. VII)</a:t>
            </a:r>
            <a:endParaRPr lang="en-GB" sz="8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INTERVIEWS: TELLING YOUR STORY</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"Tell me about yourself": a 60-second answer</a:t>
            </a:r>
            <a:endParaRPr lang="en-GB" sz="2800" dirty="0"/>
          </a:p>
        </p:txBody>
      </p:sp>
      <p:pic>
        <p:nvPicPr>
          <p:cNvPr id="5" name="Image 0" descr="/root/smile-smartleap/sunum/build/cache/cizim/ortak-portrait-boss2-5f3c1fe984-400.png">    </p:cNvPr>
          <p:cNvPicPr>
            <a:picLocks noChangeAspect="1"/>
          </p:cNvPicPr>
          <p:nvPr/>
        </p:nvPicPr>
        <p:blipFill>
          <a:blip r:embed="rId1"/>
          <a:stretch>
            <a:fillRect/>
          </a:stretch>
        </p:blipFill>
        <p:spPr>
          <a:xfrm>
            <a:off x="10922929" y="1945872"/>
            <a:ext cx="720126" cy="720126"/>
          </a:xfrm>
          <a:prstGeom prst="rect">
            <a:avLst/>
          </a:prstGeom>
        </p:spPr>
      </p:pic>
      <p:sp>
        <p:nvSpPr>
          <p:cNvPr id="6" name="Shape 3"/>
          <p:cNvSpPr/>
          <p:nvPr/>
        </p:nvSpPr>
        <p:spPr>
          <a:xfrm>
            <a:off x="3093415" y="1945872"/>
            <a:ext cx="7863840" cy="720126"/>
          </a:xfrm>
          <a:prstGeom prst="roundRect">
            <a:avLst>
              <a:gd name="adj" fmla="val 20316"/>
            </a:avLst>
          </a:prstGeom>
          <a:solidFill>
            <a:srgbClr val="F4F7FB"/>
          </a:solidFill>
          <a:ln w="9525">
            <a:solidFill>
              <a:srgbClr val="D6DEE8"/>
            </a:solidFill>
            <a:prstDash val="solid"/>
          </a:ln>
        </p:spPr>
      </p:sp>
      <p:sp>
        <p:nvSpPr>
          <p:cNvPr id="7" name="Text 4"/>
          <p:cNvSpPr txBox="1"/>
          <p:nvPr/>
        </p:nvSpPr>
        <p:spPr>
          <a:xfrm>
            <a:off x="3322015" y="1945872"/>
            <a:ext cx="7406640" cy="720126"/>
          </a:xfrm>
          <a:prstGeom prst="rect">
            <a:avLst/>
          </a:prstGeom>
          <a:noFill/>
          <a:ln/>
        </p:spPr>
        <p:txBody>
          <a:bodyPr wrap="square" lIns="0" tIns="0" rIns="0" bIns="0" rtlCol="0" anchor="ctr">
            <a:normAutofit/>
          </a:bodyPr>
          <a:lstStyle/>
          <a:p>
            <a:pPr indent="0" marL="0">
              <a:buNone/>
            </a:pPr>
            <a:r>
              <a:rPr lang="en-GB" altLang="en-US" sz="1350" b="1" dirty="0">
                <a:solidFill>
                  <a:srgbClr val="6B7A8C"/>
                </a:solidFill>
                <a:latin typeface="Montserrat" pitchFamily="34" charset="0"/>
                <a:ea typeface="Montserrat" pitchFamily="34" charset="-122"/>
                <a:cs typeface="Montserrat" pitchFamily="34" charset="-120"/>
              </a:rPr>
              <a:t>Interviewer  </a:t>
            </a:r>
            <a:r>
              <a:rPr lang="en-GB" altLang="en-US" sz="1750" dirty="0">
                <a:solidFill>
                  <a:srgbClr val="183454"/>
                </a:solidFill>
                <a:latin typeface="Montserrat" pitchFamily="34" charset="0"/>
                <a:ea typeface="Montserrat" pitchFamily="34" charset="-122"/>
                <a:cs typeface="Montserrat" pitchFamily="34" charset="-120"/>
              </a:rPr>
              <a:t>Tell me about yourself.</a:t>
            </a:r>
            <a:endParaRPr lang="en-GB" sz="1750" dirty="0"/>
          </a:p>
        </p:txBody>
      </p:sp>
      <p:pic>
        <p:nvPicPr>
          <p:cNvPr id="8" name="Image 1" descr="/root/smile-smartleap/sunum/build/cache/cizim/ortak-portrait-hevi-8dfb8748fe-400.png">    </p:cNvPr>
          <p:cNvPicPr>
            <a:picLocks noChangeAspect="1"/>
          </p:cNvPicPr>
          <p:nvPr/>
        </p:nvPicPr>
        <p:blipFill>
          <a:blip r:embed="rId2"/>
          <a:stretch>
            <a:fillRect/>
          </a:stretch>
        </p:blipFill>
        <p:spPr>
          <a:xfrm>
            <a:off x="548640" y="2794014"/>
            <a:ext cx="720126" cy="720126"/>
          </a:xfrm>
          <a:prstGeom prst="rect">
            <a:avLst/>
          </a:prstGeom>
        </p:spPr>
      </p:pic>
      <p:sp>
        <p:nvSpPr>
          <p:cNvPr id="9" name="Shape 5"/>
          <p:cNvSpPr/>
          <p:nvPr/>
        </p:nvSpPr>
        <p:spPr>
          <a:xfrm>
            <a:off x="1234440" y="2794014"/>
            <a:ext cx="7863840" cy="720126"/>
          </a:xfrm>
          <a:prstGeom prst="roundRect">
            <a:avLst>
              <a:gd name="adj" fmla="val 20316"/>
            </a:avLst>
          </a:prstGeom>
          <a:solidFill>
            <a:srgbClr val="E5F6FA"/>
          </a:solidFill>
          <a:ln w="9525">
            <a:solidFill>
              <a:srgbClr val="E5F6FA"/>
            </a:solidFill>
            <a:prstDash val="solid"/>
          </a:ln>
        </p:spPr>
      </p:sp>
      <p:sp>
        <p:nvSpPr>
          <p:cNvPr id="10" name="Text 6"/>
          <p:cNvSpPr txBox="1"/>
          <p:nvPr/>
        </p:nvSpPr>
        <p:spPr>
          <a:xfrm>
            <a:off x="1463040" y="2794014"/>
            <a:ext cx="7406640" cy="720126"/>
          </a:xfrm>
          <a:prstGeom prst="rect">
            <a:avLst/>
          </a:prstGeom>
          <a:noFill/>
          <a:ln/>
        </p:spPr>
        <p:txBody>
          <a:bodyPr wrap="square" lIns="0" tIns="0" rIns="0" bIns="0" rtlCol="0" anchor="ctr">
            <a:normAutofit/>
          </a:bodyPr>
          <a:lstStyle/>
          <a:p>
            <a:pPr indent="0" marL="0">
              <a:buNone/>
            </a:pPr>
            <a:r>
              <a:rPr lang="en-GB" altLang="en-US" sz="1300" b="1" dirty="0">
                <a:solidFill>
                  <a:srgbClr val="137A97"/>
                </a:solidFill>
                <a:latin typeface="Montserrat" pitchFamily="34" charset="0"/>
                <a:ea typeface="Montserrat" pitchFamily="34" charset="-122"/>
                <a:cs typeface="Montserrat" pitchFamily="34" charset="-120"/>
              </a:rPr>
              <a:t>Hevin  </a:t>
            </a:r>
            <a:r>
              <a:rPr lang="en-GB" altLang="en-US" sz="1700" dirty="0">
                <a:solidFill>
                  <a:srgbClr val="183454"/>
                </a:solidFill>
                <a:latin typeface="Montserrat" pitchFamily="34" charset="0"/>
                <a:ea typeface="Montserrat" pitchFamily="34" charset="-122"/>
                <a:cs typeface="Montserrat" pitchFamily="34" charset="-120"/>
              </a:rPr>
              <a:t>I'm a trained nursing assistant, and I'm improving my German to B2. Before, I worked two years in a textile workshop.</a:t>
            </a:r>
            <a:endParaRPr lang="en-GB" sz="1700" dirty="0"/>
          </a:p>
        </p:txBody>
      </p:sp>
      <p:pic>
        <p:nvPicPr>
          <p:cNvPr id="11" name="Image 2" descr="/root/smile-smartleap/sunum/build/cache/cizim/ortak-portrait-boss2-5f3c1fe984-400.png">    </p:cNvPr>
          <p:cNvPicPr>
            <a:picLocks noChangeAspect="1"/>
          </p:cNvPicPr>
          <p:nvPr/>
        </p:nvPicPr>
        <p:blipFill>
          <a:blip r:embed="rId3"/>
          <a:stretch>
            <a:fillRect/>
          </a:stretch>
        </p:blipFill>
        <p:spPr>
          <a:xfrm>
            <a:off x="10922929" y="3642156"/>
            <a:ext cx="720126" cy="720126"/>
          </a:xfrm>
          <a:prstGeom prst="rect">
            <a:avLst/>
          </a:prstGeom>
        </p:spPr>
      </p:pic>
      <p:sp>
        <p:nvSpPr>
          <p:cNvPr id="12" name="Shape 7"/>
          <p:cNvSpPr/>
          <p:nvPr/>
        </p:nvSpPr>
        <p:spPr>
          <a:xfrm>
            <a:off x="3093415" y="3642156"/>
            <a:ext cx="7863840" cy="720126"/>
          </a:xfrm>
          <a:prstGeom prst="roundRect">
            <a:avLst>
              <a:gd name="adj" fmla="val 20316"/>
            </a:avLst>
          </a:prstGeom>
          <a:solidFill>
            <a:srgbClr val="F4F7FB"/>
          </a:solidFill>
          <a:ln w="9525">
            <a:solidFill>
              <a:srgbClr val="D6DEE8"/>
            </a:solidFill>
            <a:prstDash val="solid"/>
          </a:ln>
        </p:spPr>
      </p:sp>
      <p:sp>
        <p:nvSpPr>
          <p:cNvPr id="13" name="Text 8"/>
          <p:cNvSpPr txBox="1"/>
          <p:nvPr/>
        </p:nvSpPr>
        <p:spPr>
          <a:xfrm>
            <a:off x="3322015" y="3642156"/>
            <a:ext cx="7406640" cy="720126"/>
          </a:xfrm>
          <a:prstGeom prst="rect">
            <a:avLst/>
          </a:prstGeom>
          <a:noFill/>
          <a:ln/>
        </p:spPr>
        <p:txBody>
          <a:bodyPr wrap="square" lIns="0" tIns="0" rIns="0" bIns="0" rtlCol="0" anchor="ctr">
            <a:normAutofit/>
          </a:bodyPr>
          <a:lstStyle/>
          <a:p>
            <a:pPr indent="0" marL="0">
              <a:buNone/>
            </a:pPr>
            <a:r>
              <a:rPr lang="en-GB" altLang="en-US" sz="1350" b="1" dirty="0">
                <a:solidFill>
                  <a:srgbClr val="6B7A8C"/>
                </a:solidFill>
                <a:latin typeface="Montserrat" pitchFamily="34" charset="0"/>
                <a:ea typeface="Montserrat" pitchFamily="34" charset="-122"/>
                <a:cs typeface="Montserrat" pitchFamily="34" charset="-120"/>
              </a:rPr>
              <a:t>Interviewer  </a:t>
            </a:r>
            <a:r>
              <a:rPr lang="en-GB" altLang="en-US" sz="1750" dirty="0">
                <a:solidFill>
                  <a:srgbClr val="183454"/>
                </a:solidFill>
                <a:latin typeface="Montserrat" pitchFamily="34" charset="0"/>
                <a:ea typeface="Montserrat" pitchFamily="34" charset="-122"/>
                <a:cs typeface="Montserrat" pitchFamily="34" charset="-120"/>
              </a:rPr>
              <a:t>I see a gap in your CV. What did you do in the last year?</a:t>
            </a:r>
            <a:endParaRPr lang="en-GB" sz="1750" dirty="0"/>
          </a:p>
        </p:txBody>
      </p:sp>
      <p:pic>
        <p:nvPicPr>
          <p:cNvPr id="14" name="Image 3" descr="/root/smile-smartleap/sunum/build/cache/cizim/ortak-portrait-hevi-8dfb8748fe-400.png">    </p:cNvPr>
          <p:cNvPicPr>
            <a:picLocks noChangeAspect="1"/>
          </p:cNvPicPr>
          <p:nvPr/>
        </p:nvPicPr>
        <p:blipFill>
          <a:blip r:embed="rId4"/>
          <a:stretch>
            <a:fillRect/>
          </a:stretch>
        </p:blipFill>
        <p:spPr>
          <a:xfrm>
            <a:off x="548640" y="4490298"/>
            <a:ext cx="720126" cy="720126"/>
          </a:xfrm>
          <a:prstGeom prst="rect">
            <a:avLst/>
          </a:prstGeom>
        </p:spPr>
      </p:pic>
      <p:sp>
        <p:nvSpPr>
          <p:cNvPr id="15" name="Shape 9"/>
          <p:cNvSpPr/>
          <p:nvPr/>
        </p:nvSpPr>
        <p:spPr>
          <a:xfrm>
            <a:off x="1234440" y="4490298"/>
            <a:ext cx="7863840" cy="720126"/>
          </a:xfrm>
          <a:prstGeom prst="roundRect">
            <a:avLst>
              <a:gd name="adj" fmla="val 20316"/>
            </a:avLst>
          </a:prstGeom>
          <a:solidFill>
            <a:srgbClr val="E5F6FA"/>
          </a:solidFill>
          <a:ln w="9525">
            <a:solidFill>
              <a:srgbClr val="E5F6FA"/>
            </a:solidFill>
            <a:prstDash val="solid"/>
          </a:ln>
        </p:spPr>
      </p:sp>
      <p:sp>
        <p:nvSpPr>
          <p:cNvPr id="16" name="Text 10"/>
          <p:cNvSpPr txBox="1"/>
          <p:nvPr/>
        </p:nvSpPr>
        <p:spPr>
          <a:xfrm>
            <a:off x="1463040" y="4490298"/>
            <a:ext cx="7406640" cy="720126"/>
          </a:xfrm>
          <a:prstGeom prst="rect">
            <a:avLst/>
          </a:prstGeom>
          <a:noFill/>
          <a:ln/>
        </p:spPr>
        <p:txBody>
          <a:bodyPr wrap="square" lIns="0" tIns="0" rIns="0" bIns="0" rtlCol="0" anchor="ctr">
            <a:normAutofit/>
          </a:bodyPr>
          <a:lstStyle/>
          <a:p>
            <a:pPr indent="0" marL="0">
              <a:buNone/>
            </a:pPr>
            <a:r>
              <a:rPr lang="en-GB" altLang="en-US" sz="1350" b="1" dirty="0">
                <a:solidFill>
                  <a:srgbClr val="137A97"/>
                </a:solidFill>
                <a:latin typeface="Montserrat" pitchFamily="34" charset="0"/>
                <a:ea typeface="Montserrat" pitchFamily="34" charset="-122"/>
                <a:cs typeface="Montserrat" pitchFamily="34" charset="-120"/>
              </a:rPr>
              <a:t>Hevin  </a:t>
            </a:r>
            <a:r>
              <a:rPr lang="en-GB" altLang="en-US" sz="1750" dirty="0">
                <a:solidFill>
                  <a:srgbClr val="183454"/>
                </a:solidFill>
                <a:latin typeface="Montserrat" pitchFamily="34" charset="0"/>
                <a:ea typeface="Montserrat" pitchFamily="34" charset="-122"/>
                <a:cs typeface="Montserrat" pitchFamily="34" charset="-120"/>
              </a:rPr>
              <a:t>I focused on German and finished B1. I volunteer at a care home twice a week. Now I'm ready to start in care.</a:t>
            </a:r>
            <a:endParaRPr lang="en-GB" sz="1750" dirty="0"/>
          </a:p>
        </p:txBody>
      </p:sp>
      <p:sp>
        <p:nvSpPr>
          <p:cNvPr id="17" name="Shape 11"/>
          <p:cNvSpPr/>
          <p:nvPr/>
        </p:nvSpPr>
        <p:spPr>
          <a:xfrm>
            <a:off x="548640" y="5329296"/>
            <a:ext cx="11094415" cy="658368"/>
          </a:xfrm>
          <a:prstGeom prst="roundRect">
            <a:avLst>
              <a:gd name="adj" fmla="val 13889"/>
            </a:avLst>
          </a:prstGeom>
          <a:solidFill>
            <a:srgbClr val="FEF4DE"/>
          </a:solidFill>
          <a:ln w="9525">
            <a:solidFill>
              <a:srgbClr val="FEF4DE"/>
            </a:solidFill>
            <a:prstDash val="solid"/>
          </a:ln>
        </p:spPr>
      </p:sp>
      <p:pic>
        <p:nvPicPr>
          <p:cNvPr id="18" name="Image 4" descr="/root/smile-smartleap/sunum/build/cache/varlik/ikon-lightbulb-8A6000-256.png">    </p:cNvPr>
          <p:cNvPicPr>
            <a:picLocks noChangeAspect="1"/>
          </p:cNvPicPr>
          <p:nvPr/>
        </p:nvPicPr>
        <p:blipFill>
          <a:blip r:embed="rId5"/>
          <a:stretch>
            <a:fillRect/>
          </a:stretch>
        </p:blipFill>
        <p:spPr>
          <a:xfrm>
            <a:off x="731520" y="5493888"/>
            <a:ext cx="329184" cy="329184"/>
          </a:xfrm>
          <a:prstGeom prst="rect">
            <a:avLst/>
          </a:prstGeom>
        </p:spPr>
      </p:pic>
      <p:sp>
        <p:nvSpPr>
          <p:cNvPr id="19" name="Text 12"/>
          <p:cNvSpPr txBox="1"/>
          <p:nvPr/>
        </p:nvSpPr>
        <p:spPr>
          <a:xfrm>
            <a:off x="1188720" y="5329296"/>
            <a:ext cx="10271455" cy="658368"/>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Invented scenario: Hevin, 26, Germany. Present, past, future. Show what you are doing now: courses, volunteering, certificates.</a:t>
            </a:r>
            <a:endParaRPr lang="en-GB" sz="1250" dirty="0"/>
          </a:p>
        </p:txBody>
      </p:sp>
      <p:sp>
        <p:nvSpPr>
          <p:cNvPr id="20"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48</a:t>
            </a:r>
            <a:endParaRPr lang="en-GB" sz="900" dirty="0"/>
          </a:p>
        </p:txBody>
      </p:sp>
      <p:sp>
        <p:nvSpPr>
          <p:cNvPr id="21"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CREATING A PERSONAL ACTION PLAN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My communication plan for the next four weeks</a:t>
            </a:r>
            <a:endParaRPr lang="en-GB" sz="2800" dirty="0"/>
          </a:p>
        </p:txBody>
      </p:sp>
      <p:pic>
        <p:nvPicPr>
          <p:cNvPr id="5" name="Image 0" descr="/root/smile-smartleap/sunum/build/cache/cizim/m1-plan_stairs--6d485f4196-2400.png">    </p:cNvPr>
          <p:cNvPicPr>
            <a:picLocks noChangeAspect="1"/>
          </p:cNvPicPr>
          <p:nvPr/>
        </p:nvPicPr>
        <p:blipFill>
          <a:blip r:embed="rId1"/>
          <a:stretch>
            <a:fillRect/>
          </a:stretch>
        </p:blipFill>
        <p:spPr>
          <a:xfrm>
            <a:off x="548640" y="1951269"/>
            <a:ext cx="6751015" cy="3665239"/>
          </a:xfrm>
          <a:prstGeom prst="rect">
            <a:avLst/>
          </a:prstGeom>
        </p:spPr>
      </p:pic>
      <p:sp>
        <p:nvSpPr>
          <p:cNvPr id="6" name="Shape 3"/>
          <p:cNvSpPr/>
          <p:nvPr/>
        </p:nvSpPr>
        <p:spPr>
          <a:xfrm>
            <a:off x="835938" y="4845376"/>
            <a:ext cx="384048" cy="384048"/>
          </a:xfrm>
          <a:prstGeom prst="ellipse">
            <a:avLst/>
          </a:prstGeom>
          <a:solidFill>
            <a:srgbClr val="183454"/>
          </a:solidFill>
          <a:ln w="19050">
            <a:solidFill>
              <a:srgbClr val="FFFFFF"/>
            </a:solidFill>
            <a:prstDash val="solid"/>
          </a:ln>
        </p:spPr>
      </p:sp>
      <p:sp>
        <p:nvSpPr>
          <p:cNvPr id="7" name="Text 4"/>
          <p:cNvSpPr txBox="1"/>
          <p:nvPr/>
        </p:nvSpPr>
        <p:spPr>
          <a:xfrm>
            <a:off x="835938" y="4845376"/>
            <a:ext cx="384048" cy="384048"/>
          </a:xfrm>
          <a:prstGeom prst="rect">
            <a:avLst/>
          </a:prstGeom>
          <a:noFill/>
          <a:ln/>
        </p:spPr>
        <p:txBody>
          <a:bodyPr wrap="square" lIns="0" tIns="0" rIns="0" bIns="0" rtlCol="0" anchor="ctr"/>
          <a:lstStyle/>
          <a:p>
            <a:pPr algn="ctr" indent="0" marL="0">
              <a:buNone/>
            </a:pPr>
            <a:r>
              <a:rPr lang="en-GB" altLang="en-US" sz="1300" b="1" dirty="0">
                <a:solidFill>
                  <a:srgbClr val="FFFFFF"/>
                </a:solidFill>
                <a:latin typeface="Montserrat" pitchFamily="34" charset="0"/>
                <a:ea typeface="Montserrat" pitchFamily="34" charset="-122"/>
                <a:cs typeface="Montserrat" pitchFamily="34" charset="-120"/>
              </a:rPr>
              <a:t>1</a:t>
            </a:r>
            <a:endParaRPr lang="en-GB" sz="1300" dirty="0"/>
          </a:p>
        </p:txBody>
      </p:sp>
      <p:sp>
        <p:nvSpPr>
          <p:cNvPr id="8" name="Shape 5"/>
          <p:cNvSpPr/>
          <p:nvPr/>
        </p:nvSpPr>
        <p:spPr>
          <a:xfrm>
            <a:off x="2044370" y="4361564"/>
            <a:ext cx="384048" cy="384048"/>
          </a:xfrm>
          <a:prstGeom prst="ellipse">
            <a:avLst/>
          </a:prstGeom>
          <a:solidFill>
            <a:srgbClr val="183454"/>
          </a:solidFill>
          <a:ln w="19050">
            <a:solidFill>
              <a:srgbClr val="FFFFFF"/>
            </a:solidFill>
            <a:prstDash val="solid"/>
          </a:ln>
        </p:spPr>
      </p:sp>
      <p:sp>
        <p:nvSpPr>
          <p:cNvPr id="9" name="Text 6"/>
          <p:cNvSpPr txBox="1"/>
          <p:nvPr/>
        </p:nvSpPr>
        <p:spPr>
          <a:xfrm>
            <a:off x="2044370" y="4361564"/>
            <a:ext cx="384048" cy="384048"/>
          </a:xfrm>
          <a:prstGeom prst="rect">
            <a:avLst/>
          </a:prstGeom>
          <a:noFill/>
          <a:ln/>
        </p:spPr>
        <p:txBody>
          <a:bodyPr wrap="square" lIns="0" tIns="0" rIns="0" bIns="0" rtlCol="0" anchor="ctr"/>
          <a:lstStyle/>
          <a:p>
            <a:pPr algn="ctr" indent="0" marL="0">
              <a:buNone/>
            </a:pPr>
            <a:r>
              <a:rPr lang="en-GB" altLang="en-US" sz="1300" b="1" dirty="0">
                <a:solidFill>
                  <a:srgbClr val="FFFFFF"/>
                </a:solidFill>
                <a:latin typeface="Montserrat" pitchFamily="34" charset="0"/>
                <a:ea typeface="Montserrat" pitchFamily="34" charset="-122"/>
                <a:cs typeface="Montserrat" pitchFamily="34" charset="-120"/>
              </a:rPr>
              <a:t>2</a:t>
            </a:r>
            <a:endParaRPr lang="en-GB" sz="1300" dirty="0"/>
          </a:p>
        </p:txBody>
      </p:sp>
      <p:sp>
        <p:nvSpPr>
          <p:cNvPr id="10" name="Shape 7"/>
          <p:cNvSpPr/>
          <p:nvPr/>
        </p:nvSpPr>
        <p:spPr>
          <a:xfrm>
            <a:off x="3252802" y="3881418"/>
            <a:ext cx="384048" cy="384048"/>
          </a:xfrm>
          <a:prstGeom prst="ellipse">
            <a:avLst/>
          </a:prstGeom>
          <a:solidFill>
            <a:srgbClr val="183454"/>
          </a:solidFill>
          <a:ln w="19050">
            <a:solidFill>
              <a:srgbClr val="FFFFFF"/>
            </a:solidFill>
            <a:prstDash val="solid"/>
          </a:ln>
        </p:spPr>
      </p:sp>
      <p:sp>
        <p:nvSpPr>
          <p:cNvPr id="11" name="Text 8"/>
          <p:cNvSpPr txBox="1"/>
          <p:nvPr/>
        </p:nvSpPr>
        <p:spPr>
          <a:xfrm>
            <a:off x="3252802" y="3881418"/>
            <a:ext cx="384048" cy="384048"/>
          </a:xfrm>
          <a:prstGeom prst="rect">
            <a:avLst/>
          </a:prstGeom>
          <a:noFill/>
          <a:ln/>
        </p:spPr>
        <p:txBody>
          <a:bodyPr wrap="square" lIns="0" tIns="0" rIns="0" bIns="0" rtlCol="0" anchor="ctr"/>
          <a:lstStyle/>
          <a:p>
            <a:pPr algn="ctr" indent="0" marL="0">
              <a:buNone/>
            </a:pPr>
            <a:r>
              <a:rPr lang="en-GB" altLang="en-US" sz="1300" b="1" dirty="0">
                <a:solidFill>
                  <a:srgbClr val="FFFFFF"/>
                </a:solidFill>
                <a:latin typeface="Montserrat" pitchFamily="34" charset="0"/>
                <a:ea typeface="Montserrat" pitchFamily="34" charset="-122"/>
                <a:cs typeface="Montserrat" pitchFamily="34" charset="-120"/>
              </a:rPr>
              <a:t>3</a:t>
            </a:r>
            <a:endParaRPr lang="en-GB" sz="1300" dirty="0"/>
          </a:p>
        </p:txBody>
      </p:sp>
      <p:sp>
        <p:nvSpPr>
          <p:cNvPr id="12" name="Shape 9"/>
          <p:cNvSpPr/>
          <p:nvPr/>
        </p:nvSpPr>
        <p:spPr>
          <a:xfrm>
            <a:off x="4454482" y="3397606"/>
            <a:ext cx="384048" cy="384048"/>
          </a:xfrm>
          <a:prstGeom prst="ellipse">
            <a:avLst/>
          </a:prstGeom>
          <a:solidFill>
            <a:srgbClr val="183454"/>
          </a:solidFill>
          <a:ln w="19050">
            <a:solidFill>
              <a:srgbClr val="FFFFFF"/>
            </a:solidFill>
            <a:prstDash val="solid"/>
          </a:ln>
        </p:spPr>
      </p:sp>
      <p:sp>
        <p:nvSpPr>
          <p:cNvPr id="13" name="Text 10"/>
          <p:cNvSpPr txBox="1"/>
          <p:nvPr/>
        </p:nvSpPr>
        <p:spPr>
          <a:xfrm>
            <a:off x="4454482" y="3397606"/>
            <a:ext cx="384048" cy="384048"/>
          </a:xfrm>
          <a:prstGeom prst="rect">
            <a:avLst/>
          </a:prstGeom>
          <a:noFill/>
          <a:ln/>
        </p:spPr>
        <p:txBody>
          <a:bodyPr wrap="square" lIns="0" tIns="0" rIns="0" bIns="0" rtlCol="0" anchor="ctr"/>
          <a:lstStyle/>
          <a:p>
            <a:pPr algn="ctr" indent="0" marL="0">
              <a:buNone/>
            </a:pPr>
            <a:r>
              <a:rPr lang="en-GB" altLang="en-US" sz="1300" b="1" dirty="0">
                <a:solidFill>
                  <a:srgbClr val="FFFFFF"/>
                </a:solidFill>
                <a:latin typeface="Montserrat" pitchFamily="34" charset="0"/>
                <a:ea typeface="Montserrat" pitchFamily="34" charset="-122"/>
                <a:cs typeface="Montserrat" pitchFamily="34" charset="-120"/>
              </a:rPr>
              <a:t>4</a:t>
            </a:r>
            <a:endParaRPr lang="en-GB" sz="1300" dirty="0"/>
          </a:p>
        </p:txBody>
      </p:sp>
      <p:sp>
        <p:nvSpPr>
          <p:cNvPr id="14" name="Shape 11"/>
          <p:cNvSpPr/>
          <p:nvPr/>
        </p:nvSpPr>
        <p:spPr>
          <a:xfrm>
            <a:off x="5662914" y="2917460"/>
            <a:ext cx="384048" cy="384048"/>
          </a:xfrm>
          <a:prstGeom prst="ellipse">
            <a:avLst/>
          </a:prstGeom>
          <a:solidFill>
            <a:srgbClr val="183454"/>
          </a:solidFill>
          <a:ln w="19050">
            <a:solidFill>
              <a:srgbClr val="FFFFFF"/>
            </a:solidFill>
            <a:prstDash val="solid"/>
          </a:ln>
        </p:spPr>
      </p:sp>
      <p:sp>
        <p:nvSpPr>
          <p:cNvPr id="15" name="Text 12"/>
          <p:cNvSpPr txBox="1"/>
          <p:nvPr/>
        </p:nvSpPr>
        <p:spPr>
          <a:xfrm>
            <a:off x="5662914" y="2917460"/>
            <a:ext cx="384048" cy="384048"/>
          </a:xfrm>
          <a:prstGeom prst="rect">
            <a:avLst/>
          </a:prstGeom>
          <a:noFill/>
          <a:ln/>
        </p:spPr>
        <p:txBody>
          <a:bodyPr wrap="square" lIns="0" tIns="0" rIns="0" bIns="0" rtlCol="0" anchor="ctr"/>
          <a:lstStyle/>
          <a:p>
            <a:pPr algn="ctr" indent="0" marL="0">
              <a:buNone/>
            </a:pPr>
            <a:r>
              <a:rPr lang="en-GB" altLang="en-US" sz="1300" b="1" dirty="0">
                <a:solidFill>
                  <a:srgbClr val="FFFFFF"/>
                </a:solidFill>
                <a:latin typeface="Montserrat" pitchFamily="34" charset="0"/>
                <a:ea typeface="Montserrat" pitchFamily="34" charset="-122"/>
                <a:cs typeface="Montserrat" pitchFamily="34" charset="-120"/>
              </a:rPr>
              <a:t>5</a:t>
            </a:r>
            <a:endParaRPr lang="en-GB" sz="1300" dirty="0"/>
          </a:p>
        </p:txBody>
      </p:sp>
      <p:sp>
        <p:nvSpPr>
          <p:cNvPr id="16" name="Text 13"/>
          <p:cNvSpPr txBox="1"/>
          <p:nvPr/>
        </p:nvSpPr>
        <p:spPr>
          <a:xfrm>
            <a:off x="548640" y="5658480"/>
            <a:ext cx="675101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In pairs, read your plan to a partner. The partner asks one question to make it clearer.</a:t>
            </a:r>
            <a:endParaRPr lang="en-GB" sz="1100" dirty="0"/>
          </a:p>
        </p:txBody>
      </p:sp>
      <p:sp>
        <p:nvSpPr>
          <p:cNvPr id="17" name="Shape 14"/>
          <p:cNvSpPr/>
          <p:nvPr/>
        </p:nvSpPr>
        <p:spPr>
          <a:xfrm>
            <a:off x="7619695" y="1945872"/>
            <a:ext cx="4023360" cy="4041792"/>
          </a:xfrm>
          <a:prstGeom prst="roundRect">
            <a:avLst>
              <a:gd name="adj" fmla="val 3182"/>
            </a:avLst>
          </a:prstGeom>
          <a:solidFill>
            <a:srgbClr val="E5F6FA"/>
          </a:solidFill>
          <a:ln w="9525">
            <a:solidFill>
              <a:srgbClr val="E5F6FA"/>
            </a:solidFill>
            <a:prstDash val="solid"/>
          </a:ln>
        </p:spPr>
      </p:sp>
      <p:sp>
        <p:nvSpPr>
          <p:cNvPr id="18" name="Text 15"/>
          <p:cNvSpPr txBox="1"/>
          <p:nvPr/>
        </p:nvSpPr>
        <p:spPr>
          <a:xfrm>
            <a:off x="7848295" y="2128752"/>
            <a:ext cx="3566160" cy="411480"/>
          </a:xfrm>
          <a:prstGeom prst="rect">
            <a:avLst/>
          </a:prstGeom>
          <a:noFill/>
          <a:ln/>
        </p:spPr>
        <p:txBody>
          <a:bodyPr wrap="square" lIns="0" tIns="0" rIns="0" bIns="0" rtlCol="0" anchor="ctr">
            <a:normAutofit/>
          </a:bodyPr>
          <a:lstStyle/>
          <a:p>
            <a:pPr indent="0" marL="0">
              <a:buNone/>
            </a:pPr>
            <a:r>
              <a:rPr lang="en-GB" altLang="en-US" sz="1400" b="1" dirty="0">
                <a:solidFill>
                  <a:srgbClr val="137A97"/>
                </a:solidFill>
                <a:latin typeface="Montserrat" pitchFamily="34" charset="0"/>
                <a:ea typeface="Montserrat" pitchFamily="34" charset="-122"/>
                <a:cs typeface="Montserrat" pitchFamily="34" charset="-120"/>
              </a:rPr>
              <a:t>Five steps up</a:t>
            </a:r>
            <a:endParaRPr lang="en-GB" sz="1400" dirty="0"/>
          </a:p>
        </p:txBody>
      </p:sp>
      <p:sp>
        <p:nvSpPr>
          <p:cNvPr id="19" name="Text 16"/>
          <p:cNvSpPr txBox="1"/>
          <p:nvPr/>
        </p:nvSpPr>
        <p:spPr>
          <a:xfrm>
            <a:off x="7848295" y="2585952"/>
            <a:ext cx="3566160" cy="3218832"/>
          </a:xfrm>
          <a:prstGeom prst="rect">
            <a:avLst/>
          </a:prstGeom>
          <a:noFill/>
          <a:ln/>
        </p:spPr>
        <p:txBody>
          <a:bodyPr wrap="square" lIns="0" tIns="0" rIns="0" bIns="0" rtlCol="0" anchor="ctr">
            <a:normAutofit/>
          </a:bodyPr>
          <a:lstStyle/>
          <a:p>
            <a:pPr marL="203200" indent="-203200">
              <a:spcAft>
                <a:spcPts val="831"/>
              </a:spcAft>
              <a:buSzPct val="100000"/>
              <a:buChar char="●"/>
            </a:pPr>
            <a:r>
              <a:rPr lang="en-GB" altLang="en-US" sz="1350" b="1" dirty="0">
                <a:solidFill>
                  <a:srgbClr val="183454"/>
                </a:solidFill>
                <a:latin typeface="Montserrat" pitchFamily="34" charset="0"/>
                <a:ea typeface="Montserrat" pitchFamily="34" charset="-122"/>
                <a:cs typeface="Montserrat" pitchFamily="34" charset="-120"/>
              </a:rPr>
              <a:t>1 · One goal: </a:t>
            </a:r>
            <a:r>
              <a:rPr lang="en-GB" altLang="en-US" sz="1350" dirty="0">
                <a:solidFill>
                  <a:srgbClr val="4A5B70"/>
                </a:solidFill>
                <a:latin typeface="Montserrat" pitchFamily="34" charset="0"/>
                <a:ea typeface="Montserrat" pitchFamily="34" charset="-122"/>
                <a:cs typeface="Montserrat" pitchFamily="34" charset="-120"/>
              </a:rPr>
              <a:t>"I ask my team leader for feedback every Friday."</a:t>
            </a:r>
            <a:endParaRPr lang="en-GB" sz="1350" dirty="0"/>
          </a:p>
          <a:p>
            <a:pPr marL="203200" indent="-203200">
              <a:spcAft>
                <a:spcPts val="831"/>
              </a:spcAft>
              <a:buSzPct val="100000"/>
              <a:buChar char="●"/>
            </a:pPr>
            <a:r>
              <a:rPr lang="en-GB" altLang="en-US" sz="1350" b="1" dirty="0">
                <a:solidFill>
                  <a:srgbClr val="183454"/>
                </a:solidFill>
                <a:latin typeface="Montserrat" pitchFamily="34" charset="0"/>
                <a:ea typeface="Montserrat" pitchFamily="34" charset="-122"/>
                <a:cs typeface="Montserrat" pitchFamily="34" charset="-120"/>
              </a:rPr>
              <a:t>2 · One situation: </a:t>
            </a:r>
            <a:r>
              <a:rPr lang="en-GB" altLang="en-US" sz="1350" dirty="0">
                <a:solidFill>
                  <a:srgbClr val="4A5B70"/>
                </a:solidFill>
                <a:latin typeface="Montserrat" pitchFamily="34" charset="0"/>
                <a:ea typeface="Montserrat" pitchFamily="34" charset="-122"/>
                <a:cs typeface="Montserrat" pitchFamily="34" charset="-120"/>
              </a:rPr>
              <a:t>when and where will I practise it?</a:t>
            </a:r>
            <a:endParaRPr lang="en-GB" sz="1350" dirty="0"/>
          </a:p>
          <a:p>
            <a:pPr marL="203200" indent="-203200">
              <a:spcAft>
                <a:spcPts val="831"/>
              </a:spcAft>
              <a:buSzPct val="100000"/>
              <a:buChar char="●"/>
            </a:pPr>
            <a:r>
              <a:rPr lang="en-GB" altLang="en-US" sz="1350" b="1" dirty="0">
                <a:solidFill>
                  <a:srgbClr val="183454"/>
                </a:solidFill>
                <a:latin typeface="Montserrat" pitchFamily="34" charset="0"/>
                <a:ea typeface="Montserrat" pitchFamily="34" charset="-122"/>
                <a:cs typeface="Montserrat" pitchFamily="34" charset="-120"/>
              </a:rPr>
              <a:t>3 · One bridge person: </a:t>
            </a:r>
            <a:r>
              <a:rPr lang="en-GB" altLang="en-US" sz="1350" dirty="0">
                <a:solidFill>
                  <a:srgbClr val="4A5B70"/>
                </a:solidFill>
                <a:latin typeface="Montserrat" pitchFamily="34" charset="0"/>
                <a:ea typeface="Montserrat" pitchFamily="34" charset="-122"/>
                <a:cs typeface="Montserrat" pitchFamily="34" charset="-120"/>
              </a:rPr>
              <a:t>a colleague, mentor or adviser who can help me.</a:t>
            </a:r>
            <a:endParaRPr lang="en-GB" sz="1350" dirty="0"/>
          </a:p>
          <a:p>
            <a:pPr marL="203200" indent="-203200">
              <a:spcAft>
                <a:spcPts val="831"/>
              </a:spcAft>
              <a:buSzPct val="100000"/>
              <a:buChar char="●"/>
            </a:pPr>
            <a:r>
              <a:rPr lang="en-GB" altLang="en-US" sz="1350" b="1" dirty="0">
                <a:solidFill>
                  <a:srgbClr val="183454"/>
                </a:solidFill>
                <a:latin typeface="Montserrat" pitchFamily="34" charset="0"/>
                <a:ea typeface="Montserrat" pitchFamily="34" charset="-122"/>
                <a:cs typeface="Montserrat" pitchFamily="34" charset="-120"/>
              </a:rPr>
              <a:t>4 · One resource: </a:t>
            </a:r>
            <a:r>
              <a:rPr lang="en-GB" altLang="en-US" sz="1350" dirty="0">
                <a:solidFill>
                  <a:srgbClr val="4A5B70"/>
                </a:solidFill>
                <a:latin typeface="Montserrat" pitchFamily="34" charset="0"/>
                <a:ea typeface="Montserrat" pitchFamily="34" charset="-122"/>
                <a:cs typeface="Montserrat" pitchFamily="34" charset="-120"/>
              </a:rPr>
              <a:t>a course, an app, a phrase card, a help point.</a:t>
            </a:r>
            <a:endParaRPr lang="en-GB" sz="1350" dirty="0"/>
          </a:p>
          <a:p>
            <a:pPr marL="203200" indent="-203200">
              <a:spcAft>
                <a:spcPts val="831"/>
              </a:spcAft>
              <a:buSzPct val="100000"/>
              <a:buChar char="●"/>
            </a:pPr>
            <a:r>
              <a:rPr lang="en-GB" altLang="en-US" sz="1350" b="1" dirty="0">
                <a:solidFill>
                  <a:srgbClr val="183454"/>
                </a:solidFill>
                <a:latin typeface="Montserrat" pitchFamily="34" charset="0"/>
                <a:ea typeface="Montserrat" pitchFamily="34" charset="-122"/>
                <a:cs typeface="Montserrat" pitchFamily="34" charset="-120"/>
              </a:rPr>
              <a:t>5 · How I will know: </a:t>
            </a:r>
            <a:r>
              <a:rPr lang="en-GB" altLang="en-US" sz="1350" dirty="0">
                <a:solidFill>
                  <a:srgbClr val="4A5B70"/>
                </a:solidFill>
                <a:latin typeface="Montserrat" pitchFamily="34" charset="0"/>
                <a:ea typeface="Montserrat" pitchFamily="34" charset="-122"/>
                <a:cs typeface="Montserrat" pitchFamily="34" charset="-120"/>
              </a:rPr>
              <a:t>what will be different in four weeks?</a:t>
            </a:r>
            <a:endParaRPr lang="en-GB" sz="1350" dirty="0"/>
          </a:p>
        </p:txBody>
      </p:sp>
      <p:sp>
        <p:nvSpPr>
          <p:cNvPr id="20"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49</a:t>
            </a:r>
            <a:endParaRPr lang="en-GB" sz="900" dirty="0"/>
          </a:p>
        </p:txBody>
      </p:sp>
      <p:sp>
        <p:nvSpPr>
          <p:cNvPr id="21"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22" name="Text 19"/>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SMILE research note, communication, §8 · Ager &amp; Strang (2008), social bridges</a:t>
            </a:r>
            <a:endParaRPr lang="en-GB" sz="8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WHERE TO GET HELP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Where to go when it is not OK</a:t>
            </a:r>
            <a:endParaRPr lang="en-GB" sz="2800" dirty="0"/>
          </a:p>
        </p:txBody>
      </p:sp>
      <p:graphicFrame>
        <p:nvGraphicFramePr>
          <p:cNvPr id="51" name="Table 0"/>
          <p:cNvGraphicFramePr>
            <a:graphicFrameLocks noGrp="1"/>
          </p:cNvGraphicFramePr>
          <p:nvPr>
            <p:extLst>
              <p:ext uri="{D42A27DB-BD31-4B8C-83A1-F6EECF244321}">
                <p14:modId xmlns:p14="http://schemas.microsoft.com/office/powerpoint/2010/main" val="1579011935"/>
              </p:ext>
            </p:extLst>
          </p:nvPr>
        </p:nvGraphicFramePr>
        <p:xfrm>
          <a:off x="548640" y="1945872"/>
          <a:ext cx="11094415" cy="914400"/>
        </p:xfrm>
        <a:graphic>
          <a:graphicData uri="http://schemas.openxmlformats.org/drawingml/2006/table">
            <a:tbl>
              <a:tblPr/>
              <a:tblGrid>
                <a:gridCol w="685800"/>
                <a:gridCol w="1508760"/>
                <a:gridCol w="3886200"/>
                <a:gridCol w="1097280"/>
                <a:gridCol w="3913632"/>
              </a:tblGrid>
              <a:tr h="368808">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Country</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Equality body (discrimination)</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Know it</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Unfair pay or work</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r>
              <a:tr h="646911">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Türkiye</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TİHEK, Human Rights and Equality Institution (tihek.gov.tr)</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no data</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Ministry of Labour (csgb.gov.tr), YİMER 157 helpline</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396975">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Greece</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Greek Ombudsman</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21%</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Labour Inspectorate, phone 1555</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46911">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Italy</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UNAR, National Office against Racial Discrimination</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17%</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Ispettorato Nazionale del Lavoro</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646911">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Germany</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Antidiskriminierungsstelle des Bundes</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20%</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Faire Integration (free, multilingual)</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46911">
                <a:tc>
                  <a:txBody>
                    <a:bodyPr/>
                    <a:lstStyle/>
                    <a:p>
                      <a:pPr indent="0" marL="0">
                        <a:buNone/>
                      </a:pP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Netherlands</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College voor de Rechten van de Mens</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39%</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Nederlandse Arbeidsinspectie, Juridisch Loket</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bl>
          </a:graphicData>
        </a:graphic>
      </p:graphicFrame>
      <p:pic>
        <p:nvPicPr>
          <p:cNvPr id="6" name="Image 0" descr="/root/smile-smartleap/sunum/build/cache/cizim/ortak-flag-TR-abec77abda-300.png">    </p:cNvPr>
          <p:cNvPicPr>
            <a:picLocks noChangeAspect="1"/>
          </p:cNvPicPr>
          <p:nvPr/>
        </p:nvPicPr>
        <p:blipFill>
          <a:blip r:embed="rId1"/>
          <a:stretch>
            <a:fillRect/>
          </a:stretch>
        </p:blipFill>
        <p:spPr>
          <a:xfrm>
            <a:off x="640080" y="2393928"/>
            <a:ext cx="502920" cy="335280"/>
          </a:xfrm>
          <a:prstGeom prst="rect">
            <a:avLst/>
          </a:prstGeom>
        </p:spPr>
      </p:pic>
      <p:pic>
        <p:nvPicPr>
          <p:cNvPr id="7" name="Image 1" descr="/root/smile-smartleap/sunum/build/cache/cizim/ortak-flag-EL-1a5777cd76-300.png">    </p:cNvPr>
          <p:cNvPicPr>
            <a:picLocks noChangeAspect="1"/>
          </p:cNvPicPr>
          <p:nvPr/>
        </p:nvPicPr>
        <p:blipFill>
          <a:blip r:embed="rId2"/>
          <a:stretch>
            <a:fillRect/>
          </a:stretch>
        </p:blipFill>
        <p:spPr>
          <a:xfrm>
            <a:off x="676105" y="3016455"/>
            <a:ext cx="430870" cy="287247"/>
          </a:xfrm>
          <a:prstGeom prst="rect">
            <a:avLst/>
          </a:prstGeom>
        </p:spPr>
      </p:pic>
      <p:pic>
        <p:nvPicPr>
          <p:cNvPr id="8" name="Image 2" descr="/root/smile-smartleap/sunum/build/cache/cizim/ortak-flag-IT-ec97d945b2-300.png">    </p:cNvPr>
          <p:cNvPicPr>
            <a:picLocks noChangeAspect="1"/>
          </p:cNvPicPr>
          <p:nvPr/>
        </p:nvPicPr>
        <p:blipFill>
          <a:blip r:embed="rId3"/>
          <a:stretch>
            <a:fillRect/>
          </a:stretch>
        </p:blipFill>
        <p:spPr>
          <a:xfrm>
            <a:off x="640080" y="3437814"/>
            <a:ext cx="502920" cy="335280"/>
          </a:xfrm>
          <a:prstGeom prst="rect">
            <a:avLst/>
          </a:prstGeom>
        </p:spPr>
      </p:pic>
      <p:pic>
        <p:nvPicPr>
          <p:cNvPr id="9" name="Image 3" descr="/root/smile-smartleap/sunum/build/cache/cizim/ortak-flag-DE-db408ca8a9-300.png">    </p:cNvPr>
          <p:cNvPicPr>
            <a:picLocks noChangeAspect="1"/>
          </p:cNvPicPr>
          <p:nvPr/>
        </p:nvPicPr>
        <p:blipFill>
          <a:blip r:embed="rId4"/>
          <a:stretch>
            <a:fillRect/>
          </a:stretch>
        </p:blipFill>
        <p:spPr>
          <a:xfrm>
            <a:off x="640080" y="4084724"/>
            <a:ext cx="502920" cy="335280"/>
          </a:xfrm>
          <a:prstGeom prst="rect">
            <a:avLst/>
          </a:prstGeom>
        </p:spPr>
      </p:pic>
      <p:pic>
        <p:nvPicPr>
          <p:cNvPr id="10" name="Image 4" descr="/root/smile-smartleap/sunum/build/cache/cizim/ortak-flag-NL-49a8ab6a58-300.png">    </p:cNvPr>
          <p:cNvPicPr>
            <a:picLocks noChangeAspect="1"/>
          </p:cNvPicPr>
          <p:nvPr/>
        </p:nvPicPr>
        <p:blipFill>
          <a:blip r:embed="rId5"/>
          <a:stretch>
            <a:fillRect/>
          </a:stretch>
        </p:blipFill>
        <p:spPr>
          <a:xfrm>
            <a:off x="640080" y="4731635"/>
            <a:ext cx="502920" cy="335280"/>
          </a:xfrm>
          <a:prstGeom prst="rect">
            <a:avLst/>
          </a:prstGeom>
        </p:spPr>
      </p:pic>
      <p:sp>
        <p:nvSpPr>
          <p:cNvPr id="11" name="Text 3"/>
          <p:cNvSpPr txBox="1"/>
          <p:nvPr/>
        </p:nvSpPr>
        <p:spPr>
          <a:xfrm>
            <a:off x="548640" y="5484744"/>
            <a:ext cx="11094415" cy="457200"/>
          </a:xfrm>
          <a:prstGeom prst="rect">
            <a:avLst/>
          </a:prstGeom>
          <a:noFill/>
          <a:ln/>
        </p:spPr>
        <p:txBody>
          <a:bodyPr wrap="square" lIns="0" tIns="0" rIns="0" bIns="0" rtlCol="0" anchor="b">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Only 6% of people who felt discriminated against reported it. Knowing where to go is part of speaking up.</a:t>
            </a:r>
            <a:endParaRPr lang="en-GB" sz="1300" dirty="0"/>
          </a:p>
        </p:txBody>
      </p:sp>
      <p:sp>
        <p:nvSpPr>
          <p:cNvPr id="12"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50</a:t>
            </a:r>
            <a:endParaRPr lang="en-GB" sz="900" dirty="0"/>
          </a:p>
        </p:txBody>
      </p:sp>
      <p:sp>
        <p:nvSpPr>
          <p:cNvPr id="13"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
        <p:nvSpPr>
          <p:cNvPr id="14"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FRA (2024), Being Muslim in the EU, pp. 18, 126-127 ("Know it" = awareness among Muslim respondents, 2022) · official websites (SMILE research notes)</a:t>
            </a:r>
            <a:endParaRPr lang="en-GB" sz="85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REFLECTION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Closing discussion: what do I take with me?</a:t>
            </a:r>
            <a:endParaRPr lang="en-GB" sz="2800" dirty="0"/>
          </a:p>
        </p:txBody>
      </p:sp>
      <p:pic>
        <p:nvPicPr>
          <p:cNvPr id="5" name="Image 0" descr="/root/smile-smartleap/sunum/build/cache/varlik/sekil-blob-48C0DC-900-0.png">    </p:cNvPr>
          <p:cNvPicPr>
            <a:picLocks noChangeAspect="1"/>
          </p:cNvPicPr>
          <p:nvPr/>
        </p:nvPicPr>
        <p:blipFill>
          <a:blip r:embed="rId1"/>
          <a:stretch>
            <a:fillRect/>
          </a:stretch>
        </p:blipFill>
        <p:spPr>
          <a:xfrm>
            <a:off x="9722815" y="2128752"/>
            <a:ext cx="1920240" cy="2048256"/>
          </a:xfrm>
          <a:prstGeom prst="rect">
            <a:avLst/>
          </a:prstGeom>
        </p:spPr>
      </p:pic>
      <p:pic>
        <p:nvPicPr>
          <p:cNvPr id="6" name="Image 1" descr="/root/smile-smartleap/sunum/build/cache/varlik/ikon-circle-help-FFFFFF-512.png">    </p:cNvPr>
          <p:cNvPicPr>
            <a:picLocks noChangeAspect="1"/>
          </p:cNvPicPr>
          <p:nvPr/>
        </p:nvPicPr>
        <p:blipFill>
          <a:blip r:embed="rId2"/>
          <a:stretch>
            <a:fillRect/>
          </a:stretch>
        </p:blipFill>
        <p:spPr>
          <a:xfrm>
            <a:off x="10271455" y="2695680"/>
            <a:ext cx="868680" cy="868680"/>
          </a:xfrm>
          <a:prstGeom prst="rect">
            <a:avLst/>
          </a:prstGeom>
        </p:spPr>
      </p:pic>
      <p:sp>
        <p:nvSpPr>
          <p:cNvPr id="7" name="Shape 3"/>
          <p:cNvSpPr/>
          <p:nvPr/>
        </p:nvSpPr>
        <p:spPr>
          <a:xfrm>
            <a:off x="548640" y="1945872"/>
            <a:ext cx="4358488" cy="1929456"/>
          </a:xfrm>
          <a:prstGeom prst="roundRect">
            <a:avLst>
              <a:gd name="adj" fmla="val 4739"/>
            </a:avLst>
          </a:prstGeom>
          <a:solidFill>
            <a:srgbClr val="F4F7FB"/>
          </a:solidFill>
          <a:ln w="9525">
            <a:solidFill>
              <a:srgbClr val="D6DEE8"/>
            </a:solidFill>
            <a:prstDash val="solid"/>
          </a:ln>
        </p:spPr>
      </p:sp>
      <p:sp>
        <p:nvSpPr>
          <p:cNvPr id="8" name="Text 4"/>
          <p:cNvSpPr txBox="1"/>
          <p:nvPr/>
        </p:nvSpPr>
        <p:spPr>
          <a:xfrm>
            <a:off x="822960" y="1945872"/>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What will I do differently at work from tomorrow?</a:t>
            </a:r>
            <a:endParaRPr lang="en-GB" sz="1900" dirty="0"/>
          </a:p>
        </p:txBody>
      </p:sp>
      <p:sp>
        <p:nvSpPr>
          <p:cNvPr id="9" name="Shape 5"/>
          <p:cNvSpPr/>
          <p:nvPr/>
        </p:nvSpPr>
        <p:spPr>
          <a:xfrm>
            <a:off x="548640" y="4058208"/>
            <a:ext cx="4358488" cy="1929456"/>
          </a:xfrm>
          <a:prstGeom prst="roundRect">
            <a:avLst>
              <a:gd name="adj" fmla="val 4739"/>
            </a:avLst>
          </a:prstGeom>
          <a:solidFill>
            <a:srgbClr val="FFFFFF"/>
          </a:solidFill>
          <a:ln w="9525">
            <a:solidFill>
              <a:srgbClr val="D6DEE8"/>
            </a:solidFill>
            <a:prstDash val="solid"/>
          </a:ln>
        </p:spPr>
      </p:sp>
      <p:sp>
        <p:nvSpPr>
          <p:cNvPr id="10" name="Text 6"/>
          <p:cNvSpPr txBox="1"/>
          <p:nvPr/>
        </p:nvSpPr>
        <p:spPr>
          <a:xfrm>
            <a:off x="822960" y="4058208"/>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Which strategy from our strategy bank will I use first?</a:t>
            </a:r>
            <a:endParaRPr lang="en-GB" sz="1900" dirty="0"/>
          </a:p>
        </p:txBody>
      </p:sp>
      <p:sp>
        <p:nvSpPr>
          <p:cNvPr id="11" name="Shape 7"/>
          <p:cNvSpPr/>
          <p:nvPr/>
        </p:nvSpPr>
        <p:spPr>
          <a:xfrm>
            <a:off x="5090008" y="1945872"/>
            <a:ext cx="4358488" cy="1929456"/>
          </a:xfrm>
          <a:prstGeom prst="roundRect">
            <a:avLst>
              <a:gd name="adj" fmla="val 4739"/>
            </a:avLst>
          </a:prstGeom>
          <a:solidFill>
            <a:srgbClr val="F4F7FB"/>
          </a:solidFill>
          <a:ln w="9525">
            <a:solidFill>
              <a:srgbClr val="D6DEE8"/>
            </a:solidFill>
            <a:prstDash val="solid"/>
          </a:ln>
        </p:spPr>
      </p:sp>
      <p:sp>
        <p:nvSpPr>
          <p:cNvPr id="12" name="Text 8"/>
          <p:cNvSpPr txBox="1"/>
          <p:nvPr/>
        </p:nvSpPr>
        <p:spPr>
          <a:xfrm>
            <a:off x="5364328" y="1945872"/>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Who is my bridge person?</a:t>
            </a:r>
            <a:endParaRPr lang="en-GB" sz="1900" dirty="0"/>
          </a:p>
        </p:txBody>
      </p:sp>
      <p:sp>
        <p:nvSpPr>
          <p:cNvPr id="13" name="Shape 9"/>
          <p:cNvSpPr/>
          <p:nvPr/>
        </p:nvSpPr>
        <p:spPr>
          <a:xfrm>
            <a:off x="5090008" y="4058208"/>
            <a:ext cx="4358488" cy="1929456"/>
          </a:xfrm>
          <a:prstGeom prst="roundRect">
            <a:avLst>
              <a:gd name="adj" fmla="val 4739"/>
            </a:avLst>
          </a:prstGeom>
          <a:solidFill>
            <a:srgbClr val="FFFFFF"/>
          </a:solidFill>
          <a:ln w="9525">
            <a:solidFill>
              <a:srgbClr val="D6DEE8"/>
            </a:solidFill>
            <a:prstDash val="solid"/>
          </a:ln>
        </p:spPr>
      </p:sp>
      <p:sp>
        <p:nvSpPr>
          <p:cNvPr id="14" name="Text 10"/>
          <p:cNvSpPr txBox="1"/>
          <p:nvPr/>
        </p:nvSpPr>
        <p:spPr>
          <a:xfrm>
            <a:off x="5364328" y="4058208"/>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What feedback do I have for this module?</a:t>
            </a:r>
            <a:endParaRPr lang="en-GB" sz="1900" dirty="0"/>
          </a:p>
        </p:txBody>
      </p:sp>
      <p:sp>
        <p:nvSpPr>
          <p:cNvPr id="15" name="Text 11"/>
          <p:cNvSpPr txBox="1"/>
          <p:nvPr/>
        </p:nvSpPr>
        <p:spPr>
          <a:xfrm>
            <a:off x="9585655" y="4323312"/>
            <a:ext cx="2057400" cy="1664352"/>
          </a:xfrm>
          <a:prstGeom prst="rect">
            <a:avLst/>
          </a:prstGeom>
          <a:noFill/>
          <a:ln/>
        </p:spPr>
        <p:txBody>
          <a:bodyPr wrap="square" lIns="0" tIns="0" rIns="0" bIns="0" rtlCol="0" anchor="t">
            <a:normAutofit/>
          </a:bodyPr>
          <a:lstStyle/>
          <a:p>
            <a:pPr indent="0" marL="0">
              <a:buNone/>
            </a:pPr>
            <a:r>
              <a:rPr lang="en-GB" altLang="en-US" sz="1150" i="1" dirty="0">
                <a:solidFill>
                  <a:srgbClr val="4A5B70"/>
                </a:solidFill>
                <a:latin typeface="Montserrat" pitchFamily="34" charset="0"/>
                <a:ea typeface="Montserrat" pitchFamily="34" charset="-122"/>
                <a:cs typeface="Montserrat" pitchFamily="34" charset="-120"/>
              </a:rPr>
              <a:t>One word or one sentence each. "Pass" is always OK.</a:t>
            </a:r>
            <a:endParaRPr lang="en-GB" sz="1150" dirty="0"/>
          </a:p>
        </p:txBody>
      </p:sp>
      <p:sp>
        <p:nvSpPr>
          <p:cNvPr id="16"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51</a:t>
            </a:r>
            <a:endParaRPr lang="en-GB" sz="900" dirty="0"/>
          </a:p>
        </p:txBody>
      </p:sp>
      <p:sp>
        <p:nvSpPr>
          <p:cNvPr id="17"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E5F6FA"/>
          </a:solidFill>
          <a:ln w="12700">
            <a:solidFill>
              <a:srgbClr val="E5F6FA"/>
            </a:solidFill>
            <a:prstDash val="solid"/>
          </a:ln>
        </p:spPr>
      </p:sp>
      <p:pic>
        <p:nvPicPr>
          <p:cNvPr id="3" name="Image 0" descr="/root/smile-smartleap/sunum/build/cache/varlik/sekil-blob-48C0DC-900-h.png">    </p:cNvPr>
          <p:cNvPicPr>
            <a:picLocks noChangeAspect="1"/>
          </p:cNvPicPr>
          <p:nvPr/>
        </p:nvPicPr>
        <p:blipFill>
          <a:blip r:embed="rId1"/>
          <a:stretch>
            <a:fillRect/>
          </a:stretch>
        </p:blipFill>
        <p:spPr>
          <a:xfrm>
            <a:off x="548640" y="1004040"/>
            <a:ext cx="1143000" cy="1216152"/>
          </a:xfrm>
          <a:prstGeom prst="rect">
            <a:avLst/>
          </a:prstGeom>
        </p:spPr>
      </p:pic>
      <p:pic>
        <p:nvPicPr>
          <p:cNvPr id="4" name="Image 1" descr="/root/smile-smartleap/sunum/build/cache/varlik/ikon-message-square-text-FFFFFF-256.png">    </p:cNvPr>
          <p:cNvPicPr>
            <a:picLocks noChangeAspect="1"/>
          </p:cNvPicPr>
          <p:nvPr/>
        </p:nvPicPr>
        <p:blipFill>
          <a:blip r:embed="rId2"/>
          <a:stretch>
            <a:fillRect/>
          </a:stretch>
        </p:blipFill>
        <p:spPr>
          <a:xfrm>
            <a:off x="850392" y="1324080"/>
            <a:ext cx="548640" cy="548640"/>
          </a:xfrm>
          <a:prstGeom prst="rect">
            <a:avLst/>
          </a:prstGeom>
        </p:spPr>
      </p:pic>
      <p:sp>
        <p:nvSpPr>
          <p:cNvPr id="5" name="Text 1"/>
          <p:cNvSpPr txBox="1"/>
          <p:nvPr/>
        </p:nvSpPr>
        <p:spPr>
          <a:xfrm>
            <a:off x="1965960" y="1141200"/>
            <a:ext cx="9631375" cy="292608"/>
          </a:xfrm>
          <a:prstGeom prst="rect">
            <a:avLst/>
          </a:prstGeom>
          <a:noFill/>
          <a:ln/>
        </p:spPr>
        <p:txBody>
          <a:bodyPr wrap="square" lIns="0" tIns="0" rIns="0" bIns="0" rtlCol="0" anchor="t"/>
          <a:lstStyle/>
          <a:p>
            <a:pPr indent="0" marL="0">
              <a:buNone/>
            </a:pPr>
            <a:r>
              <a:rPr lang="en-GB" altLang="en-US" sz="1200" b="1" spc="200" kern="0" dirty="0">
                <a:solidFill>
                  <a:srgbClr val="137A97"/>
                </a:solidFill>
                <a:latin typeface="Montserrat" pitchFamily="34" charset="0"/>
                <a:ea typeface="Montserrat" pitchFamily="34" charset="-122"/>
                <a:cs typeface="Montserrat" pitchFamily="34" charset="-120"/>
              </a:rPr>
              <a:t>KEY MESSAGES</a:t>
            </a:r>
            <a:endParaRPr lang="en-GB" sz="1200" dirty="0"/>
          </a:p>
        </p:txBody>
      </p:sp>
      <p:pic>
        <p:nvPicPr>
          <p:cNvPr id="6" name="Image 2" descr="/root/smile-smartleap/sunum/build/cache/cizim/m1-key_circle--78459d7046-2000.png">    </p:cNvPr>
          <p:cNvPicPr>
            <a:picLocks noChangeAspect="1"/>
          </p:cNvPicPr>
          <p:nvPr/>
        </p:nvPicPr>
        <p:blipFill>
          <a:blip r:embed="rId3"/>
          <a:stretch>
            <a:fillRect/>
          </a:stretch>
        </p:blipFill>
        <p:spPr>
          <a:xfrm>
            <a:off x="8001000" y="1468835"/>
            <a:ext cx="3642055" cy="3953451"/>
          </a:xfrm>
          <a:prstGeom prst="rect">
            <a:avLst/>
          </a:prstGeom>
        </p:spPr>
      </p:pic>
      <p:sp>
        <p:nvSpPr>
          <p:cNvPr id="7" name="Text 2"/>
          <p:cNvSpPr txBox="1"/>
          <p:nvPr/>
        </p:nvSpPr>
        <p:spPr>
          <a:xfrm>
            <a:off x="1965960" y="1506960"/>
            <a:ext cx="5760720" cy="2651760"/>
          </a:xfrm>
          <a:prstGeom prst="rect">
            <a:avLst/>
          </a:prstGeom>
          <a:noFill/>
          <a:ln/>
        </p:spPr>
        <p:txBody>
          <a:bodyPr wrap="square" lIns="0" tIns="0" rIns="0" bIns="0" rtlCol="0" anchor="ctr">
            <a:normAutofit/>
          </a:bodyPr>
          <a:lstStyle/>
          <a:p>
            <a:pPr indent="0" marL="0">
              <a:buNone/>
            </a:pPr>
            <a:r>
              <a:rPr lang="en-GB" altLang="en-US" sz="3400" b="1" dirty="0">
                <a:solidFill>
                  <a:srgbClr val="183454"/>
                </a:solidFill>
                <a:latin typeface="Montserrat" pitchFamily="34" charset="0"/>
                <a:ea typeface="Montserrat" pitchFamily="34" charset="-122"/>
                <a:cs typeface="Montserrat" pitchFamily="34" charset="-120"/>
              </a:rPr>
              <a:t>Ask. Check.</a:t>
            </a:r>
            <a:endParaRPr lang="en-GB" sz="3400" dirty="0"/>
          </a:p>
          <a:p>
            <a:pPr indent="0" marL="0">
              <a:buNone/>
            </a:pPr>
            <a:r>
              <a:rPr lang="en-GB" altLang="en-US" sz="3400" b="1" dirty="0">
                <a:solidFill>
                  <a:srgbClr val="183454"/>
                </a:solidFill>
                <a:latin typeface="Montserrat" pitchFamily="34" charset="0"/>
                <a:ea typeface="Montserrat" pitchFamily="34" charset="-122"/>
                <a:cs typeface="Montserrat" pitchFamily="34" charset="-120"/>
              </a:rPr>
              <a:t>Listen. Speak up.</a:t>
            </a:r>
            <a:endParaRPr lang="en-GB" sz="3400" dirty="0"/>
          </a:p>
        </p:txBody>
      </p:sp>
      <p:sp>
        <p:nvSpPr>
          <p:cNvPr id="8" name="Text 3"/>
          <p:cNvSpPr txBox="1"/>
          <p:nvPr/>
        </p:nvSpPr>
        <p:spPr>
          <a:xfrm>
            <a:off x="1965960" y="4295880"/>
            <a:ext cx="5760720" cy="1371600"/>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Clear communication is a skill you can practise. Asking is part of competence, not a weakness. Your accent and your languages are part of who you are. When something is not OK, you have words, rights and people who can help.</a:t>
            </a:r>
            <a:endParaRPr lang="en-GB" sz="1500" dirty="0"/>
          </a:p>
        </p:txBody>
      </p:sp>
      <p:pic>
        <p:nvPicPr>
          <p:cNvPr id="9" name="Image 3" descr="/root/smile-smartleap/sunum/build/cache/varlik/nokta-137A97-6x2-0.5.png">    </p:cNvPr>
          <p:cNvPicPr>
            <a:picLocks noChangeAspect="1"/>
          </p:cNvPicPr>
          <p:nvPr/>
        </p:nvPicPr>
        <p:blipFill>
          <a:blip r:embed="rId4"/>
          <a:stretch>
            <a:fillRect/>
          </a:stretch>
        </p:blipFill>
        <p:spPr>
          <a:xfrm>
            <a:off x="10545775" y="5567040"/>
            <a:ext cx="1097280" cy="365760"/>
          </a:xfrm>
          <a:prstGeom prst="rect">
            <a:avLst/>
          </a:prstGeom>
        </p:spPr>
      </p:pic>
      <p:sp>
        <p:nvSpPr>
          <p:cNvPr id="10"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52</a:t>
            </a:r>
            <a:endParaRPr lang="en-GB" sz="900" dirty="0"/>
          </a:p>
        </p:txBody>
      </p:sp>
      <p:sp>
        <p:nvSpPr>
          <p:cNvPr id="11"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REFERENCES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Sources used in this presentation (1/2)</a:t>
            </a:r>
            <a:endParaRPr lang="en-GB" sz="2800" dirty="0"/>
          </a:p>
        </p:txBody>
      </p:sp>
      <p:sp>
        <p:nvSpPr>
          <p:cNvPr id="5" name="Text 3"/>
          <p:cNvSpPr txBox="1"/>
          <p:nvPr/>
        </p:nvSpPr>
        <p:spPr>
          <a:xfrm>
            <a:off x="548640" y="1945872"/>
            <a:ext cx="5410048" cy="4041792"/>
          </a:xfrm>
          <a:prstGeom prst="rect">
            <a:avLst/>
          </a:prstGeom>
          <a:noFill/>
          <a:ln/>
        </p:spPr>
        <p:txBody>
          <a:bodyPr wrap="square" lIns="0" tIns="0" rIns="0" bIns="0" rtlCol="0" anchor="t">
            <a:normAutofit/>
          </a:bodyPr>
          <a:lstStyle/>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Ager, A., &amp; Strang, A. (2008). Understanding integration: A conceptual framework. Journal of Refugee Studies, 21(2), 166-191.</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Akechi, H., et al. (2013). Attention to eye contact in the West and East: Autonomic responses and evaluative ratings. PLoS ONE, 8(3), e59312.</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Arendt, J. N. (2022). Labor market effects of a work-first policy for refugees. Journal of Population Economics, 35(1), 169-196.</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Baderschneider, A., et al. (2024; 2025). Evaluation der berufsbezogenen Deutschsprachförderung nach § 45a AufenthG (IZA Research Reports 142 and 149).</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Cedefop (2022). Setting Europe on course for a human digital transition: Second European skills and jobs survey. Publications Office.</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Center for Creative Leadership (n.d.). Closing the gap between intent vs. impact (SBI/SBII). Retrieved 1 October 2026.</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Council of Europe (2018). Reference framework of competences for democratic culture, Vol. 1. Council of Europe Publishing.</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Council of Europe (2020). CEFR: Learning, teaching, assessment. Companion volume. Council of Europe Publishing.</a:t>
            </a:r>
            <a:endParaRPr lang="en-GB" sz="1050" dirty="0"/>
          </a:p>
        </p:txBody>
      </p:sp>
      <p:sp>
        <p:nvSpPr>
          <p:cNvPr id="6" name="Text 4"/>
          <p:cNvSpPr txBox="1"/>
          <p:nvPr/>
        </p:nvSpPr>
        <p:spPr>
          <a:xfrm>
            <a:off x="6233008" y="1945872"/>
            <a:ext cx="5410048" cy="4041792"/>
          </a:xfrm>
          <a:prstGeom prst="rect">
            <a:avLst/>
          </a:prstGeom>
          <a:noFill/>
          <a:ln/>
        </p:spPr>
        <p:txBody>
          <a:bodyPr wrap="square" lIns="0" tIns="0" rIns="0" bIns="0" rtlCol="0" anchor="t">
            <a:normAutofit/>
          </a:bodyPr>
          <a:lstStyle/>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Deardorff, D. K. (2015). A 21st century imperative: Integrating intercultural competence in Tuning. Tuning Journal for Higher Education, 3(1), 137-147.</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European Commission &amp; OECD (2016). How are refugees faring on the labour market in Europe? (Working Paper 1/2016).</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Eurostat (2026). lfso_21obst01, lfsa_ergan, lfsa_eoqgan [Data sets]. Retrieved 1 October 2026.</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Fischer, R., &amp; Schwartz, S. (2011). Whence differences in value priorities? Journal of Cross-Cultural Psychology, 42(7), 1127-1144.</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Foged, M., &amp; van der Werf, C. (2023). Access to language training and the local integration of refugees. Labour Economics, 84, 102366.</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FRA (2019). Protecting migrant workers from exploitation in the EU: Workers' perspectives. Publications Office.</a:t>
            </a:r>
            <a:endParaRPr lang="en-GB" sz="1100" dirty="0"/>
          </a:p>
          <a:p>
            <a:pPr marL="342900" indent="-342900">
              <a:spcAft>
                <a:spcPts val="489"/>
              </a:spcAft>
              <a:buSzPct val="100000"/>
              <a:buFont typeface="+mj-lt"/>
              <a:buAutoNum type="arabicPeriod" startAt="9"/>
            </a:pPr>
            <a:r>
              <a:rPr lang="en-GB" altLang="en-US" sz="1100" dirty="0">
                <a:solidFill>
                  <a:srgbClr val="4A5B70"/>
                </a:solidFill>
                <a:latin typeface="Montserrat" pitchFamily="34" charset="0"/>
                <a:ea typeface="Montserrat" pitchFamily="34" charset="-122"/>
                <a:cs typeface="Montserrat" pitchFamily="34" charset="-120"/>
              </a:rPr>
              <a:t>FRA (2024). Being Muslim in the EU: Experiences of Muslims. Publications Office.</a:t>
            </a:r>
            <a:endParaRPr lang="en-GB" sz="1100" dirty="0"/>
          </a:p>
        </p:txBody>
      </p:sp>
      <p:sp>
        <p:nvSpPr>
          <p:cNvPr id="7"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53</a:t>
            </a:r>
            <a:endParaRPr lang="en-GB" sz="900" dirty="0"/>
          </a:p>
        </p:txBody>
      </p:sp>
      <p:sp>
        <p:nvSpPr>
          <p:cNvPr id="8"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48C0DC"/>
          </a:solidFill>
          <a:ln w="12700">
            <a:solidFill>
              <a:srgbClr val="48C0DC"/>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37A97"/>
                </a:solidFill>
                <a:latin typeface="Montserrat" pitchFamily="34" charset="0"/>
                <a:ea typeface="Montserrat" pitchFamily="34" charset="-122"/>
                <a:cs typeface="Montserrat" pitchFamily="34" charset="-120"/>
              </a:rPr>
              <a:t>REFERENCES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Sources used in this presentation (2/2)</a:t>
            </a:r>
            <a:endParaRPr lang="en-GB" sz="2800" dirty="0"/>
          </a:p>
        </p:txBody>
      </p:sp>
      <p:sp>
        <p:nvSpPr>
          <p:cNvPr id="5" name="Text 3"/>
          <p:cNvSpPr txBox="1"/>
          <p:nvPr/>
        </p:nvSpPr>
        <p:spPr>
          <a:xfrm>
            <a:off x="548640" y="1945872"/>
            <a:ext cx="5410048" cy="4041792"/>
          </a:xfrm>
          <a:prstGeom prst="rect">
            <a:avLst/>
          </a:prstGeom>
          <a:noFill/>
          <a:ln/>
        </p:spPr>
        <p:txBody>
          <a:bodyPr wrap="square" lIns="0" tIns="0" rIns="0" bIns="0" rtlCol="0" anchor="t">
            <a:normAutofit/>
          </a:bodyPr>
          <a:lstStyle/>
          <a:p>
            <a:pPr marL="342900" indent="-342900">
              <a:spcAft>
                <a:spcPts val="467"/>
              </a:spcAft>
              <a:buSzPct val="100000"/>
              <a:buFont typeface="+mj-lt"/>
              <a:buAutoNum type="arabicPeriod" startAt="16"/>
            </a:pPr>
            <a:r>
              <a:rPr lang="en-GB" altLang="en-US" sz="1050" dirty="0">
                <a:solidFill>
                  <a:srgbClr val="4A5B70"/>
                </a:solidFill>
                <a:latin typeface="Montserrat" pitchFamily="34" charset="0"/>
                <a:ea typeface="Montserrat" pitchFamily="34" charset="-122"/>
                <a:cs typeface="Montserrat" pitchFamily="34" charset="-120"/>
              </a:rPr>
              <a:t>Giles, H., Coupland, N., &amp; Coupland, J. (1991). Accommodation theory. In Contexts of accommodation (pp. 1-68). Cambridge University Press.</a:t>
            </a:r>
            <a:endParaRPr lang="en-GB" sz="1050" dirty="0"/>
          </a:p>
          <a:p>
            <a:pPr marL="342900" indent="-342900">
              <a:spcAft>
                <a:spcPts val="467"/>
              </a:spcAft>
              <a:buSzPct val="100000"/>
              <a:buFont typeface="+mj-lt"/>
              <a:buAutoNum type="arabicPeriod" startAt="16"/>
            </a:pPr>
            <a:r>
              <a:rPr lang="en-GB" altLang="en-US" sz="1050" dirty="0">
                <a:solidFill>
                  <a:srgbClr val="4A5B70"/>
                </a:solidFill>
                <a:latin typeface="Montserrat" pitchFamily="34" charset="0"/>
                <a:ea typeface="Montserrat" pitchFamily="34" charset="-122"/>
                <a:cs typeface="Montserrat" pitchFamily="34" charset="-120"/>
              </a:rPr>
              <a:t>Gudykunst, W. B. (2004). Bridging differences: Effective intergroup communication (4th ed.). Sage.</a:t>
            </a:r>
            <a:endParaRPr lang="en-GB" sz="1050" dirty="0"/>
          </a:p>
          <a:p>
            <a:pPr marL="342900" indent="-342900">
              <a:spcAft>
                <a:spcPts val="467"/>
              </a:spcAft>
              <a:buSzPct val="100000"/>
              <a:buFont typeface="+mj-lt"/>
              <a:buAutoNum type="arabicPeriod" startAt="16"/>
            </a:pPr>
            <a:r>
              <a:rPr lang="en-GB" altLang="en-US" sz="1050" dirty="0">
                <a:solidFill>
                  <a:srgbClr val="4A5B70"/>
                </a:solidFill>
                <a:latin typeface="Montserrat" pitchFamily="34" charset="0"/>
                <a:ea typeface="Montserrat" pitchFamily="34" charset="-122"/>
                <a:cs typeface="Montserrat" pitchFamily="34" charset="-120"/>
              </a:rPr>
              <a:t>Hall, E. T. (1976). Beyond culture. Anchor Press/Doubleday.</a:t>
            </a:r>
            <a:endParaRPr lang="en-GB" sz="1050" dirty="0"/>
          </a:p>
          <a:p>
            <a:pPr marL="342900" indent="-342900">
              <a:spcAft>
                <a:spcPts val="467"/>
              </a:spcAft>
              <a:buSzPct val="100000"/>
              <a:buFont typeface="+mj-lt"/>
              <a:buAutoNum type="arabicPeriod" startAt="16"/>
            </a:pPr>
            <a:r>
              <a:rPr lang="en-GB" altLang="en-US" sz="1050" dirty="0">
                <a:solidFill>
                  <a:srgbClr val="4A5B70"/>
                </a:solidFill>
                <a:latin typeface="Montserrat" pitchFamily="34" charset="0"/>
                <a:ea typeface="Montserrat" pitchFamily="34" charset="-122"/>
                <a:cs typeface="Montserrat" pitchFamily="34" charset="-120"/>
              </a:rPr>
              <a:t>Kilmann, R. H., &amp; Thomas, K. W. (1977). Developing a forced-choice measure of conflict-handling behavior: The "MODE" instrument. Educational and Psychological Measurement, 37(2), 309-325.</a:t>
            </a:r>
            <a:endParaRPr lang="en-GB" sz="1050" dirty="0"/>
          </a:p>
          <a:p>
            <a:pPr marL="342900" indent="-342900">
              <a:spcAft>
                <a:spcPts val="467"/>
              </a:spcAft>
              <a:buSzPct val="100000"/>
              <a:buFont typeface="+mj-lt"/>
              <a:buAutoNum type="arabicPeriod" startAt="16"/>
            </a:pPr>
            <a:r>
              <a:rPr lang="en-GB" altLang="en-US" sz="1050" dirty="0">
                <a:solidFill>
                  <a:srgbClr val="4A5B70"/>
                </a:solidFill>
                <a:latin typeface="Montserrat" pitchFamily="34" charset="0"/>
                <a:ea typeface="Montserrat" pitchFamily="34" charset="-122"/>
                <a:cs typeface="Montserrat" pitchFamily="34" charset="-120"/>
              </a:rPr>
              <a:t>Leonard, M., Graham, S., &amp; Bonacum, D. (2004). The human factor. Quality &amp; Safety in Health Care, 13(Suppl 1), i85-i90.</a:t>
            </a:r>
            <a:endParaRPr lang="en-GB" sz="1050" dirty="0"/>
          </a:p>
          <a:p>
            <a:pPr marL="342900" indent="-342900">
              <a:spcAft>
                <a:spcPts val="467"/>
              </a:spcAft>
              <a:buSzPct val="100000"/>
              <a:buFont typeface="+mj-lt"/>
              <a:buAutoNum type="arabicPeriod" startAt="16"/>
            </a:pPr>
            <a:r>
              <a:rPr lang="en-GB" altLang="en-US" sz="1050" dirty="0">
                <a:solidFill>
                  <a:srgbClr val="4A5B70"/>
                </a:solidFill>
                <a:latin typeface="Montserrat" pitchFamily="34" charset="0"/>
                <a:ea typeface="Montserrat" pitchFamily="34" charset="-122"/>
                <a:cs typeface="Montserrat" pitchFamily="34" charset="-120"/>
              </a:rPr>
              <a:t>Mehrabian, A., &amp; Wiener, M. (1967). Decoding of inconsistent communications. JPSP, 6(1), 109-114; Mehrabian, A., &amp; Ferris, S. R. (1967). Journal of Consulting Psychology, 31(3), 248-252.</a:t>
            </a:r>
            <a:endParaRPr lang="en-GB" sz="1050" dirty="0"/>
          </a:p>
          <a:p>
            <a:pPr marL="342900" indent="-342900">
              <a:spcAft>
                <a:spcPts val="467"/>
              </a:spcAft>
              <a:buSzPct val="100000"/>
              <a:buFont typeface="+mj-lt"/>
              <a:buAutoNum type="arabicPeriod" startAt="16"/>
            </a:pPr>
            <a:r>
              <a:rPr lang="en-GB" altLang="en-US" sz="1050" dirty="0">
                <a:solidFill>
                  <a:srgbClr val="4A5B70"/>
                </a:solidFill>
                <a:latin typeface="Montserrat" pitchFamily="34" charset="0"/>
                <a:ea typeface="Montserrat" pitchFamily="34" charset="-122"/>
                <a:cs typeface="Montserrat" pitchFamily="34" charset="-120"/>
              </a:rPr>
              <a:t>Müller, M., et al. (2018). Impact of the communication and patient hand-off tool SBAR on patient safety: A systematic review. BMJ Open, 8(8), e022202.</a:t>
            </a:r>
            <a:endParaRPr lang="en-GB" sz="1050" dirty="0"/>
          </a:p>
          <a:p>
            <a:pPr marL="342900" indent="-342900">
              <a:spcAft>
                <a:spcPts val="467"/>
              </a:spcAft>
              <a:buSzPct val="100000"/>
              <a:buFont typeface="+mj-lt"/>
              <a:buAutoNum type="arabicPeriod" startAt="16"/>
            </a:pPr>
            <a:r>
              <a:rPr lang="en-GB" altLang="en-US" sz="1050" dirty="0">
                <a:solidFill>
                  <a:srgbClr val="4A5B70"/>
                </a:solidFill>
                <a:latin typeface="Montserrat" pitchFamily="34" charset="0"/>
                <a:ea typeface="Montserrat" pitchFamily="34" charset="-122"/>
                <a:cs typeface="Montserrat" pitchFamily="34" charset="-120"/>
              </a:rPr>
              <a:t>OECD &amp; European Commission (2023). Indicators of immigrant integration 2023: Settling in. OECD Publishing.</a:t>
            </a:r>
            <a:endParaRPr lang="en-GB" sz="1050" dirty="0"/>
          </a:p>
        </p:txBody>
      </p:sp>
      <p:sp>
        <p:nvSpPr>
          <p:cNvPr id="6" name="Text 4"/>
          <p:cNvSpPr txBox="1"/>
          <p:nvPr/>
        </p:nvSpPr>
        <p:spPr>
          <a:xfrm>
            <a:off x="6233008" y="1945872"/>
            <a:ext cx="5410048" cy="4041792"/>
          </a:xfrm>
          <a:prstGeom prst="rect">
            <a:avLst/>
          </a:prstGeom>
          <a:noFill/>
          <a:ln/>
        </p:spPr>
        <p:txBody>
          <a:bodyPr wrap="square" lIns="0" tIns="0" rIns="0" bIns="0" rtlCol="0" anchor="t">
            <a:normAutofit/>
          </a:bodyPr>
          <a:lstStyle/>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Rogers, C. R., &amp; Farson, R. E. (1987). Active listening. In Communicating in business today. D.C. Heath. (Original work published 1957)</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Schegloff, E. A., Jefferson, G., &amp; Sacks, H. (1977). The preference for self-correction in the organization of repair in conversation. Language, 53(2), 361-382.</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Servizio Centrale SAI, ANCI &amp; Fondazione Cittalia (2026). XXIV Rapporto annuale del Sistema di Accoglienza e Integrazione.</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Sorokowska, A., et al. (2017). Preferred interpersonal distances: A global comparison. Journal of Cross-Cultural Psychology, 48(4), 577-592.</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Spence, J. L., et al. (2024). Is your accent right for the job? A meta-analysis on accent bias in hiring decisions. PSPB, 50(3), 371-386.</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Thijssen, L., Lancee, B., Veit, S., &amp; Yemane, R. (2021). Discrimination against Turkish minorities in Germany and the Netherlands. JEMS, 47(6), 1222-1239.</a:t>
            </a:r>
            <a:endParaRPr lang="en-GB" sz="1050" dirty="0"/>
          </a:p>
          <a:p>
            <a:pPr marL="342900" indent="-342900">
              <a:spcAft>
                <a:spcPts val="467"/>
              </a:spcAft>
              <a:buSzPct val="100000"/>
              <a:buFont typeface="+mj-lt"/>
              <a:buAutoNum type="arabicPeriod" startAt="24"/>
            </a:pPr>
            <a:r>
              <a:rPr lang="en-GB" altLang="en-US" sz="1050" dirty="0">
                <a:solidFill>
                  <a:srgbClr val="4A5B70"/>
                </a:solidFill>
                <a:latin typeface="Montserrat" pitchFamily="34" charset="0"/>
                <a:ea typeface="Montserrat" pitchFamily="34" charset="-122"/>
                <a:cs typeface="Montserrat" pitchFamily="34" charset="-120"/>
              </a:rPr>
              <a:t>World Economic Forum (2025). The future of jobs report 2025.</a:t>
            </a:r>
            <a:endParaRPr lang="en-GB" sz="1050" dirty="0"/>
          </a:p>
        </p:txBody>
      </p:sp>
      <p:sp>
        <p:nvSpPr>
          <p:cNvPr id="7"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54</a:t>
            </a:r>
            <a:endParaRPr lang="en-GB" sz="900" dirty="0"/>
          </a:p>
        </p:txBody>
      </p:sp>
      <p:sp>
        <p:nvSpPr>
          <p:cNvPr id="8"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548640" y="958320"/>
            <a:ext cx="5120640" cy="777240"/>
          </a:xfrm>
          <a:prstGeom prst="rect">
            <a:avLst/>
          </a:prstGeom>
          <a:noFill/>
          <a:ln/>
        </p:spPr>
        <p:txBody>
          <a:bodyPr wrap="square" lIns="0" tIns="0" rIns="0" bIns="0" rtlCol="0" anchor="t">
            <a:normAutofit/>
          </a:bodyPr>
          <a:lstStyle/>
          <a:p>
            <a:pPr indent="0" marL="0">
              <a:buNone/>
            </a:pPr>
            <a:r>
              <a:rPr lang="en-GB" altLang="en-US" sz="4000" b="1" dirty="0">
                <a:solidFill>
                  <a:srgbClr val="183454"/>
                </a:solidFill>
                <a:latin typeface="Montserrat" pitchFamily="34" charset="0"/>
                <a:ea typeface="Montserrat" pitchFamily="34" charset="-122"/>
                <a:cs typeface="Montserrat" pitchFamily="34" charset="-120"/>
              </a:rPr>
              <a:t>Thank you</a:t>
            </a:r>
            <a:endParaRPr lang="en-GB" sz="4000" dirty="0"/>
          </a:p>
        </p:txBody>
      </p:sp>
      <p:sp>
        <p:nvSpPr>
          <p:cNvPr id="3" name="Text 1"/>
          <p:cNvSpPr txBox="1"/>
          <p:nvPr/>
        </p:nvSpPr>
        <p:spPr>
          <a:xfrm>
            <a:off x="548640" y="1735560"/>
            <a:ext cx="5120640" cy="411480"/>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Questions, ideas, stories: the floor is yours.</a:t>
            </a:r>
            <a:endParaRPr lang="en-GB" sz="1500" dirty="0"/>
          </a:p>
        </p:txBody>
      </p:sp>
      <p:sp>
        <p:nvSpPr>
          <p:cNvPr id="4" name="Text 2"/>
          <p:cNvSpPr txBox="1"/>
          <p:nvPr/>
        </p:nvSpPr>
        <p:spPr>
          <a:xfrm>
            <a:off x="548640" y="2375640"/>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137A97"/>
                </a:solidFill>
                <a:latin typeface="Montserrat" pitchFamily="34" charset="0"/>
                <a:ea typeface="Montserrat" pitchFamily="34" charset="-122"/>
                <a:cs typeface="Montserrat" pitchFamily="34" charset="-120"/>
              </a:rPr>
              <a:t>KEEP LEARNING</a:t>
            </a:r>
            <a:endParaRPr lang="en-GB" sz="950" dirty="0"/>
          </a:p>
        </p:txBody>
      </p:sp>
      <p:sp>
        <p:nvSpPr>
          <p:cNvPr id="5" name="Text 3"/>
          <p:cNvSpPr txBox="1"/>
          <p:nvPr/>
        </p:nvSpPr>
        <p:spPr>
          <a:xfrm>
            <a:off x="2194560" y="2375640"/>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smile-lms.smartleap.eu</a:t>
            </a:r>
            <a:endParaRPr lang="en-GB" sz="1300" dirty="0"/>
          </a:p>
        </p:txBody>
      </p:sp>
      <p:sp>
        <p:nvSpPr>
          <p:cNvPr id="6" name="Text 4"/>
          <p:cNvSpPr txBox="1"/>
          <p:nvPr/>
        </p:nvSpPr>
        <p:spPr>
          <a:xfrm>
            <a:off x="548640" y="2759688"/>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137A97"/>
                </a:solidFill>
                <a:latin typeface="Montserrat" pitchFamily="34" charset="0"/>
                <a:ea typeface="Montserrat" pitchFamily="34" charset="-122"/>
                <a:cs typeface="Montserrat" pitchFamily="34" charset="-120"/>
              </a:rPr>
              <a:t>MODULE</a:t>
            </a:r>
            <a:endParaRPr lang="en-GB" sz="950" dirty="0"/>
          </a:p>
        </p:txBody>
      </p:sp>
      <p:sp>
        <p:nvSpPr>
          <p:cNvPr id="7" name="Text 5"/>
          <p:cNvSpPr txBox="1"/>
          <p:nvPr/>
        </p:nvSpPr>
        <p:spPr>
          <a:xfrm>
            <a:off x="2194560" y="2759688"/>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1 · Communication</a:t>
            </a:r>
            <a:endParaRPr lang="en-GB" sz="1300" dirty="0"/>
          </a:p>
        </p:txBody>
      </p:sp>
      <p:sp>
        <p:nvSpPr>
          <p:cNvPr id="8" name="Text 6"/>
          <p:cNvSpPr txBox="1"/>
          <p:nvPr/>
        </p:nvSpPr>
        <p:spPr>
          <a:xfrm>
            <a:off x="548640" y="3143736"/>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137A97"/>
                </a:solidFill>
                <a:latin typeface="Montserrat" pitchFamily="34" charset="0"/>
                <a:ea typeface="Montserrat" pitchFamily="34" charset="-122"/>
                <a:cs typeface="Montserrat" pitchFamily="34" charset="-120"/>
              </a:rPr>
              <a:t>PROJECT</a:t>
            </a:r>
            <a:endParaRPr lang="en-GB" sz="950" dirty="0"/>
          </a:p>
        </p:txBody>
      </p:sp>
      <p:sp>
        <p:nvSpPr>
          <p:cNvPr id="9" name="Text 7"/>
          <p:cNvSpPr txBox="1"/>
          <p:nvPr/>
        </p:nvSpPr>
        <p:spPr>
          <a:xfrm>
            <a:off x="2194560" y="3143736"/>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SMILE · Erasmus+ KA220-YOU</a:t>
            </a:r>
            <a:endParaRPr lang="en-GB" sz="1300" dirty="0"/>
          </a:p>
        </p:txBody>
      </p:sp>
      <p:sp>
        <p:nvSpPr>
          <p:cNvPr id="10" name="Text 8"/>
          <p:cNvSpPr txBox="1"/>
          <p:nvPr/>
        </p:nvSpPr>
        <p:spPr>
          <a:xfrm>
            <a:off x="548640" y="3527784"/>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137A97"/>
                </a:solidFill>
                <a:latin typeface="Montserrat" pitchFamily="34" charset="0"/>
                <a:ea typeface="Montserrat" pitchFamily="34" charset="-122"/>
                <a:cs typeface="Montserrat" pitchFamily="34" charset="-120"/>
              </a:rPr>
              <a:t>PROJECT NO.</a:t>
            </a:r>
            <a:endParaRPr lang="en-GB" sz="950" dirty="0"/>
          </a:p>
        </p:txBody>
      </p:sp>
      <p:sp>
        <p:nvSpPr>
          <p:cNvPr id="11" name="Text 9"/>
          <p:cNvSpPr txBox="1"/>
          <p:nvPr/>
        </p:nvSpPr>
        <p:spPr>
          <a:xfrm>
            <a:off x="2194560" y="3527784"/>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2024-1-TR01-KA220-YOU-000256357</a:t>
            </a:r>
            <a:endParaRPr lang="en-GB" sz="1300" dirty="0"/>
          </a:p>
        </p:txBody>
      </p:sp>
      <p:pic>
        <p:nvPicPr>
          <p:cNvPr id="12" name="Image 0" descr="/root/smile-smartleap/sunum/build/assets/qr-lms.png">    </p:cNvPr>
          <p:cNvPicPr>
            <a:picLocks noChangeAspect="1"/>
          </p:cNvPicPr>
          <p:nvPr/>
        </p:nvPicPr>
        <p:blipFill>
          <a:blip r:embed="rId1"/>
          <a:stretch>
            <a:fillRect/>
          </a:stretch>
        </p:blipFill>
        <p:spPr>
          <a:xfrm>
            <a:off x="548640" y="3975840"/>
            <a:ext cx="914400" cy="914400"/>
          </a:xfrm>
          <a:prstGeom prst="rect">
            <a:avLst/>
          </a:prstGeom>
        </p:spPr>
      </p:pic>
      <p:sp>
        <p:nvSpPr>
          <p:cNvPr id="13" name="Text 10"/>
          <p:cNvSpPr txBox="1"/>
          <p:nvPr/>
        </p:nvSpPr>
        <p:spPr>
          <a:xfrm>
            <a:off x="1600200" y="3975840"/>
            <a:ext cx="4069080" cy="914400"/>
          </a:xfrm>
          <a:prstGeom prst="rect">
            <a:avLst/>
          </a:prstGeom>
          <a:noFill/>
          <a:ln/>
        </p:spPr>
        <p:txBody>
          <a:bodyPr wrap="square" lIns="0" tIns="0" rIns="0" bIns="0" rtlCol="0" anchor="ctr">
            <a:normAutofit/>
          </a:bodyPr>
          <a:lstStyle/>
          <a:p>
            <a:pPr indent="0" marL="0">
              <a:buNone/>
            </a:pPr>
            <a:r>
              <a:rPr lang="en-GB" altLang="en-US" sz="1150" b="1" dirty="0">
                <a:solidFill>
                  <a:srgbClr val="183454"/>
                </a:solidFill>
                <a:latin typeface="Montserrat" pitchFamily="34" charset="0"/>
                <a:ea typeface="Montserrat" pitchFamily="34" charset="-122"/>
                <a:cs typeface="Montserrat" pitchFamily="34" charset="-120"/>
              </a:rPr>
              <a:t>Scan to join the SMILE learning platform</a:t>
            </a:r>
            <a:endParaRPr lang="en-GB" sz="1150" dirty="0"/>
          </a:p>
          <a:p>
            <a:pPr indent="0" marL="0">
              <a:buNone/>
            </a:pPr>
            <a:r>
              <a:rPr lang="en-GB" altLang="en-US" sz="1050" dirty="0">
                <a:solidFill>
                  <a:srgbClr val="4A5B70"/>
                </a:solidFill>
                <a:latin typeface="Montserrat" pitchFamily="34" charset="0"/>
                <a:ea typeface="Montserrat" pitchFamily="34" charset="-122"/>
                <a:cs typeface="Montserrat" pitchFamily="34" charset="-120"/>
              </a:rPr>
              <a:t>Free online course: lessons, activities, quiz and certificate.</a:t>
            </a:r>
            <a:endParaRPr lang="en-GB" sz="1150" dirty="0"/>
          </a:p>
        </p:txBody>
      </p:sp>
      <p:sp>
        <p:nvSpPr>
          <p:cNvPr id="14" name="Text 11"/>
          <p:cNvSpPr txBox="1"/>
          <p:nvPr/>
        </p:nvSpPr>
        <p:spPr>
          <a:xfrm>
            <a:off x="548640" y="5274432"/>
            <a:ext cx="5394960" cy="914400"/>
          </a:xfrm>
          <a:prstGeom prst="rect">
            <a:avLst/>
          </a:prstGeom>
          <a:noFill/>
          <a:ln/>
        </p:spPr>
        <p:txBody>
          <a:bodyPr wrap="square" lIns="0" tIns="0" rIns="0" bIns="0" rtlCol="0" anchor="b">
            <a:normAutofit/>
          </a:bodyPr>
          <a:lstStyle/>
          <a:p>
            <a:pPr indent="0" marL="0">
              <a:buNone/>
            </a:pPr>
            <a:r>
              <a:rPr lang="en-GB" altLang="en-US" sz="900" dirty="0">
                <a:solidFill>
                  <a:srgbClr val="4A5B70"/>
                </a:solidFill>
                <a:latin typeface="Montserrat" pitchFamily="34" charset="0"/>
                <a:ea typeface="Montserrat" pitchFamily="34" charset="-122"/>
                <a:cs typeface="Montserrat" pitchFamily="34" charset="-120"/>
              </a:rPr>
              <a:t>Co-funded by the European Union. Views and opinions expressed are however those of the author(s) only and do not necessarily reflect those of the European Union or the Turkish National Agency. Neither the European Union nor the granting authority can be held responsible for them.</a:t>
            </a:r>
            <a:endParaRPr lang="en-GB" sz="900" dirty="0"/>
          </a:p>
        </p:txBody>
      </p:sp>
      <p:sp>
        <p:nvSpPr>
          <p:cNvPr id="15" name="Shape 12"/>
          <p:cNvSpPr/>
          <p:nvPr/>
        </p:nvSpPr>
        <p:spPr>
          <a:xfrm>
            <a:off x="6217920" y="958320"/>
            <a:ext cx="5425135" cy="5203080"/>
          </a:xfrm>
          <a:prstGeom prst="roundRect">
            <a:avLst>
              <a:gd name="adj" fmla="val 2460"/>
            </a:avLst>
          </a:prstGeom>
          <a:solidFill>
            <a:srgbClr val="F4F7FB"/>
          </a:solidFill>
          <a:ln w="9525">
            <a:solidFill>
              <a:srgbClr val="D6DEE8"/>
            </a:solidFill>
            <a:prstDash val="solid"/>
          </a:ln>
        </p:spPr>
      </p:sp>
      <p:sp>
        <p:nvSpPr>
          <p:cNvPr id="16" name="Text 13"/>
          <p:cNvSpPr txBox="1"/>
          <p:nvPr/>
        </p:nvSpPr>
        <p:spPr>
          <a:xfrm>
            <a:off x="6492240" y="1141200"/>
            <a:ext cx="4876495" cy="274320"/>
          </a:xfrm>
          <a:prstGeom prst="rect">
            <a:avLst/>
          </a:prstGeom>
          <a:noFill/>
          <a:ln/>
        </p:spPr>
        <p:txBody>
          <a:bodyPr wrap="square" lIns="0" tIns="0" rIns="0" bIns="0" rtlCol="0" anchor="t"/>
          <a:lstStyle/>
          <a:p>
            <a:pPr indent="0" marL="0">
              <a:buNone/>
            </a:pPr>
            <a:r>
              <a:rPr lang="en-GB" altLang="en-US" sz="1100" b="1" spc="200" kern="0" dirty="0">
                <a:solidFill>
                  <a:srgbClr val="137A97"/>
                </a:solidFill>
                <a:latin typeface="Montserrat" pitchFamily="34" charset="0"/>
                <a:ea typeface="Montserrat" pitchFamily="34" charset="-122"/>
                <a:cs typeface="Montserrat" pitchFamily="34" charset="-120"/>
              </a:rPr>
              <a:t>THE SMILE PARTNERSHIP</a:t>
            </a:r>
            <a:endParaRPr lang="en-GB" sz="1100" dirty="0"/>
          </a:p>
        </p:txBody>
      </p:sp>
      <p:sp>
        <p:nvSpPr>
          <p:cNvPr id="17" name="Text 14"/>
          <p:cNvSpPr txBox="1"/>
          <p:nvPr/>
        </p:nvSpPr>
        <p:spPr>
          <a:xfrm>
            <a:off x="6492240" y="1506960"/>
            <a:ext cx="4876495" cy="2414160"/>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Göç Sanat ve Spor Derneği (MIGARTS) (Türkiye, coordinator)</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KYTTARO ENALLAKTIKON ANAZITISEON NEON (KEAN) (Greece)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Work in Progress APS (WiP) (Italy)</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Smart Leap Education Research Consultancy GmbH (Germany)</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Association of Entrepreneurship School (AES) (Türkiye)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BİR-İZ (Türkiye)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Stichting Unity Sphere Europe (SUSE) (Netherlands)</a:t>
            </a:r>
            <a:endParaRPr lang="en-GB" sz="1100" dirty="0"/>
          </a:p>
        </p:txBody>
      </p:sp>
      <p:pic>
        <p:nvPicPr>
          <p:cNvPr id="18" name="Image 1" descr="/root/smile-smartleap/sunum/build/cache/cizim/ortak-crowd--39a671f72e-2000.png">    </p:cNvPr>
          <p:cNvPicPr>
            <a:picLocks noChangeAspect="1"/>
          </p:cNvPicPr>
          <p:nvPr/>
        </p:nvPicPr>
        <p:blipFill>
          <a:blip r:embed="rId2"/>
          <a:stretch>
            <a:fillRect/>
          </a:stretch>
        </p:blipFill>
        <p:spPr>
          <a:xfrm>
            <a:off x="7210799" y="4012560"/>
            <a:ext cx="3439377" cy="1325880"/>
          </a:xfrm>
          <a:prstGeom prst="rect">
            <a:avLst/>
          </a:prstGeom>
        </p:spPr>
      </p:pic>
      <p:sp>
        <p:nvSpPr>
          <p:cNvPr id="19" name="Text 15"/>
          <p:cNvSpPr txBox="1"/>
          <p:nvPr/>
        </p:nvSpPr>
        <p:spPr>
          <a:xfrm>
            <a:off x="6492240" y="5338440"/>
            <a:ext cx="4876495" cy="685800"/>
          </a:xfrm>
          <a:prstGeom prst="rect">
            <a:avLst/>
          </a:prstGeom>
          <a:noFill/>
          <a:ln/>
        </p:spPr>
        <p:txBody>
          <a:bodyPr wrap="square" lIns="0" tIns="0" rIns="0" bIns="0" rtlCol="0" anchor="b">
            <a:normAutofit/>
          </a:bodyPr>
          <a:lstStyle/>
          <a:p>
            <a:pPr indent="0" marL="0">
              <a:buNone/>
            </a:pPr>
            <a:r>
              <a:rPr lang="en-GB" altLang="en-US" sz="1600" b="1" dirty="0">
                <a:solidFill>
                  <a:srgbClr val="2E57AD"/>
                </a:solidFill>
                <a:latin typeface="Comfortaa" pitchFamily="34" charset="0"/>
                <a:ea typeface="Comfortaa" pitchFamily="34" charset="-122"/>
                <a:cs typeface="Comfortaa" pitchFamily="34" charset="-120"/>
              </a:rPr>
              <a:t>SKILLS = Opportunity</a:t>
            </a:r>
            <a:endParaRPr lang="en-GB" sz="1600" dirty="0"/>
          </a:p>
          <a:p>
            <a:pPr indent="0" marL="0">
              <a:buNone/>
            </a:pPr>
            <a:r>
              <a:rPr lang="en-GB" altLang="en-US" sz="1100" dirty="0">
                <a:solidFill>
                  <a:srgbClr val="4A5B70"/>
                </a:solidFill>
                <a:latin typeface="Montserrat" pitchFamily="34" charset="0"/>
                <a:ea typeface="Montserrat" pitchFamily="34" charset="-122"/>
                <a:cs typeface="Montserrat" pitchFamily="34" charset="-120"/>
              </a:rPr>
              <a:t>Empowerment Through Skills · Inclusion Through Opportunity</a:t>
            </a:r>
            <a:endParaRPr lang="en-GB" sz="1600" dirty="0"/>
          </a:p>
        </p:txBody>
      </p:sp>
      <p:sp>
        <p:nvSpPr>
          <p:cNvPr id="20" name="Text 1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55</a:t>
            </a:r>
            <a:endParaRPr lang="en-GB" sz="900" dirty="0"/>
          </a:p>
        </p:txBody>
      </p:sp>
      <p:sp>
        <p:nvSpPr>
          <p:cNvPr id="21" name="Text 1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1 · Communication</a:t>
            </a:r>
            <a:endParaRPr lang="en-GB"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55</Slides>
  <Notes>55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SMILE · Support Young Migrants Integration in the Labour market in Europe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SMILE · Module 1: Communication · Trainer presentation</dc:title>
  <dc:subject>SMILE soft-skills curriculum · trainer presentation</dc:subject>
  <dc:creator>SMILE partnership (Erasmus+ KA220-YOU)</dc:creator>
  <cp:lastModifiedBy>SMILE partnership (Erasmus+ KA220-YOU)</cp:lastModifiedBy>
  <cp:revision>1</cp:revision>
  <dcterms:created xsi:type="dcterms:W3CDTF">2026-10-01T14:57:09Z</dcterms:created>
  <dcterms:modified xsi:type="dcterms:W3CDTF">2026-10-01T14:57:09Z</dcterms:modified>
</cp:coreProperties>
</file>